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3" r:id="rId2"/>
    <p:sldId id="288" r:id="rId3"/>
    <p:sldId id="289" r:id="rId4"/>
    <p:sldId id="290" r:id="rId5"/>
    <p:sldId id="291" r:id="rId6"/>
    <p:sldId id="292" r:id="rId7"/>
    <p:sldId id="293" r:id="rId8"/>
    <p:sldId id="294" r:id="rId9"/>
    <p:sldId id="295" r:id="rId10"/>
    <p:sldId id="296" r:id="rId11"/>
    <p:sldId id="297" r:id="rId12"/>
    <p:sldId id="298" r:id="rId13"/>
    <p:sldId id="299" r:id="rId14"/>
    <p:sldId id="284" r:id="rId15"/>
    <p:sldId id="286" r:id="rId16"/>
    <p:sldId id="287" r:id="rId17"/>
    <p:sldId id="257" r:id="rId18"/>
    <p:sldId id="278" r:id="rId19"/>
    <p:sldId id="258" r:id="rId20"/>
    <p:sldId id="259" r:id="rId21"/>
    <p:sldId id="260" r:id="rId22"/>
    <p:sldId id="261" r:id="rId23"/>
    <p:sldId id="262" r:id="rId24"/>
    <p:sldId id="263" r:id="rId25"/>
    <p:sldId id="264" r:id="rId26"/>
    <p:sldId id="266" r:id="rId27"/>
    <p:sldId id="279" r:id="rId28"/>
    <p:sldId id="270" r:id="rId29"/>
    <p:sldId id="267" r:id="rId30"/>
    <p:sldId id="268" r:id="rId31"/>
    <p:sldId id="269" r:id="rId32"/>
    <p:sldId id="271" r:id="rId33"/>
    <p:sldId id="272" r:id="rId34"/>
    <p:sldId id="273" r:id="rId35"/>
    <p:sldId id="274" r:id="rId36"/>
    <p:sldId id="275"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4" d="100"/>
          <a:sy n="34" d="100"/>
        </p:scale>
        <p:origin x="3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C5F50-8CDB-45F6-9DA6-7EDEA7325BE0}" type="datetimeFigureOut">
              <a:rPr lang="en-US" smtClean="0"/>
              <a:t>4/25/2017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9DE17-68D3-401C-8BA2-646C2BB9ABC6}" type="slidenum">
              <a:rPr lang="en-US" smtClean="0"/>
              <a:t>‹#›</a:t>
            </a:fld>
            <a:endParaRPr lang="en-US"/>
          </a:p>
        </p:txBody>
      </p:sp>
    </p:spTree>
    <p:extLst>
      <p:ext uri="{BB962C8B-B14F-4D97-AF65-F5344CB8AC3E}">
        <p14:creationId xmlns:p14="http://schemas.microsoft.com/office/powerpoint/2010/main" val="17606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4/25/2017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 Theme, or Theme Statement?</a:t>
            </a:r>
          </a:p>
        </p:txBody>
      </p:sp>
      <p:sp>
        <p:nvSpPr>
          <p:cNvPr id="3" name="Content Placeholder 2"/>
          <p:cNvSpPr>
            <a:spLocks noGrp="1"/>
          </p:cNvSpPr>
          <p:nvPr>
            <p:ph idx="1"/>
          </p:nvPr>
        </p:nvSpPr>
        <p:spPr/>
        <p:txBody>
          <a:bodyPr>
            <a:normAutofit/>
          </a:bodyPr>
          <a:lstStyle/>
          <a:p>
            <a:r>
              <a:rPr lang="en-US" dirty="0"/>
              <a:t>You and your group will have three seconds to hold up the correct sign</a:t>
            </a:r>
          </a:p>
          <a:p>
            <a:r>
              <a:rPr lang="en-US" dirty="0"/>
              <a:t>The team with the most correct guesses at the end of the ten rounds wins</a:t>
            </a:r>
          </a:p>
        </p:txBody>
      </p:sp>
    </p:spTree>
    <p:extLst>
      <p:ext uri="{BB962C8B-B14F-4D97-AF65-F5344CB8AC3E}">
        <p14:creationId xmlns:p14="http://schemas.microsoft.com/office/powerpoint/2010/main" val="298570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Nine </a:t>
            </a:r>
            <a:endParaRPr lang="en-US" dirty="0"/>
          </a:p>
        </p:txBody>
      </p:sp>
      <p:sp>
        <p:nvSpPr>
          <p:cNvPr id="3" name="Content Placeholder 2"/>
          <p:cNvSpPr>
            <a:spLocks noGrp="1"/>
          </p:cNvSpPr>
          <p:nvPr>
            <p:ph idx="1"/>
          </p:nvPr>
        </p:nvSpPr>
        <p:spPr/>
        <p:txBody>
          <a:bodyPr/>
          <a:lstStyle/>
          <a:p>
            <a:pPr marL="0" indent="0">
              <a:buNone/>
            </a:pPr>
            <a:r>
              <a:rPr lang="en-US" dirty="0"/>
              <a:t>In </a:t>
            </a:r>
            <a:r>
              <a:rPr lang="en-US" i="1" dirty="0"/>
              <a:t>Drums, Girls, and Dangerous Pie, </a:t>
            </a:r>
            <a:r>
              <a:rPr lang="en-US" dirty="0"/>
              <a:t>Jordan </a:t>
            </a:r>
            <a:r>
              <a:rPr lang="en-US" dirty="0" err="1"/>
              <a:t>Sonnenblick</a:t>
            </a:r>
            <a:r>
              <a:rPr lang="en-US" dirty="0"/>
              <a:t> uses the character Sam to show that the best way to support someone in her time of need, is to simply be beside her. </a:t>
            </a:r>
            <a:endParaRPr lang="en-US" b="1" dirty="0"/>
          </a:p>
          <a:p>
            <a:endParaRPr lang="en-US" dirty="0"/>
          </a:p>
        </p:txBody>
      </p:sp>
    </p:spTree>
    <p:extLst>
      <p:ext uri="{BB962C8B-B14F-4D97-AF65-F5344CB8AC3E}">
        <p14:creationId xmlns:p14="http://schemas.microsoft.com/office/powerpoint/2010/main" val="109983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Ten</a:t>
            </a:r>
            <a:endParaRPr lang="en-US" dirty="0"/>
          </a:p>
        </p:txBody>
      </p:sp>
      <p:sp>
        <p:nvSpPr>
          <p:cNvPr id="3" name="Content Placeholder 2"/>
          <p:cNvSpPr>
            <a:spLocks noGrp="1"/>
          </p:cNvSpPr>
          <p:nvPr>
            <p:ph idx="1"/>
          </p:nvPr>
        </p:nvSpPr>
        <p:spPr/>
        <p:txBody>
          <a:bodyPr/>
          <a:lstStyle/>
          <a:p>
            <a:pPr marL="0" indent="0">
              <a:buNone/>
            </a:pPr>
            <a:r>
              <a:rPr lang="en-US" b="1" dirty="0"/>
              <a:t>Those who commit acts of violence cannot escape the negative consequences of those actions. </a:t>
            </a:r>
          </a:p>
          <a:p>
            <a:pPr marL="0" indent="0">
              <a:buNone/>
            </a:pPr>
            <a:endParaRPr lang="en-US" dirty="0"/>
          </a:p>
        </p:txBody>
      </p:sp>
    </p:spTree>
    <p:extLst>
      <p:ext uri="{BB962C8B-B14F-4D97-AF65-F5344CB8AC3E}">
        <p14:creationId xmlns:p14="http://schemas.microsoft.com/office/powerpoint/2010/main" val="202898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you’re trying to convince someone of anything, how do you prove that what you’re saying is true?</a:t>
            </a:r>
          </a:p>
        </p:txBody>
      </p:sp>
      <p:sp>
        <p:nvSpPr>
          <p:cNvPr id="3" name="Content Placeholder 2"/>
          <p:cNvSpPr>
            <a:spLocks noGrp="1"/>
          </p:cNvSpPr>
          <p:nvPr>
            <p:ph idx="1"/>
          </p:nvPr>
        </p:nvSpPr>
        <p:spPr>
          <a:xfrm>
            <a:off x="633046" y="1744394"/>
            <a:ext cx="8131126" cy="4571999"/>
          </a:xfrm>
        </p:spPr>
        <p:txBody>
          <a:bodyPr>
            <a:normAutofit fontScale="92500" lnSpcReduction="10000"/>
          </a:bodyPr>
          <a:lstStyle/>
          <a:p>
            <a:r>
              <a:rPr lang="en-US" dirty="0"/>
              <a:t>You probably talk about it in a way that makes it seem obvious</a:t>
            </a:r>
          </a:p>
          <a:p>
            <a:pPr lvl="1"/>
            <a:r>
              <a:rPr lang="en-US" dirty="0"/>
              <a:t>Ex: Cats are smarter than dogs.</a:t>
            </a:r>
          </a:p>
          <a:p>
            <a:r>
              <a:rPr lang="en-US" dirty="0"/>
              <a:t>You probably bring up the fact that other people agree with you </a:t>
            </a:r>
          </a:p>
          <a:p>
            <a:pPr lvl="1"/>
            <a:r>
              <a:rPr lang="en-US" dirty="0"/>
              <a:t>Ex: I read an article about it, and it said that when monitoring brain activity in both animals, cats’ brains were more active when faced with problems they had to solve. </a:t>
            </a:r>
          </a:p>
          <a:p>
            <a:r>
              <a:rPr lang="en-US" dirty="0"/>
              <a:t>You probably point out things that both you and that person know about to convince them</a:t>
            </a:r>
          </a:p>
          <a:p>
            <a:pPr lvl="1"/>
            <a:r>
              <a:rPr lang="en-US" dirty="0"/>
              <a:t>Ex: You’ve been over my house—I have a cat and a dog. Whenever you come over, my dog barks for like an hour because she can’t believe you’re there (even though you’re over almost every day), but my cat only got excited to see you the first time, and from then on, barely reacts when you come in. </a:t>
            </a:r>
          </a:p>
        </p:txBody>
      </p:sp>
    </p:spTree>
    <p:extLst>
      <p:ext uri="{BB962C8B-B14F-4D97-AF65-F5344CB8AC3E}">
        <p14:creationId xmlns:p14="http://schemas.microsoft.com/office/powerpoint/2010/main" val="29099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It’s the same with writing an essay.</a:t>
            </a:r>
          </a:p>
        </p:txBody>
      </p:sp>
      <p:sp>
        <p:nvSpPr>
          <p:cNvPr id="3" name="Content Placeholder 2"/>
          <p:cNvSpPr>
            <a:spLocks noGrp="1"/>
          </p:cNvSpPr>
          <p:nvPr>
            <p:ph idx="1"/>
          </p:nvPr>
        </p:nvSpPr>
        <p:spPr/>
        <p:txBody>
          <a:bodyPr/>
          <a:lstStyle/>
          <a:p>
            <a:r>
              <a:rPr lang="en-US" dirty="0"/>
              <a:t>You make your argument seem obvious </a:t>
            </a:r>
          </a:p>
          <a:p>
            <a:pPr lvl="1"/>
            <a:r>
              <a:rPr lang="en-US" dirty="0"/>
              <a:t>(with a clear and specific theme statement)</a:t>
            </a:r>
          </a:p>
          <a:p>
            <a:r>
              <a:rPr lang="en-US" dirty="0"/>
              <a:t>You make it clear that others agree with you </a:t>
            </a:r>
          </a:p>
          <a:p>
            <a:pPr lvl="1"/>
            <a:r>
              <a:rPr lang="en-US" dirty="0"/>
              <a:t>(imply that the author expresses your theme purposefully)</a:t>
            </a:r>
          </a:p>
          <a:p>
            <a:r>
              <a:rPr lang="en-US" dirty="0"/>
              <a:t>You give examples of why you’re right using a book you and I both know </a:t>
            </a:r>
          </a:p>
          <a:p>
            <a:pPr lvl="1"/>
            <a:r>
              <a:rPr lang="en-US" dirty="0"/>
              <a:t>(direct quotes)</a:t>
            </a:r>
          </a:p>
        </p:txBody>
      </p:sp>
    </p:spTree>
    <p:extLst>
      <p:ext uri="{BB962C8B-B14F-4D97-AF65-F5344CB8AC3E}">
        <p14:creationId xmlns:p14="http://schemas.microsoft.com/office/powerpoint/2010/main" val="17619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Quote-Hunt: The next step after completing your theme statement</a:t>
            </a:r>
          </a:p>
        </p:txBody>
      </p:sp>
      <p:pic>
        <p:nvPicPr>
          <p:cNvPr id="4" name="Content Placeholder 3"/>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681238" y="2147888"/>
            <a:ext cx="2003275" cy="3927475"/>
          </a:xfrm>
        </p:spPr>
      </p:pic>
      <p:sp>
        <p:nvSpPr>
          <p:cNvPr id="3" name="Content Placeholder 2"/>
          <p:cNvSpPr>
            <a:spLocks noGrp="1"/>
          </p:cNvSpPr>
          <p:nvPr>
            <p:ph sz="half" idx="2"/>
          </p:nvPr>
        </p:nvSpPr>
        <p:spPr>
          <a:xfrm>
            <a:off x="4037428" y="2147888"/>
            <a:ext cx="4881489" cy="4266980"/>
          </a:xfrm>
        </p:spPr>
        <p:txBody>
          <a:bodyPr>
            <a:normAutofit fontScale="77500" lnSpcReduction="20000"/>
          </a:bodyPr>
          <a:lstStyle/>
          <a:p>
            <a:r>
              <a:rPr lang="en-US" dirty="0"/>
              <a:t>Use your theme statement to “hunt” for quotes that prove it right</a:t>
            </a:r>
          </a:p>
          <a:p>
            <a:r>
              <a:rPr lang="en-US" dirty="0"/>
              <a:t>Example Theme Statement: </a:t>
            </a:r>
            <a:r>
              <a:rPr lang="en-US" dirty="0">
                <a:solidFill>
                  <a:schemeClr val="tx1"/>
                </a:solidFill>
              </a:rPr>
              <a:t>In Edgar Allan Poe’s “The Black Cat”, the narrator’s journey from personal dread to the gallows makes it clear that those who commit acts of violence cannot escape the negative consequences of those actions. </a:t>
            </a:r>
          </a:p>
          <a:p>
            <a:r>
              <a:rPr lang="en-US" dirty="0">
                <a:solidFill>
                  <a:schemeClr val="tx1"/>
                </a:solidFill>
              </a:rPr>
              <a:t>Example quote: “</a:t>
            </a:r>
            <a:r>
              <a:rPr lang="en-US" dirty="0"/>
              <a:t>hung it </a:t>
            </a:r>
            <a:r>
              <a:rPr lang="en-US" i="1" dirty="0"/>
              <a:t>because</a:t>
            </a:r>
            <a:r>
              <a:rPr lang="en-US" dirty="0"/>
              <a:t> I knew that in so doing I was committing…a deadly sin…on the night of the day on which this cruel deed was done, I was aroused from sleep by the cry of fire…The whole house was blazing…My entire worldly wealth was swallowed up” (p. 2)</a:t>
            </a:r>
          </a:p>
          <a:p>
            <a:r>
              <a:rPr lang="en-US" dirty="0">
                <a:solidFill>
                  <a:schemeClr val="tx1"/>
                </a:solidFill>
              </a:rPr>
              <a:t>Example Explanation: this relates to my theme statement because it shows that the narrator, after committing a violent act suffers immediately afterwards</a:t>
            </a:r>
          </a:p>
          <a:p>
            <a:endParaRPr lang="en-US" dirty="0"/>
          </a:p>
        </p:txBody>
      </p:sp>
    </p:spTree>
    <p:extLst>
      <p:ext uri="{BB962C8B-B14F-4D97-AF65-F5344CB8AC3E}">
        <p14:creationId xmlns:p14="http://schemas.microsoft.com/office/powerpoint/2010/main" val="225729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take out your Theme Statement from yesterday</a:t>
            </a:r>
          </a:p>
        </p:txBody>
      </p:sp>
      <p:sp>
        <p:nvSpPr>
          <p:cNvPr id="3" name="Content Placeholder 2"/>
          <p:cNvSpPr>
            <a:spLocks noGrp="1"/>
          </p:cNvSpPr>
          <p:nvPr>
            <p:ph idx="1"/>
          </p:nvPr>
        </p:nvSpPr>
        <p:spPr/>
        <p:txBody>
          <a:bodyPr>
            <a:normAutofit fontScale="92500" lnSpcReduction="10000"/>
          </a:bodyPr>
          <a:lstStyle/>
          <a:p>
            <a:r>
              <a:rPr lang="en-US" dirty="0"/>
              <a:t>If you are not yet finished, complete it</a:t>
            </a:r>
          </a:p>
          <a:p>
            <a:r>
              <a:rPr lang="en-US" dirty="0"/>
              <a:t>If you are finished, use this checklist to check your theme statement’s strength:</a:t>
            </a:r>
          </a:p>
          <a:p>
            <a:pPr lvl="1"/>
            <a:r>
              <a:rPr lang="en-US" dirty="0"/>
              <a:t>Do I include the name of the text?</a:t>
            </a:r>
          </a:p>
          <a:p>
            <a:pPr lvl="1"/>
            <a:r>
              <a:rPr lang="en-US" dirty="0"/>
              <a:t>Do I include the name of the author?</a:t>
            </a:r>
          </a:p>
          <a:p>
            <a:pPr lvl="1"/>
            <a:r>
              <a:rPr lang="en-US" dirty="0"/>
              <a:t>Do I express a cause and effect relationship?</a:t>
            </a:r>
          </a:p>
          <a:p>
            <a:pPr lvl="2"/>
            <a:r>
              <a:rPr lang="en-US" dirty="0"/>
              <a:t>Because of </a:t>
            </a:r>
            <a:r>
              <a:rPr lang="en-US" i="1" dirty="0"/>
              <a:t>that</a:t>
            </a:r>
            <a:r>
              <a:rPr lang="en-US" dirty="0"/>
              <a:t>, </a:t>
            </a:r>
            <a:r>
              <a:rPr lang="en-US" b="1" dirty="0"/>
              <a:t>this</a:t>
            </a:r>
            <a:r>
              <a:rPr lang="en-US" dirty="0"/>
              <a:t> happens</a:t>
            </a:r>
          </a:p>
          <a:p>
            <a:pPr lvl="1"/>
            <a:r>
              <a:rPr lang="en-US" dirty="0"/>
              <a:t>Do I include a theme that is a universal truth?</a:t>
            </a:r>
          </a:p>
          <a:p>
            <a:r>
              <a:rPr lang="en-US" dirty="0"/>
              <a:t>Before you move on to the quote hunt—your theme statement must be stamped by me</a:t>
            </a:r>
          </a:p>
          <a:p>
            <a:pPr marL="350838" lvl="1" indent="0">
              <a:buNone/>
            </a:pPr>
            <a:endParaRPr lang="en-US" dirty="0"/>
          </a:p>
        </p:txBody>
      </p:sp>
    </p:spTree>
    <p:extLst>
      <p:ext uri="{BB962C8B-B14F-4D97-AF65-F5344CB8AC3E}">
        <p14:creationId xmlns:p14="http://schemas.microsoft.com/office/powerpoint/2010/main" val="200609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 are finished finding quotes…</a:t>
            </a:r>
          </a:p>
        </p:txBody>
      </p:sp>
      <p:sp>
        <p:nvSpPr>
          <p:cNvPr id="5" name="Content Placeholder 4"/>
          <p:cNvSpPr>
            <a:spLocks noGrp="1"/>
          </p:cNvSpPr>
          <p:nvPr>
            <p:ph idx="1"/>
          </p:nvPr>
        </p:nvSpPr>
        <p:spPr/>
        <p:txBody>
          <a:bodyPr/>
          <a:lstStyle/>
          <a:p>
            <a:r>
              <a:rPr lang="en-US" dirty="0"/>
              <a:t>Complete the “planning your body” pre-writing sheet (on the green chair)</a:t>
            </a:r>
          </a:p>
          <a:p>
            <a:r>
              <a:rPr lang="en-US" dirty="0"/>
              <a:t>This sheet will ask you to re-write your theme statement, then write down the 3 main arguments you’ll use to prove that theme is supported by the text</a:t>
            </a:r>
          </a:p>
          <a:p>
            <a:r>
              <a:rPr lang="en-US" dirty="0"/>
              <a:t>After recording a sentence for each argument, you should, on your quotes sheet, number each quote 1, 2, or 3 for the argument it best supports</a:t>
            </a:r>
          </a:p>
        </p:txBody>
      </p:sp>
    </p:spTree>
    <p:extLst>
      <p:ext uri="{BB962C8B-B14F-4D97-AF65-F5344CB8AC3E}">
        <p14:creationId xmlns:p14="http://schemas.microsoft.com/office/powerpoint/2010/main" val="377786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4" y="244158"/>
            <a:ext cx="8573431" cy="1339850"/>
          </a:xfrm>
        </p:spPr>
        <p:txBody>
          <a:bodyPr>
            <a:normAutofit/>
          </a:bodyPr>
          <a:lstStyle/>
          <a:p>
            <a:r>
              <a:rPr lang="en-US" dirty="0"/>
              <a:t>This is the rubric we’ll be using</a:t>
            </a: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754674" y="1689736"/>
            <a:ext cx="7353300" cy="4819650"/>
          </a:xfrm>
          <a:prstGeom prst="rect">
            <a:avLst/>
          </a:prstGeom>
        </p:spPr>
      </p:pic>
    </p:spTree>
    <p:extLst>
      <p:ext uri="{BB962C8B-B14F-4D97-AF65-F5344CB8AC3E}">
        <p14:creationId xmlns:p14="http://schemas.microsoft.com/office/powerpoint/2010/main" val="157946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is what you’re aiming for</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00112" y="1791359"/>
            <a:ext cx="3143250" cy="4562475"/>
          </a:xfrm>
          <a:prstGeom prst="rect">
            <a:avLst/>
          </a:prstGeom>
        </p:spPr>
      </p:pic>
      <p:pic>
        <p:nvPicPr>
          <p:cNvPr id="5" name="Picture 4"/>
          <p:cNvPicPr>
            <a:picLocks noChangeAspect="1"/>
          </p:cNvPicPr>
          <p:nvPr/>
        </p:nvPicPr>
        <p:blipFill>
          <a:blip r:embed="rId3"/>
          <a:stretch>
            <a:fillRect/>
          </a:stretch>
        </p:blipFill>
        <p:spPr>
          <a:xfrm>
            <a:off x="4340493" y="2133601"/>
            <a:ext cx="4267961" cy="3930675"/>
          </a:xfrm>
          <a:prstGeom prst="rect">
            <a:avLst/>
          </a:prstGeom>
        </p:spPr>
      </p:pic>
    </p:spTree>
    <p:extLst>
      <p:ext uri="{BB962C8B-B14F-4D97-AF65-F5344CB8AC3E}">
        <p14:creationId xmlns:p14="http://schemas.microsoft.com/office/powerpoint/2010/main" val="3672391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our Skills</a:t>
            </a:r>
          </a:p>
        </p:txBody>
      </p:sp>
      <p:sp>
        <p:nvSpPr>
          <p:cNvPr id="3" name="Content Placeholder 2"/>
          <p:cNvSpPr>
            <a:spLocks noGrp="1"/>
          </p:cNvSpPr>
          <p:nvPr>
            <p:ph idx="1"/>
          </p:nvPr>
        </p:nvSpPr>
        <p:spPr/>
        <p:txBody>
          <a:bodyPr/>
          <a:lstStyle/>
          <a:p>
            <a:pPr marL="0" indent="0" algn="ctr">
              <a:buNone/>
            </a:pPr>
            <a:r>
              <a:rPr lang="en-US" dirty="0"/>
              <a:t>I am going to show you all of the tricks I use when writing essays, and a few things you can do to avoid some of our most common mistakes. </a:t>
            </a:r>
          </a:p>
          <a:p>
            <a:pPr marL="0" indent="0" algn="ctr">
              <a:buNone/>
            </a:pPr>
            <a:r>
              <a:rPr lang="en-US" dirty="0"/>
              <a:t>Make note of skills you would like to use later (ensure that by the end of this, you have down at least three).</a:t>
            </a:r>
          </a:p>
        </p:txBody>
      </p:sp>
    </p:spTree>
    <p:extLst>
      <p:ext uri="{BB962C8B-B14F-4D97-AF65-F5344CB8AC3E}">
        <p14:creationId xmlns:p14="http://schemas.microsoft.com/office/powerpoint/2010/main" val="257398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One</a:t>
            </a:r>
          </a:p>
        </p:txBody>
      </p:sp>
      <p:sp>
        <p:nvSpPr>
          <p:cNvPr id="3" name="Content Placeholder 2"/>
          <p:cNvSpPr>
            <a:spLocks noGrp="1"/>
          </p:cNvSpPr>
          <p:nvPr>
            <p:ph idx="1"/>
          </p:nvPr>
        </p:nvSpPr>
        <p:spPr/>
        <p:txBody>
          <a:bodyPr/>
          <a:lstStyle/>
          <a:p>
            <a:pPr marL="0" indent="0">
              <a:buNone/>
            </a:pPr>
            <a:r>
              <a:rPr lang="en-US" dirty="0"/>
              <a:t>Love</a:t>
            </a:r>
          </a:p>
        </p:txBody>
      </p:sp>
    </p:spTree>
    <p:extLst>
      <p:ext uri="{BB962C8B-B14F-4D97-AF65-F5344CB8AC3E}">
        <p14:creationId xmlns:p14="http://schemas.microsoft.com/office/powerpoint/2010/main" val="4603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your work aloud before you turn it in</a:t>
            </a:r>
          </a:p>
        </p:txBody>
      </p:sp>
      <p:pic>
        <p:nvPicPr>
          <p:cNvPr id="4" name="Content Placeholder 3"/>
          <p:cNvPicPr>
            <a:picLocks noGrp="1" noChangeAspect="1"/>
          </p:cNvPicPr>
          <p:nvPr>
            <p:ph idx="1"/>
          </p:nvPr>
        </p:nvPicPr>
        <p:blipFill>
          <a:blip r:embed="rId2"/>
          <a:srcRect l="-22672" r="-22672"/>
          <a:stretch>
            <a:fillRect/>
          </a:stretch>
        </p:blipFill>
        <p:spPr/>
      </p:pic>
    </p:spTree>
    <p:extLst>
      <p:ext uri="{BB962C8B-B14F-4D97-AF65-F5344CB8AC3E}">
        <p14:creationId xmlns:p14="http://schemas.microsoft.com/office/powerpoint/2010/main" val="392141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1" y="383052"/>
            <a:ext cx="8672660" cy="1339850"/>
          </a:xfrm>
        </p:spPr>
        <p:txBody>
          <a:bodyPr>
            <a:noAutofit/>
          </a:bodyPr>
          <a:lstStyle/>
          <a:p>
            <a:r>
              <a:rPr lang="en-US" sz="4400" dirty="0"/>
              <a:t>Clearly state your thesis in your introduction and come back to it</a:t>
            </a:r>
          </a:p>
        </p:txBody>
      </p:sp>
      <p:pic>
        <p:nvPicPr>
          <p:cNvPr id="5" name="Content Placeholder 4"/>
          <p:cNvPicPr>
            <a:picLocks noGrp="1" noChangeAspect="1"/>
          </p:cNvPicPr>
          <p:nvPr>
            <p:ph idx="1"/>
          </p:nvPr>
        </p:nvPicPr>
        <p:blipFill>
          <a:blip r:embed="rId2"/>
          <a:srcRect l="-28470" r="-28470"/>
          <a:stretch>
            <a:fillRect/>
          </a:stretch>
        </p:blipFill>
        <p:spPr/>
      </p:pic>
    </p:spTree>
    <p:extLst>
      <p:ext uri="{BB962C8B-B14F-4D97-AF65-F5344CB8AC3E}">
        <p14:creationId xmlns:p14="http://schemas.microsoft.com/office/powerpoint/2010/main" val="266990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Steal words from the prompt</a:t>
            </a:r>
          </a:p>
        </p:txBody>
      </p:sp>
      <p:pic>
        <p:nvPicPr>
          <p:cNvPr id="4" name="Content Placeholder 3"/>
          <p:cNvPicPr>
            <a:picLocks noGrp="1" noChangeAspect="1"/>
          </p:cNvPicPr>
          <p:nvPr>
            <p:ph idx="1"/>
          </p:nvPr>
        </p:nvPicPr>
        <p:blipFill>
          <a:blip r:embed="rId2"/>
          <a:srcRect l="-18187" r="-18187"/>
          <a:stretch>
            <a:fillRect/>
          </a:stretch>
        </p:blipFill>
        <p:spPr/>
      </p:pic>
    </p:spTree>
    <p:extLst>
      <p:ext uri="{BB962C8B-B14F-4D97-AF65-F5344CB8AC3E}">
        <p14:creationId xmlns:p14="http://schemas.microsoft.com/office/powerpoint/2010/main" val="26078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use specific words</a:t>
            </a:r>
          </a:p>
        </p:txBody>
      </p:sp>
      <p:pic>
        <p:nvPicPr>
          <p:cNvPr id="5" name="Content Placeholder 4"/>
          <p:cNvPicPr>
            <a:picLocks noGrp="1" noChangeAspect="1"/>
          </p:cNvPicPr>
          <p:nvPr>
            <p:ph idx="1"/>
          </p:nvPr>
        </p:nvPicPr>
        <p:blipFill>
          <a:blip r:embed="rId2"/>
          <a:srcRect l="-22080" r="-22080"/>
          <a:stretch>
            <a:fillRect/>
          </a:stretch>
        </p:blipFill>
        <p:spPr>
          <a:xfrm>
            <a:off x="900113" y="2689225"/>
            <a:ext cx="7345362" cy="3932238"/>
          </a:xfrm>
        </p:spPr>
      </p:pic>
      <p:sp>
        <p:nvSpPr>
          <p:cNvPr id="4" name="TextBox 3"/>
          <p:cNvSpPr txBox="1"/>
          <p:nvPr/>
        </p:nvSpPr>
        <p:spPr>
          <a:xfrm>
            <a:off x="900112" y="1845336"/>
            <a:ext cx="7345363" cy="646331"/>
          </a:xfrm>
          <a:prstGeom prst="rect">
            <a:avLst/>
          </a:prstGeom>
          <a:noFill/>
        </p:spPr>
        <p:txBody>
          <a:bodyPr wrap="square" rtlCol="0">
            <a:spAutoFit/>
          </a:bodyPr>
          <a:lstStyle/>
          <a:p>
            <a:r>
              <a:rPr lang="en-US" dirty="0"/>
              <a:t>Words to avoid: many, most, every, very, all</a:t>
            </a:r>
          </a:p>
          <a:p>
            <a:r>
              <a:rPr lang="en-US" dirty="0"/>
              <a:t>Ask yourself: can I support this claim, or is it too big? </a:t>
            </a:r>
          </a:p>
        </p:txBody>
      </p:sp>
    </p:spTree>
    <p:extLst>
      <p:ext uri="{BB962C8B-B14F-4D97-AF65-F5344CB8AC3E}">
        <p14:creationId xmlns:p14="http://schemas.microsoft.com/office/powerpoint/2010/main" val="271324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Trouble finding quotes? Amazon prime is your friend.</a:t>
            </a:r>
          </a:p>
        </p:txBody>
      </p:sp>
      <p:pic>
        <p:nvPicPr>
          <p:cNvPr id="7" name="Content Placeholder 6"/>
          <p:cNvPicPr>
            <a:picLocks noGrp="1" noChangeAspect="1"/>
          </p:cNvPicPr>
          <p:nvPr>
            <p:ph sz="half" idx="2"/>
          </p:nvPr>
        </p:nvPicPr>
        <p:blipFill rotWithShape="1">
          <a:blip r:embed="rId2"/>
          <a:srcRect t="-821" b="5111"/>
          <a:stretch/>
        </p:blipFill>
        <p:spPr>
          <a:xfrm flipH="1">
            <a:off x="4802708" y="2678712"/>
            <a:ext cx="3513932" cy="2698555"/>
          </a:xfrm>
        </p:spPr>
      </p:pic>
      <p:sp>
        <p:nvSpPr>
          <p:cNvPr id="6" name="Content Placeholder 5"/>
          <p:cNvSpPr>
            <a:spLocks noGrp="1"/>
          </p:cNvSpPr>
          <p:nvPr>
            <p:ph sz="half" idx="1"/>
          </p:nvPr>
        </p:nvSpPr>
        <p:spPr/>
        <p:txBody>
          <a:bodyPr>
            <a:normAutofit fontScale="92500" lnSpcReduction="10000"/>
          </a:bodyPr>
          <a:lstStyle/>
          <a:p>
            <a:r>
              <a:rPr lang="en-US" dirty="0"/>
              <a:t>Go to </a:t>
            </a:r>
            <a:r>
              <a:rPr lang="en-US" dirty="0" err="1"/>
              <a:t>amazon.com</a:t>
            </a:r>
            <a:endParaRPr lang="en-US" dirty="0"/>
          </a:p>
          <a:p>
            <a:r>
              <a:rPr lang="en-US" dirty="0"/>
              <a:t>Find your book, click.</a:t>
            </a:r>
          </a:p>
          <a:p>
            <a:r>
              <a:rPr lang="en-US" dirty="0"/>
              <a:t>Click on the cover to look inside</a:t>
            </a:r>
          </a:p>
          <a:p>
            <a:r>
              <a:rPr lang="en-US" dirty="0"/>
              <a:t>There is a search bar that says “search inside this book”</a:t>
            </a:r>
          </a:p>
          <a:p>
            <a:r>
              <a:rPr lang="en-US" dirty="0"/>
              <a:t>Type in the key word you’re looking for</a:t>
            </a:r>
          </a:p>
          <a:p>
            <a:r>
              <a:rPr lang="en-US" dirty="0"/>
              <a:t>Sort through the results. </a:t>
            </a:r>
          </a:p>
        </p:txBody>
      </p:sp>
    </p:spTree>
    <p:extLst>
      <p:ext uri="{BB962C8B-B14F-4D97-AF65-F5344CB8AC3E}">
        <p14:creationId xmlns:p14="http://schemas.microsoft.com/office/powerpoint/2010/main" val="4131893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04" y="244158"/>
            <a:ext cx="8752043" cy="1339850"/>
          </a:xfrm>
        </p:spPr>
        <p:txBody>
          <a:bodyPr>
            <a:noAutofit/>
          </a:bodyPr>
          <a:lstStyle/>
          <a:p>
            <a:r>
              <a:rPr lang="en-US" sz="3600" dirty="0"/>
              <a:t>Stating opinions without using “I”: “one could argue”, “evidence suggests”, or just state it as fact.  </a:t>
            </a:r>
          </a:p>
        </p:txBody>
      </p:sp>
      <p:pic>
        <p:nvPicPr>
          <p:cNvPr id="7" name="Content Placeholder 6"/>
          <p:cNvPicPr>
            <a:picLocks noGrp="1" noChangeAspect="1"/>
          </p:cNvPicPr>
          <p:nvPr>
            <p:ph idx="1"/>
          </p:nvPr>
        </p:nvPicPr>
        <p:blipFill>
          <a:blip r:embed="rId2"/>
          <a:srcRect t="-12289" b="-12289"/>
          <a:stretch>
            <a:fillRect/>
          </a:stretch>
        </p:blipFill>
        <p:spPr/>
      </p:pic>
    </p:spTree>
    <p:extLst>
      <p:ext uri="{BB962C8B-B14F-4D97-AF65-F5344CB8AC3E}">
        <p14:creationId xmlns:p14="http://schemas.microsoft.com/office/powerpoint/2010/main" val="327024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a:t>
            </a:r>
          </a:p>
        </p:txBody>
      </p:sp>
      <p:sp>
        <p:nvSpPr>
          <p:cNvPr id="3" name="Content Placeholder 2"/>
          <p:cNvSpPr>
            <a:spLocks noGrp="1"/>
          </p:cNvSpPr>
          <p:nvPr>
            <p:ph idx="1"/>
          </p:nvPr>
        </p:nvSpPr>
        <p:spPr/>
        <p:txBody>
          <a:bodyPr/>
          <a:lstStyle/>
          <a:p>
            <a:r>
              <a:rPr lang="en-US" dirty="0"/>
              <a:t>This is a big one. We’re going to have a PowerPoint within a PowerPoint for this one. </a:t>
            </a:r>
          </a:p>
        </p:txBody>
      </p:sp>
    </p:spTree>
    <p:extLst>
      <p:ext uri="{BB962C8B-B14F-4D97-AF65-F5344CB8AC3E}">
        <p14:creationId xmlns:p14="http://schemas.microsoft.com/office/powerpoint/2010/main" val="353721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Hey In-Text Citations! Let’s </a:t>
            </a:r>
            <a:r>
              <a:rPr lang="en-US" dirty="0" err="1"/>
              <a:t>Gooooooooooo</a:t>
            </a:r>
            <a:r>
              <a:rPr lang="en-US" dirty="0"/>
              <a:t>!!!</a:t>
            </a:r>
          </a:p>
        </p:txBody>
      </p:sp>
      <p:sp>
        <p:nvSpPr>
          <p:cNvPr id="3" name="Content Placeholder 2"/>
          <p:cNvSpPr>
            <a:spLocks noGrp="1"/>
          </p:cNvSpPr>
          <p:nvPr>
            <p:ph idx="1"/>
          </p:nvPr>
        </p:nvSpPr>
        <p:spPr/>
        <p:txBody>
          <a:bodyPr/>
          <a:lstStyle/>
          <a:p>
            <a:r>
              <a:rPr lang="en-US" dirty="0"/>
              <a:t>It’s pretty simple. You are writing your paper. Having a great time (obvi), and then, when you make a really direct claim, you need to back it up by using a quote.</a:t>
            </a:r>
          </a:p>
          <a:p>
            <a:r>
              <a:rPr lang="en-US" dirty="0"/>
              <a:t>You will (in all likelihood) write a 5 paragraph essay</a:t>
            </a:r>
          </a:p>
          <a:p>
            <a:r>
              <a:rPr lang="en-US" dirty="0"/>
              <a:t>It’s not a rule, it’s just a simple go-to</a:t>
            </a:r>
          </a:p>
          <a:p>
            <a:r>
              <a:rPr lang="en-US" dirty="0"/>
              <a:t>Each paragraph should present a different reason why your claim is right</a:t>
            </a:r>
          </a:p>
          <a:p>
            <a:pPr marL="0" indent="0">
              <a:buNone/>
            </a:pPr>
            <a:endParaRPr lang="en-US" dirty="0"/>
          </a:p>
        </p:txBody>
      </p:sp>
    </p:spTree>
    <p:extLst>
      <p:ext uri="{BB962C8B-B14F-4D97-AF65-F5344CB8AC3E}">
        <p14:creationId xmlns:p14="http://schemas.microsoft.com/office/powerpoint/2010/main" val="357038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ways to cite:</a:t>
            </a:r>
          </a:p>
        </p:txBody>
      </p:sp>
      <p:sp>
        <p:nvSpPr>
          <p:cNvPr id="3" name="Content Placeholder 2"/>
          <p:cNvSpPr>
            <a:spLocks noGrp="1"/>
          </p:cNvSpPr>
          <p:nvPr>
            <p:ph idx="1"/>
          </p:nvPr>
        </p:nvSpPr>
        <p:spPr>
          <a:xfrm>
            <a:off x="337380" y="1805650"/>
            <a:ext cx="8494047" cy="4762155"/>
          </a:xfrm>
        </p:spPr>
        <p:txBody>
          <a:bodyPr>
            <a:normAutofit fontScale="92500" lnSpcReduction="10000"/>
          </a:bodyPr>
          <a:lstStyle/>
          <a:p>
            <a:pPr marL="0" indent="0">
              <a:buNone/>
            </a:pPr>
            <a:r>
              <a:rPr lang="en-US" dirty="0"/>
              <a:t>Want to make a direct claim? Use a colon:</a:t>
            </a:r>
          </a:p>
          <a:p>
            <a:pPr marL="0" indent="0">
              <a:buNone/>
            </a:pPr>
            <a:r>
              <a:rPr lang="en-US" dirty="0"/>
              <a:t>Lily was shocked to find that her skin color made her an outsider: “This was a great revelation—not that I was white but that it seemed like June might not want me here because of my skin color” (Kidd 87). </a:t>
            </a:r>
          </a:p>
          <a:p>
            <a:pPr marL="0" indent="0">
              <a:buNone/>
            </a:pPr>
            <a:r>
              <a:rPr lang="en-US" dirty="0"/>
              <a:t>Want to make the author’s words blend into yours?</a:t>
            </a:r>
          </a:p>
          <a:p>
            <a:pPr marL="0" indent="0">
              <a:buNone/>
            </a:pPr>
            <a:r>
              <a:rPr lang="en-US" dirty="0"/>
              <a:t> Use a comma:</a:t>
            </a:r>
          </a:p>
          <a:p>
            <a:pPr marL="0" indent="0">
              <a:buNone/>
            </a:pPr>
            <a:r>
              <a:rPr lang="en-US" dirty="0"/>
              <a:t>It is clear that Lily is learning to take care of others when June rejects Neil, and May “sank down onto the floor, crying.” Lily and August stepped in and “walked her out to her wall…she wrote </a:t>
            </a:r>
            <a:r>
              <a:rPr lang="en-US" i="1" dirty="0"/>
              <a:t>June and Neil </a:t>
            </a:r>
            <a:r>
              <a:rPr lang="en-US" dirty="0"/>
              <a:t> on a scrap of paper and wedged it between the rocks” (Kidd 132). </a:t>
            </a:r>
          </a:p>
        </p:txBody>
      </p:sp>
    </p:spTree>
    <p:extLst>
      <p:ext uri="{BB962C8B-B14F-4D97-AF65-F5344CB8AC3E}">
        <p14:creationId xmlns:p14="http://schemas.microsoft.com/office/powerpoint/2010/main" val="339397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Always be clear about who is speaking</a:t>
            </a:r>
          </a:p>
        </p:txBody>
      </p:sp>
      <p:pic>
        <p:nvPicPr>
          <p:cNvPr id="4" name="Content Placeholder 3"/>
          <p:cNvPicPr>
            <a:picLocks noGrp="1" noChangeAspect="1"/>
          </p:cNvPicPr>
          <p:nvPr>
            <p:ph idx="1"/>
          </p:nvPr>
        </p:nvPicPr>
        <p:blipFill>
          <a:blip r:embed="rId2"/>
          <a:srcRect l="-77948" r="-77948"/>
          <a:stretch>
            <a:fillRect/>
          </a:stretch>
        </p:blipFill>
        <p:spPr/>
      </p:pic>
    </p:spTree>
    <p:extLst>
      <p:ext uri="{BB962C8B-B14F-4D97-AF65-F5344CB8AC3E}">
        <p14:creationId xmlns:p14="http://schemas.microsoft.com/office/powerpoint/2010/main" val="271287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Two</a:t>
            </a:r>
          </a:p>
        </p:txBody>
      </p:sp>
      <p:sp>
        <p:nvSpPr>
          <p:cNvPr id="3" name="Content Placeholder 2"/>
          <p:cNvSpPr>
            <a:spLocks noGrp="1"/>
          </p:cNvSpPr>
          <p:nvPr>
            <p:ph idx="1"/>
          </p:nvPr>
        </p:nvSpPr>
        <p:spPr/>
        <p:txBody>
          <a:bodyPr/>
          <a:lstStyle/>
          <a:p>
            <a:pPr marL="0" indent="0">
              <a:buNone/>
            </a:pPr>
            <a:r>
              <a:rPr lang="en-US" dirty="0"/>
              <a:t>Those who allow their lives to be ruled by jealousy sacrifice their own happiness</a:t>
            </a:r>
            <a:endParaRPr lang="en-US" dirty="0"/>
          </a:p>
        </p:txBody>
      </p:sp>
    </p:spTree>
    <p:extLst>
      <p:ext uri="{BB962C8B-B14F-4D97-AF65-F5344CB8AC3E}">
        <p14:creationId xmlns:p14="http://schemas.microsoft.com/office/powerpoint/2010/main" val="329901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 context and explanation </a:t>
            </a:r>
          </a:p>
        </p:txBody>
      </p:sp>
      <p:pic>
        <p:nvPicPr>
          <p:cNvPr id="4" name="Content Placeholder 3"/>
          <p:cNvPicPr>
            <a:picLocks noGrp="1" noChangeAspect="1"/>
          </p:cNvPicPr>
          <p:nvPr>
            <p:ph idx="1"/>
          </p:nvPr>
        </p:nvPicPr>
        <p:blipFill>
          <a:blip r:embed="rId2"/>
          <a:srcRect t="5314" b="5314"/>
          <a:stretch>
            <a:fillRect/>
          </a:stretch>
        </p:blipFill>
        <p:spPr/>
      </p:pic>
    </p:spTree>
    <p:extLst>
      <p:ext uri="{BB962C8B-B14F-4D97-AF65-F5344CB8AC3E}">
        <p14:creationId xmlns:p14="http://schemas.microsoft.com/office/powerpoint/2010/main" val="248846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21" y="244158"/>
            <a:ext cx="8692506" cy="1339850"/>
          </a:xfrm>
        </p:spPr>
        <p:txBody>
          <a:bodyPr>
            <a:noAutofit/>
          </a:bodyPr>
          <a:lstStyle/>
          <a:p>
            <a:r>
              <a:rPr lang="en-US" sz="3600" dirty="0"/>
              <a:t>Chose quotes to analyze events, characters, or theme, not quotes that relay summary</a:t>
            </a:r>
          </a:p>
        </p:txBody>
      </p:sp>
      <p:pic>
        <p:nvPicPr>
          <p:cNvPr id="4" name="Content Placeholder 3"/>
          <p:cNvPicPr>
            <a:picLocks noGrp="1" noChangeAspect="1"/>
          </p:cNvPicPr>
          <p:nvPr>
            <p:ph idx="1"/>
          </p:nvPr>
        </p:nvPicPr>
        <p:blipFill>
          <a:blip r:embed="rId2"/>
          <a:srcRect l="-76653" r="-76653"/>
          <a:stretch>
            <a:fillRect/>
          </a:stretch>
        </p:blipFill>
        <p:spPr/>
      </p:pic>
    </p:spTree>
    <p:extLst>
      <p:ext uri="{BB962C8B-B14F-4D97-AF65-F5344CB8AC3E}">
        <p14:creationId xmlns:p14="http://schemas.microsoft.com/office/powerpoint/2010/main" val="42677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Want to quote something in quotation marks? </a:t>
            </a:r>
          </a:p>
        </p:txBody>
      </p:sp>
      <p:sp>
        <p:nvSpPr>
          <p:cNvPr id="3" name="Content Placeholder 2"/>
          <p:cNvSpPr>
            <a:spLocks noGrp="1"/>
          </p:cNvSpPr>
          <p:nvPr>
            <p:ph idx="1"/>
          </p:nvPr>
        </p:nvSpPr>
        <p:spPr/>
        <p:txBody>
          <a:bodyPr/>
          <a:lstStyle/>
          <a:p>
            <a:pPr marL="0" indent="0">
              <a:buNone/>
            </a:pPr>
            <a:r>
              <a:rPr lang="en-US" dirty="0"/>
              <a:t>Lily was able to bond with August because August always asked the kind of questions that showed true investment in Lily, “‘What else do you love, Lily?’ No one had ever asked me this before” (Kidd, 139).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081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a conversation? </a:t>
            </a:r>
          </a:p>
        </p:txBody>
      </p:sp>
      <p:sp>
        <p:nvSpPr>
          <p:cNvPr id="3" name="Content Placeholder 2"/>
          <p:cNvSpPr>
            <a:spLocks noGrp="1"/>
          </p:cNvSpPr>
          <p:nvPr>
            <p:ph idx="1"/>
          </p:nvPr>
        </p:nvSpPr>
        <p:spPr>
          <a:xfrm>
            <a:off x="416764" y="2133601"/>
            <a:ext cx="8335279" cy="4493732"/>
          </a:xfrm>
        </p:spPr>
        <p:txBody>
          <a:bodyPr>
            <a:normAutofit fontScale="92500" lnSpcReduction="10000"/>
          </a:bodyPr>
          <a:lstStyle/>
          <a:p>
            <a:pPr marL="0" indent="0">
              <a:buNone/>
            </a:pPr>
            <a:r>
              <a:rPr lang="en-US" dirty="0"/>
              <a:t>When Lily is angry about her deceased mother’s past, she acts out, making rash comments about August’s decision to keep her out of a mental institution, and hurting August in the process:</a:t>
            </a:r>
          </a:p>
          <a:p>
            <a:pPr marL="0" indent="0">
              <a:buNone/>
            </a:pPr>
            <a:r>
              <a:rPr lang="en-US" dirty="0"/>
              <a:t>	You should have let him put her in there. I wish  she’d rotted 	in there. </a:t>
            </a:r>
          </a:p>
          <a:p>
            <a:pPr marL="0" indent="0">
              <a:buNone/>
            </a:pPr>
            <a:r>
              <a:rPr lang="en-US" dirty="0"/>
              <a:t>	Lily! (Kidd 252).</a:t>
            </a:r>
          </a:p>
          <a:p>
            <a:pPr marL="0" indent="0">
              <a:buNone/>
            </a:pPr>
            <a:r>
              <a:rPr lang="en-US" dirty="0"/>
              <a:t>It is clear that Lily is acting out in a hurtful way, but regardless of the hurt, August stays by her side as a true mother would.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4571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quote that goes on for four lines or more? </a:t>
            </a:r>
          </a:p>
        </p:txBody>
      </p:sp>
      <p:sp>
        <p:nvSpPr>
          <p:cNvPr id="3" name="Content Placeholder 2"/>
          <p:cNvSpPr>
            <a:spLocks noGrp="1"/>
          </p:cNvSpPr>
          <p:nvPr>
            <p:ph idx="1"/>
          </p:nvPr>
        </p:nvSpPr>
        <p:spPr>
          <a:xfrm>
            <a:off x="496148" y="1697070"/>
            <a:ext cx="8335280" cy="5121246"/>
          </a:xfrm>
        </p:spPr>
        <p:txBody>
          <a:bodyPr>
            <a:normAutofit/>
          </a:bodyPr>
          <a:lstStyle/>
          <a:p>
            <a:pPr marL="0" indent="0">
              <a:buNone/>
            </a:pPr>
            <a:r>
              <a:rPr lang="en-US" sz="2000" dirty="0"/>
              <a:t>When Lily first sees the statue of Mary, she feels an immediate connection:</a:t>
            </a:r>
          </a:p>
          <a:p>
            <a:pPr marL="0" indent="0">
              <a:buNone/>
            </a:pPr>
            <a:r>
              <a:rPr lang="en-US" sz="2000" dirty="0"/>
              <a:t>	Even though she wasn’t dressed up like Mary, and 	didn’t resemble 	the picture on the honey jar, I knew that’s who she was. She had a 	faded red heart painted on her breast and a yellow crescent moon, 	worn down and crooked, pained where her body would have 	blended into the ship’s wood. A candle inside a tall red glass threw 	glints and glimmers across her body. She was a mix of mighty and 	humble all in one. I didn't know what to think, but what I </a:t>
            </a:r>
            <a:r>
              <a:rPr lang="en-US" sz="2000" i="1" dirty="0"/>
              <a:t>felt</a:t>
            </a:r>
            <a:r>
              <a:rPr lang="en-US" sz="2000" dirty="0"/>
              <a:t> was 	magnetic and so big it ached like the moon had entered my chest 	and filled up (Kidd, 70). </a:t>
            </a:r>
          </a:p>
          <a:p>
            <a:pPr marL="0" indent="0">
              <a:buNone/>
            </a:pPr>
            <a:r>
              <a:rPr lang="en-US" sz="2000" dirty="0"/>
              <a:t>From this moment on, Lily associates Mary with this feeling of fullness. </a:t>
            </a:r>
            <a:endParaRPr lang="en-US" dirty="0"/>
          </a:p>
        </p:txBody>
      </p:sp>
    </p:spTree>
    <p:extLst>
      <p:ext uri="{BB962C8B-B14F-4D97-AF65-F5344CB8AC3E}">
        <p14:creationId xmlns:p14="http://schemas.microsoft.com/office/powerpoint/2010/main" val="2510282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Always begin and end with your own words</a:t>
            </a:r>
          </a:p>
        </p:txBody>
      </p:sp>
      <p:pic>
        <p:nvPicPr>
          <p:cNvPr id="4" name="Content Placeholder 3"/>
          <p:cNvPicPr>
            <a:picLocks noGrp="1" noChangeAspect="1"/>
          </p:cNvPicPr>
          <p:nvPr>
            <p:ph idx="1"/>
          </p:nvPr>
        </p:nvPicPr>
        <p:blipFill>
          <a:blip r:embed="rId2"/>
          <a:srcRect l="-23391" r="-23391"/>
          <a:stretch>
            <a:fillRect/>
          </a:stretch>
        </p:blipFill>
        <p:spPr/>
      </p:pic>
    </p:spTree>
    <p:extLst>
      <p:ext uri="{BB962C8B-B14F-4D97-AF65-F5344CB8AC3E}">
        <p14:creationId xmlns:p14="http://schemas.microsoft.com/office/powerpoint/2010/main" val="764205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biggest area of struggle?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Focus. </a:t>
            </a:r>
          </a:p>
        </p:txBody>
      </p:sp>
    </p:spTree>
    <p:extLst>
      <p:ext uri="{BB962C8B-B14F-4D97-AF65-F5344CB8AC3E}">
        <p14:creationId xmlns:p14="http://schemas.microsoft.com/office/powerpoint/2010/main" val="1254157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keep focused?</a:t>
            </a:r>
          </a:p>
        </p:txBody>
      </p:sp>
      <p:sp>
        <p:nvSpPr>
          <p:cNvPr id="3" name="Content Placeholder 2"/>
          <p:cNvSpPr>
            <a:spLocks noGrp="1"/>
          </p:cNvSpPr>
          <p:nvPr>
            <p:ph sz="half" idx="1"/>
          </p:nvPr>
        </p:nvSpPr>
        <p:spPr/>
        <p:txBody>
          <a:bodyPr>
            <a:normAutofit fontScale="85000" lnSpcReduction="10000"/>
          </a:bodyPr>
          <a:lstStyle/>
          <a:p>
            <a:r>
              <a:rPr lang="en-US" dirty="0"/>
              <a:t>Keep a copy of your theme statement always visible while writing</a:t>
            </a:r>
          </a:p>
          <a:p>
            <a:r>
              <a:rPr lang="en-US" dirty="0"/>
              <a:t>If you notice you’re: not talking about the theme statement</a:t>
            </a:r>
          </a:p>
          <a:p>
            <a:r>
              <a:rPr lang="en-US" dirty="0"/>
              <a:t>OR</a:t>
            </a:r>
          </a:p>
          <a:p>
            <a:r>
              <a:rPr lang="en-US" dirty="0"/>
              <a:t>Writing summary (this is what happened) instead of analysis (this is how what happened in the book is related to my theme statement), check yourself before you wreck yourself. </a:t>
            </a:r>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794" y="2147888"/>
            <a:ext cx="3828513" cy="3828513"/>
          </a:xfrm>
          <a:prstGeom prst="rect">
            <a:avLst/>
          </a:prstGeom>
        </p:spPr>
      </p:pic>
    </p:spTree>
    <p:extLst>
      <p:ext uri="{BB962C8B-B14F-4D97-AF65-F5344CB8AC3E}">
        <p14:creationId xmlns:p14="http://schemas.microsoft.com/office/powerpoint/2010/main" val="396373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Three</a:t>
            </a:r>
          </a:p>
        </p:txBody>
      </p:sp>
      <p:sp>
        <p:nvSpPr>
          <p:cNvPr id="3" name="Content Placeholder 2"/>
          <p:cNvSpPr>
            <a:spLocks noGrp="1"/>
          </p:cNvSpPr>
          <p:nvPr>
            <p:ph idx="1"/>
          </p:nvPr>
        </p:nvSpPr>
        <p:spPr/>
        <p:txBody>
          <a:bodyPr/>
          <a:lstStyle/>
          <a:p>
            <a:pPr marL="0" indent="0">
              <a:buNone/>
            </a:pPr>
            <a:r>
              <a:rPr lang="en-US" dirty="0"/>
              <a:t>Jealousy</a:t>
            </a:r>
          </a:p>
        </p:txBody>
      </p:sp>
    </p:spTree>
    <p:extLst>
      <p:ext uri="{BB962C8B-B14F-4D97-AF65-F5344CB8AC3E}">
        <p14:creationId xmlns:p14="http://schemas.microsoft.com/office/powerpoint/2010/main" val="359957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Four</a:t>
            </a:r>
            <a:endParaRPr lang="en-US" dirty="0"/>
          </a:p>
        </p:txBody>
      </p:sp>
      <p:sp>
        <p:nvSpPr>
          <p:cNvPr id="3" name="Content Placeholder 2"/>
          <p:cNvSpPr>
            <a:spLocks noGrp="1"/>
          </p:cNvSpPr>
          <p:nvPr>
            <p:ph idx="1"/>
          </p:nvPr>
        </p:nvSpPr>
        <p:spPr/>
        <p:txBody>
          <a:bodyPr/>
          <a:lstStyle/>
          <a:p>
            <a:pPr marL="0" indent="0">
              <a:buNone/>
            </a:pPr>
            <a:r>
              <a:rPr lang="en-US" dirty="0"/>
              <a:t>In Charles Dickens’ </a:t>
            </a:r>
            <a:r>
              <a:rPr lang="en-US" i="1" dirty="0"/>
              <a:t>A Christmas Carol</a:t>
            </a:r>
            <a:r>
              <a:rPr lang="en-US" dirty="0"/>
              <a:t>, each ghost shows Scrooge that one person’s actions or inactions can determine the quality of life for every person he or she meets. </a:t>
            </a:r>
          </a:p>
        </p:txBody>
      </p:sp>
    </p:spTree>
    <p:extLst>
      <p:ext uri="{BB962C8B-B14F-4D97-AF65-F5344CB8AC3E}">
        <p14:creationId xmlns:p14="http://schemas.microsoft.com/office/powerpoint/2010/main" val="67144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Five</a:t>
            </a:r>
            <a:endParaRPr lang="en-US" dirty="0"/>
          </a:p>
        </p:txBody>
      </p:sp>
      <p:sp>
        <p:nvSpPr>
          <p:cNvPr id="3" name="Content Placeholder 2"/>
          <p:cNvSpPr>
            <a:spLocks noGrp="1"/>
          </p:cNvSpPr>
          <p:nvPr>
            <p:ph idx="1"/>
          </p:nvPr>
        </p:nvSpPr>
        <p:spPr/>
        <p:txBody>
          <a:bodyPr/>
          <a:lstStyle/>
          <a:p>
            <a:pPr marL="0" indent="0">
              <a:buNone/>
            </a:pPr>
            <a:r>
              <a:rPr lang="en-US" dirty="0"/>
              <a:t>Love is the greatest creator of common ground and mutual understanding</a:t>
            </a:r>
          </a:p>
          <a:p>
            <a:pPr marL="0" indent="0">
              <a:buNone/>
            </a:pPr>
            <a:endParaRPr lang="en-US" dirty="0"/>
          </a:p>
        </p:txBody>
      </p:sp>
    </p:spTree>
    <p:extLst>
      <p:ext uri="{BB962C8B-B14F-4D97-AF65-F5344CB8AC3E}">
        <p14:creationId xmlns:p14="http://schemas.microsoft.com/office/powerpoint/2010/main" val="42512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Six</a:t>
            </a:r>
            <a:endParaRPr lang="en-US" dirty="0"/>
          </a:p>
        </p:txBody>
      </p:sp>
      <p:sp>
        <p:nvSpPr>
          <p:cNvPr id="3" name="Content Placeholder 2"/>
          <p:cNvSpPr>
            <a:spLocks noGrp="1"/>
          </p:cNvSpPr>
          <p:nvPr>
            <p:ph idx="1"/>
          </p:nvPr>
        </p:nvSpPr>
        <p:spPr/>
        <p:txBody>
          <a:bodyPr/>
          <a:lstStyle/>
          <a:p>
            <a:pPr marL="0" indent="0">
              <a:buNone/>
            </a:pPr>
            <a:r>
              <a:rPr lang="en-US" dirty="0"/>
              <a:t>In Sandra </a:t>
            </a:r>
            <a:r>
              <a:rPr lang="en-US" dirty="0" err="1"/>
              <a:t>Cisnero’s</a:t>
            </a:r>
            <a:r>
              <a:rPr lang="en-US" dirty="0"/>
              <a:t> </a:t>
            </a:r>
            <a:r>
              <a:rPr lang="en-US" i="1" dirty="0"/>
              <a:t>The House on Mango Street</a:t>
            </a:r>
            <a:r>
              <a:rPr lang="en-US" dirty="0"/>
              <a:t>, each “woman in a window” signifies the fact that in order to achieve happiness, a person must be free to make his or her own choices. </a:t>
            </a:r>
          </a:p>
        </p:txBody>
      </p:sp>
    </p:spTree>
    <p:extLst>
      <p:ext uri="{BB962C8B-B14F-4D97-AF65-F5344CB8AC3E}">
        <p14:creationId xmlns:p14="http://schemas.microsoft.com/office/powerpoint/2010/main" val="357255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Seven</a:t>
            </a:r>
            <a:endParaRPr lang="en-US" dirty="0"/>
          </a:p>
        </p:txBody>
      </p:sp>
      <p:sp>
        <p:nvSpPr>
          <p:cNvPr id="3" name="Content Placeholder 2"/>
          <p:cNvSpPr>
            <a:spLocks noGrp="1"/>
          </p:cNvSpPr>
          <p:nvPr>
            <p:ph idx="1"/>
          </p:nvPr>
        </p:nvSpPr>
        <p:spPr/>
        <p:txBody>
          <a:bodyPr/>
          <a:lstStyle/>
          <a:p>
            <a:pPr marL="0" indent="0">
              <a:buNone/>
            </a:pPr>
            <a:r>
              <a:rPr lang="en-US" dirty="0"/>
              <a:t>Death</a:t>
            </a:r>
          </a:p>
        </p:txBody>
      </p:sp>
    </p:spTree>
    <p:extLst>
      <p:ext uri="{BB962C8B-B14F-4D97-AF65-F5344CB8AC3E}">
        <p14:creationId xmlns:p14="http://schemas.microsoft.com/office/powerpoint/2010/main" val="106782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Eight</a:t>
            </a:r>
            <a:endParaRPr lang="en-US" dirty="0"/>
          </a:p>
        </p:txBody>
      </p:sp>
      <p:sp>
        <p:nvSpPr>
          <p:cNvPr id="3" name="Content Placeholder 2"/>
          <p:cNvSpPr>
            <a:spLocks noGrp="1"/>
          </p:cNvSpPr>
          <p:nvPr>
            <p:ph idx="1"/>
          </p:nvPr>
        </p:nvSpPr>
        <p:spPr/>
        <p:txBody>
          <a:bodyPr/>
          <a:lstStyle/>
          <a:p>
            <a:pPr marL="0" indent="0">
              <a:buNone/>
            </a:pPr>
            <a:r>
              <a:rPr lang="en-US" dirty="0"/>
              <a:t>Injustice</a:t>
            </a:r>
          </a:p>
        </p:txBody>
      </p:sp>
    </p:spTree>
    <p:extLst>
      <p:ext uri="{BB962C8B-B14F-4D97-AF65-F5344CB8AC3E}">
        <p14:creationId xmlns:p14="http://schemas.microsoft.com/office/powerpoint/2010/main" val="388990777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Capital.thmx</Template>
  <TotalTime>758</TotalTime>
  <Words>1429</Words>
  <Application>Microsoft Office PowerPoint</Application>
  <PresentationFormat>On-screen Show (4:3)</PresentationFormat>
  <Paragraphs>113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Brush Script MT</vt:lpstr>
      <vt:lpstr>Calibri</vt:lpstr>
      <vt:lpstr>Calisto MT</vt:lpstr>
      <vt:lpstr>Capital</vt:lpstr>
      <vt:lpstr>Topic, Theme, or Theme Statement?</vt:lpstr>
      <vt:lpstr>Round One</vt:lpstr>
      <vt:lpstr>Round Two</vt:lpstr>
      <vt:lpstr>Round Three</vt:lpstr>
      <vt:lpstr>Round Four</vt:lpstr>
      <vt:lpstr>Round Five</vt:lpstr>
      <vt:lpstr>Round Six</vt:lpstr>
      <vt:lpstr>Round Seven</vt:lpstr>
      <vt:lpstr>Round Eight</vt:lpstr>
      <vt:lpstr>Round Nine </vt:lpstr>
      <vt:lpstr>Round Ten</vt:lpstr>
      <vt:lpstr>When you’re trying to convince someone of anything, how do you prove that what you’re saying is true?</vt:lpstr>
      <vt:lpstr>It’s the same with writing an essay.</vt:lpstr>
      <vt:lpstr>Quote-Hunt: The next step after completing your theme statement</vt:lpstr>
      <vt:lpstr>Please take out your Theme Statement from yesterday</vt:lpstr>
      <vt:lpstr>When you are finished finding quotes…</vt:lpstr>
      <vt:lpstr>This is the rubric we’ll be using</vt:lpstr>
      <vt:lpstr>This is what you’re aiming for</vt:lpstr>
      <vt:lpstr>Building our Skills</vt:lpstr>
      <vt:lpstr>Read your work aloud before you turn it in</vt:lpstr>
      <vt:lpstr>Clearly state your thesis in your introduction and come back to it</vt:lpstr>
      <vt:lpstr>Steal words from the prompt</vt:lpstr>
      <vt:lpstr>Always use specific words</vt:lpstr>
      <vt:lpstr>Trouble finding quotes? Amazon prime is your friend.</vt:lpstr>
      <vt:lpstr>Stating opinions without using “I”: “one could argue”, “evidence suggests”, or just state it as fact.  </vt:lpstr>
      <vt:lpstr>Quotations:</vt:lpstr>
      <vt:lpstr>Hey In-Text Citations! Let’s Gooooooooooo!!!</vt:lpstr>
      <vt:lpstr>Easy ways to cite:</vt:lpstr>
      <vt:lpstr>Always be clear about who is speaking</vt:lpstr>
      <vt:lpstr>Provide context and explanation </vt:lpstr>
      <vt:lpstr>Chose quotes to analyze events, characters, or theme, not quotes that relay summary</vt:lpstr>
      <vt:lpstr>Want to quote something in quotation marks? </vt:lpstr>
      <vt:lpstr>Or a conversation? </vt:lpstr>
      <vt:lpstr>A quote that goes on for four lines or more? </vt:lpstr>
      <vt:lpstr>Always begin and end with your own words</vt:lpstr>
      <vt:lpstr>Our biggest area of struggle?</vt:lpstr>
      <vt:lpstr>How to keep focused?</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Test/Essay Day</dc:title>
  <dc:creator>Brittany  Iatarola</dc:creator>
  <cp:lastModifiedBy>IATAROLA, BRITTANY E</cp:lastModifiedBy>
  <cp:revision>22</cp:revision>
  <dcterms:created xsi:type="dcterms:W3CDTF">2016-03-04T04:28:46Z</dcterms:created>
  <dcterms:modified xsi:type="dcterms:W3CDTF">2017-04-25T13:53:05Z</dcterms:modified>
</cp:coreProperties>
</file>