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96" r:id="rId3"/>
    <p:sldId id="286" r:id="rId4"/>
    <p:sldId id="297" r:id="rId5"/>
    <p:sldId id="287" r:id="rId6"/>
    <p:sldId id="288" r:id="rId7"/>
    <p:sldId id="292" r:id="rId8"/>
    <p:sldId id="289" r:id="rId9"/>
    <p:sldId id="290" r:id="rId10"/>
    <p:sldId id="291" r:id="rId11"/>
    <p:sldId id="293" r:id="rId12"/>
    <p:sldId id="294" r:id="rId13"/>
    <p:sldId id="295" r:id="rId14"/>
    <p:sldId id="298" r:id="rId15"/>
    <p:sldId id="301" r:id="rId16"/>
    <p:sldId id="302" r:id="rId17"/>
    <p:sldId id="299" r:id="rId18"/>
    <p:sldId id="315" r:id="rId19"/>
    <p:sldId id="306" r:id="rId20"/>
    <p:sldId id="307" r:id="rId21"/>
    <p:sldId id="308" r:id="rId22"/>
    <p:sldId id="309" r:id="rId23"/>
    <p:sldId id="316" r:id="rId24"/>
    <p:sldId id="310" r:id="rId25"/>
    <p:sldId id="317" r:id="rId26"/>
    <p:sldId id="314" r:id="rId27"/>
    <p:sldId id="318" r:id="rId28"/>
    <p:sldId id="321" r:id="rId29"/>
    <p:sldId id="323" r:id="rId30"/>
    <p:sldId id="324" r:id="rId31"/>
    <p:sldId id="319" r:id="rId32"/>
    <p:sldId id="325" r:id="rId33"/>
    <p:sldId id="311" r:id="rId34"/>
    <p:sldId id="326" r:id="rId35"/>
    <p:sldId id="312" r:id="rId36"/>
    <p:sldId id="320" r:id="rId37"/>
    <p:sldId id="327" r:id="rId3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43FDE25D-8C91-44EF-84AD-344A2FE4C20D}" type="datetimeFigureOut">
              <a:rPr lang="en-US" smtClean="0"/>
              <a:t>2/10/2017</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ECE2BDDB-F5D3-4B1E-A979-71680BEFF261}" type="slidenum">
              <a:rPr lang="en-US" smtClean="0"/>
              <a:t>‹#›</a:t>
            </a:fld>
            <a:endParaRPr lang="en-US"/>
          </a:p>
        </p:txBody>
      </p:sp>
    </p:spTree>
    <p:extLst>
      <p:ext uri="{BB962C8B-B14F-4D97-AF65-F5344CB8AC3E}">
        <p14:creationId xmlns:p14="http://schemas.microsoft.com/office/powerpoint/2010/main" val="350013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9DB09DB-60A0-4C92-A3C1-B20B3793CD36}" type="datetimeFigureOut">
              <a:rPr lang="en-US" smtClean="0"/>
              <a:t>2/10/2017</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1FDCCC2F-B806-465A-935C-A81993D7BC0C}" type="slidenum">
              <a:rPr lang="en-US" smtClean="0"/>
              <a:t>‹#›</a:t>
            </a:fld>
            <a:endParaRPr lang="en-US"/>
          </a:p>
        </p:txBody>
      </p:sp>
    </p:spTree>
    <p:extLst>
      <p:ext uri="{BB962C8B-B14F-4D97-AF65-F5344CB8AC3E}">
        <p14:creationId xmlns:p14="http://schemas.microsoft.com/office/powerpoint/2010/main" val="106563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64BBBF6-65FA-4CCA-B163-C49C515479C9}" type="datetimeFigureOut">
              <a:rPr lang="en-US" smtClean="0"/>
              <a:pPr/>
              <a:t>2/10/2017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A615D6A-2762-4027-8979-61C216100E1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BBBF6-65FA-4CCA-B163-C49C515479C9}"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BBBF6-65FA-4CCA-B163-C49C515479C9}"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BBBF6-65FA-4CCA-B163-C49C515479C9}"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4BBBF6-65FA-4CCA-B163-C49C515479C9}"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A615D6A-2762-4027-8979-61C216100E1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BBBF6-65FA-4CCA-B163-C49C515479C9}"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4BBBF6-65FA-4CCA-B163-C49C515479C9}" type="datetimeFigureOut">
              <a:rPr lang="en-US" smtClean="0"/>
              <a:pPr/>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64BBBF6-65FA-4CCA-B163-C49C515479C9}" type="datetimeFigureOut">
              <a:rPr lang="en-US" smtClean="0"/>
              <a:pPr/>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BBF6-65FA-4CCA-B163-C49C515479C9}" type="datetimeFigureOut">
              <a:rPr lang="en-US" smtClean="0"/>
              <a:pPr/>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BBBF6-65FA-4CCA-B163-C49C515479C9}"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4BBBF6-65FA-4CCA-B163-C49C515479C9}"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15D6A-2762-4027-8979-61C216100E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64BBBF6-65FA-4CCA-B163-C49C515479C9}" type="datetimeFigureOut">
              <a:rPr lang="en-US" smtClean="0"/>
              <a:pPr/>
              <a:t>2/10/2017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615D6A-2762-4027-8979-61C216100E1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762000"/>
            <a:ext cx="4267200" cy="2667000"/>
          </a:xfrm>
        </p:spPr>
        <p:txBody>
          <a:bodyPr>
            <a:normAutofit fontScale="90000"/>
          </a:bodyPr>
          <a:lstStyle/>
          <a:p>
            <a:r>
              <a:rPr lang="en-US" dirty="0"/>
              <a:t>Chapter 18 – Regulation of Gene Expression</a:t>
            </a:r>
          </a:p>
        </p:txBody>
      </p:sp>
      <p:pic>
        <p:nvPicPr>
          <p:cNvPr id="1026" name="Picture 2" descr="http://schoolworkhelper.net/wp-content/uploads/2010/06/c8.18x5b.CA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2286"/>
            <a:ext cx="5486400" cy="32657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81000"/>
            <a:ext cx="4367213" cy="24984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815443"/>
            <a:ext cx="2914650" cy="281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Inducible vs. Repressible </a:t>
            </a:r>
            <a:r>
              <a:rPr lang="en-US" dirty="0" err="1"/>
              <a:t>Operons</a:t>
            </a:r>
            <a:endParaRPr lang="en-US" dirty="0"/>
          </a:p>
        </p:txBody>
      </p:sp>
      <p:sp>
        <p:nvSpPr>
          <p:cNvPr id="3" name="TextBox 2"/>
          <p:cNvSpPr txBox="1"/>
          <p:nvPr/>
        </p:nvSpPr>
        <p:spPr>
          <a:xfrm>
            <a:off x="228600" y="1905000"/>
            <a:ext cx="8915400" cy="369331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u="sng" dirty="0">
                <a:solidFill>
                  <a:srgbClr val="FFFF00"/>
                </a:solidFill>
              </a:rPr>
              <a:t>Inducible </a:t>
            </a:r>
            <a:r>
              <a:rPr lang="en-US" u="sng" dirty="0" err="1">
                <a:solidFill>
                  <a:srgbClr val="FFFF00"/>
                </a:solidFill>
              </a:rPr>
              <a:t>Operons</a:t>
            </a:r>
            <a:r>
              <a:rPr lang="en-US" u="sng" dirty="0">
                <a:solidFill>
                  <a:srgbClr val="FFFF00"/>
                </a:solidFill>
              </a:rPr>
              <a:t> </a:t>
            </a:r>
            <a:r>
              <a:rPr lang="en-US" dirty="0"/>
              <a:t>→</a:t>
            </a:r>
          </a:p>
          <a:p>
            <a:pPr>
              <a:tabLst>
                <a:tab pos="850900" algn="l"/>
              </a:tabLst>
            </a:pPr>
            <a:r>
              <a:rPr lang="en-US" dirty="0"/>
              <a:t>	1.  Repressors made in ACTIVE form</a:t>
            </a:r>
          </a:p>
          <a:p>
            <a:pPr>
              <a:tabLst>
                <a:tab pos="850900" algn="l"/>
              </a:tabLst>
            </a:pPr>
            <a:r>
              <a:rPr lang="en-US" dirty="0"/>
              <a:t>	2. Operon is usually OFF</a:t>
            </a:r>
          </a:p>
          <a:p>
            <a:pPr marL="1087438" indent="-1087438">
              <a:tabLst>
                <a:tab pos="850900" algn="l"/>
              </a:tabLst>
            </a:pPr>
            <a:r>
              <a:rPr lang="en-US" dirty="0"/>
              <a:t>	3. When the repressor is inactivated by a molecule, then the operon can be switched ON</a:t>
            </a:r>
          </a:p>
          <a:p>
            <a:pPr>
              <a:tabLst>
                <a:tab pos="850900" algn="l"/>
              </a:tabLst>
            </a:pPr>
            <a:r>
              <a:rPr lang="en-US" dirty="0"/>
              <a:t>	4. Ex. Lac Operon → Lactose metabolism</a:t>
            </a:r>
          </a:p>
          <a:p>
            <a:endParaRPr lang="en-US" dirty="0"/>
          </a:p>
          <a:p>
            <a:r>
              <a:rPr lang="en-US" u="sng" dirty="0">
                <a:solidFill>
                  <a:srgbClr val="FFFF00"/>
                </a:solidFill>
              </a:rPr>
              <a:t>Repressible </a:t>
            </a:r>
            <a:r>
              <a:rPr lang="en-US" u="sng" dirty="0" err="1">
                <a:solidFill>
                  <a:srgbClr val="FFFF00"/>
                </a:solidFill>
              </a:rPr>
              <a:t>Operons</a:t>
            </a:r>
            <a:r>
              <a:rPr lang="en-US" u="sng" dirty="0">
                <a:solidFill>
                  <a:srgbClr val="FFFF00"/>
                </a:solidFill>
              </a:rPr>
              <a:t> </a:t>
            </a:r>
            <a:r>
              <a:rPr lang="en-US" dirty="0"/>
              <a:t>→</a:t>
            </a:r>
          </a:p>
          <a:p>
            <a:r>
              <a:rPr lang="en-US" dirty="0"/>
              <a:t>	1. Repressors made in the INACTIVE form</a:t>
            </a:r>
          </a:p>
          <a:p>
            <a:r>
              <a:rPr lang="en-US" dirty="0"/>
              <a:t>	2. Operon is usually ON</a:t>
            </a:r>
          </a:p>
          <a:p>
            <a:pPr marL="1150938" indent="-1150938">
              <a:tabLst>
                <a:tab pos="914400" algn="l"/>
              </a:tabLst>
            </a:pPr>
            <a:r>
              <a:rPr lang="en-US" dirty="0"/>
              <a:t>	3. When the repressor is switched on, it binds to the operator and blocks RNA Polymerase , which switches the operon OFF</a:t>
            </a:r>
          </a:p>
          <a:p>
            <a:r>
              <a:rPr lang="en-US" dirty="0"/>
              <a:t>	4. Ex. </a:t>
            </a:r>
            <a:r>
              <a:rPr lang="en-US" dirty="0" err="1"/>
              <a:t>Trp</a:t>
            </a:r>
            <a:r>
              <a:rPr lang="en-US" dirty="0"/>
              <a:t> Operon → Synthesizing tryptophan</a:t>
            </a:r>
          </a:p>
        </p:txBody>
      </p:sp>
      <p:sp>
        <p:nvSpPr>
          <p:cNvPr id="4" name="TextBox 3"/>
          <p:cNvSpPr txBox="1"/>
          <p:nvPr/>
        </p:nvSpPr>
        <p:spPr>
          <a:xfrm>
            <a:off x="609600" y="5791200"/>
            <a:ext cx="807720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b="1" dirty="0">
                <a:solidFill>
                  <a:schemeClr val="bg1"/>
                </a:solidFill>
              </a:rPr>
              <a:t>Both of these are examples of </a:t>
            </a:r>
            <a:r>
              <a:rPr lang="en-US" sz="2400" b="1" u="sng" dirty="0">
                <a:solidFill>
                  <a:schemeClr val="bg1"/>
                </a:solidFill>
              </a:rPr>
              <a:t>NEGATIVE control </a:t>
            </a:r>
            <a:r>
              <a:rPr lang="en-US" sz="2400" b="1" dirty="0">
                <a:solidFill>
                  <a:schemeClr val="bg1"/>
                </a:solidFill>
              </a:rPr>
              <a:t>– the operon is switched OFF by an active repressor.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553200" cy="685800"/>
          </a:xfrm>
        </p:spPr>
        <p:txBody>
          <a:bodyPr>
            <a:normAutofit fontScale="90000"/>
          </a:bodyPr>
          <a:lstStyle/>
          <a:p>
            <a:r>
              <a:rPr lang="en-US" dirty="0"/>
              <a:t>Positive Gene Regulation</a:t>
            </a:r>
          </a:p>
        </p:txBody>
      </p:sp>
      <p:pic>
        <p:nvPicPr>
          <p:cNvPr id="4" name="Content Placeholder 3" descr="18-22a-cAMPlevelHigh-L.gif"/>
          <p:cNvPicPr>
            <a:picLocks noGrp="1" noChangeAspect="1"/>
          </p:cNvPicPr>
          <p:nvPr>
            <p:ph idx="1"/>
          </p:nvPr>
        </p:nvPicPr>
        <p:blipFill>
          <a:blip r:embed="rId2"/>
          <a:srcRect l="1134" t="3237" r="3640" b="4518"/>
          <a:stretch>
            <a:fillRect/>
          </a:stretch>
        </p:blipFill>
        <p:spPr>
          <a:xfrm>
            <a:off x="1066800" y="1636590"/>
            <a:ext cx="4644753" cy="3151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2733" y="668239"/>
            <a:ext cx="57912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u="sng" dirty="0"/>
              <a:t>Positive Control </a:t>
            </a:r>
            <a:r>
              <a:rPr lang="en-US" dirty="0"/>
              <a:t>= something that binds to the operon directly that switches it ON; the degree of transcription depends on the concentration of other substances</a:t>
            </a:r>
          </a:p>
        </p:txBody>
      </p:sp>
      <p:sp>
        <p:nvSpPr>
          <p:cNvPr id="6" name="TextBox 5"/>
          <p:cNvSpPr txBox="1"/>
          <p:nvPr/>
        </p:nvSpPr>
        <p:spPr>
          <a:xfrm>
            <a:off x="6477000" y="685800"/>
            <a:ext cx="2438400" cy="535531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u="sng" dirty="0" err="1">
                <a:solidFill>
                  <a:schemeClr val="bg1"/>
                </a:solidFill>
              </a:rPr>
              <a:t>cAMP</a:t>
            </a:r>
            <a:r>
              <a:rPr lang="en-US" dirty="0">
                <a:solidFill>
                  <a:schemeClr val="bg1"/>
                </a:solidFill>
              </a:rPr>
              <a:t> </a:t>
            </a:r>
            <a:r>
              <a:rPr lang="en-US" dirty="0"/>
              <a:t>= cyclic AMP; </a:t>
            </a:r>
            <a:r>
              <a:rPr lang="en-US" dirty="0">
                <a:solidFill>
                  <a:srgbClr val="FFFF00"/>
                </a:solidFill>
              </a:rPr>
              <a:t>accumulates when glucose (E source) drops </a:t>
            </a:r>
            <a:r>
              <a:rPr lang="en-US" dirty="0"/>
              <a:t>(this is because </a:t>
            </a:r>
            <a:r>
              <a:rPr lang="en-US" dirty="0">
                <a:solidFill>
                  <a:srgbClr val="002060"/>
                </a:solidFill>
              </a:rPr>
              <a:t>glucose inhibits the enzyme adenylyl cyclase </a:t>
            </a:r>
            <a:r>
              <a:rPr lang="en-US" dirty="0"/>
              <a:t>(think chapter 11!) from converting ATP </a:t>
            </a:r>
            <a:r>
              <a:rPr lang="en-US" dirty="0">
                <a:sym typeface="Wingdings" panose="05000000000000000000" pitchFamily="2" charset="2"/>
              </a:rPr>
              <a:t> </a:t>
            </a:r>
            <a:r>
              <a:rPr lang="en-US" dirty="0" err="1">
                <a:sym typeface="Wingdings" panose="05000000000000000000" pitchFamily="2" charset="2"/>
              </a:rPr>
              <a:t>cAMP</a:t>
            </a:r>
            <a:r>
              <a:rPr lang="en-US" dirty="0">
                <a:sym typeface="Wingdings" panose="05000000000000000000" pitchFamily="2" charset="2"/>
              </a:rPr>
              <a:t>…so when there is low glucose, this step is not blocked and ATP is turned into </a:t>
            </a:r>
            <a:r>
              <a:rPr lang="en-US" dirty="0" err="1">
                <a:sym typeface="Wingdings" panose="05000000000000000000" pitchFamily="2" charset="2"/>
              </a:rPr>
              <a:t>cAMP</a:t>
            </a:r>
            <a:r>
              <a:rPr lang="en-US" dirty="0">
                <a:sym typeface="Wingdings" panose="05000000000000000000" pitchFamily="2" charset="2"/>
              </a:rPr>
              <a:t>, which obviously has less available energy)</a:t>
            </a:r>
            <a:endParaRPr lang="en-US" dirty="0"/>
          </a:p>
          <a:p>
            <a:r>
              <a:rPr lang="en-US" b="1" u="sng" dirty="0">
                <a:solidFill>
                  <a:schemeClr val="bg1"/>
                </a:solidFill>
              </a:rPr>
              <a:t>CAP</a:t>
            </a:r>
            <a:r>
              <a:rPr lang="en-US" dirty="0"/>
              <a:t> = Catabolite Activator Protein; </a:t>
            </a:r>
            <a:r>
              <a:rPr lang="en-US" dirty="0">
                <a:solidFill>
                  <a:srgbClr val="FFFF00"/>
                </a:solidFill>
              </a:rPr>
              <a:t>activates transcription initiation </a:t>
            </a:r>
            <a:r>
              <a:rPr lang="en-US" dirty="0"/>
              <a:t>of operons</a:t>
            </a:r>
          </a:p>
        </p:txBody>
      </p:sp>
      <p:sp>
        <p:nvSpPr>
          <p:cNvPr id="7" name="TextBox 6"/>
          <p:cNvSpPr txBox="1"/>
          <p:nvPr/>
        </p:nvSpPr>
        <p:spPr>
          <a:xfrm>
            <a:off x="0" y="6488668"/>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dirty="0">
                <a:solidFill>
                  <a:schemeClr val="bg1"/>
                </a:solidFill>
              </a:rPr>
              <a:t>SO…Glucose drops = </a:t>
            </a:r>
            <a:r>
              <a:rPr lang="en-US" dirty="0" err="1">
                <a:solidFill>
                  <a:schemeClr val="bg1"/>
                </a:solidFill>
              </a:rPr>
              <a:t>cAMP</a:t>
            </a:r>
            <a:r>
              <a:rPr lang="en-US" dirty="0">
                <a:solidFill>
                  <a:schemeClr val="bg1"/>
                </a:solidFill>
              </a:rPr>
              <a:t> increases = CAP becomes active = transcription is ON</a:t>
            </a:r>
          </a:p>
        </p:txBody>
      </p:sp>
      <p:pic>
        <p:nvPicPr>
          <p:cNvPr id="3" name="Picture 2"/>
          <p:cNvPicPr>
            <a:picLocks noChangeAspect="1"/>
          </p:cNvPicPr>
          <p:nvPr/>
        </p:nvPicPr>
        <p:blipFill>
          <a:blip r:embed="rId3"/>
          <a:stretch>
            <a:fillRect/>
          </a:stretch>
        </p:blipFill>
        <p:spPr>
          <a:xfrm>
            <a:off x="1676400" y="4911405"/>
            <a:ext cx="3743325" cy="1504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22b-cAMPLow-L.gif"/>
          <p:cNvPicPr>
            <a:picLocks noGrp="1" noChangeAspect="1"/>
          </p:cNvPicPr>
          <p:nvPr>
            <p:ph idx="1"/>
          </p:nvPr>
        </p:nvPicPr>
        <p:blipFill>
          <a:blip r:embed="rId2"/>
          <a:srcRect l="877" t="2435" r="1880" b="5384"/>
          <a:stretch>
            <a:fillRect/>
          </a:stretch>
        </p:blipFill>
        <p:spPr>
          <a:xfrm>
            <a:off x="838200" y="2362200"/>
            <a:ext cx="73914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228600"/>
            <a:ext cx="3276600"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Lactose (</a:t>
            </a:r>
            <a:r>
              <a:rPr lang="en-US" dirty="0" err="1"/>
              <a:t>allolactose</a:t>
            </a:r>
            <a:r>
              <a:rPr lang="en-US" dirty="0"/>
              <a:t>) present → Operon turned ON</a:t>
            </a:r>
          </a:p>
          <a:p>
            <a:endParaRPr lang="en-US" dirty="0"/>
          </a:p>
          <a:p>
            <a:r>
              <a:rPr lang="en-US" dirty="0"/>
              <a:t>NO LACTOSE (</a:t>
            </a:r>
            <a:r>
              <a:rPr lang="en-US" dirty="0" err="1"/>
              <a:t>allolactose</a:t>
            </a:r>
            <a:r>
              <a:rPr lang="en-US" dirty="0"/>
              <a:t>) → Operon turned OFF</a:t>
            </a:r>
          </a:p>
        </p:txBody>
      </p:sp>
      <p:sp>
        <p:nvSpPr>
          <p:cNvPr id="6" name="TextBox 5"/>
          <p:cNvSpPr txBox="1"/>
          <p:nvPr/>
        </p:nvSpPr>
        <p:spPr>
          <a:xfrm>
            <a:off x="3581400" y="228601"/>
            <a:ext cx="274320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t>Lactose present → ON</a:t>
            </a:r>
          </a:p>
          <a:p>
            <a:endParaRPr lang="en-US" dirty="0"/>
          </a:p>
          <a:p>
            <a:r>
              <a:rPr lang="en-US" dirty="0"/>
              <a:t>Glucose present (LOW </a:t>
            </a:r>
            <a:r>
              <a:rPr lang="en-US" dirty="0" err="1"/>
              <a:t>cAMP</a:t>
            </a:r>
            <a:r>
              <a:rPr lang="en-US" dirty="0"/>
              <a:t>) → CAP inactive , on a LITTLE</a:t>
            </a:r>
          </a:p>
        </p:txBody>
      </p:sp>
      <p:sp>
        <p:nvSpPr>
          <p:cNvPr id="7" name="TextBox 6"/>
          <p:cNvSpPr txBox="1"/>
          <p:nvPr/>
        </p:nvSpPr>
        <p:spPr>
          <a:xfrm>
            <a:off x="6553200" y="228600"/>
            <a:ext cx="2362200" cy="17526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t>Lactose present → ON</a:t>
            </a:r>
          </a:p>
          <a:p>
            <a:endParaRPr lang="en-US" dirty="0"/>
          </a:p>
          <a:p>
            <a:r>
              <a:rPr lang="en-US" dirty="0"/>
              <a:t>No Glucose (HIGH </a:t>
            </a:r>
            <a:r>
              <a:rPr lang="en-US" dirty="0" err="1"/>
              <a:t>cAMP</a:t>
            </a:r>
            <a:r>
              <a:rPr lang="en-US" dirty="0"/>
              <a:t>) → CAP active, on a LOT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 Operon – Dual Control</a:t>
            </a:r>
          </a:p>
        </p:txBody>
      </p:sp>
      <p:sp>
        <p:nvSpPr>
          <p:cNvPr id="4" name="TextBox 3"/>
          <p:cNvSpPr txBox="1"/>
          <p:nvPr/>
        </p:nvSpPr>
        <p:spPr>
          <a:xfrm>
            <a:off x="533400" y="1676400"/>
            <a:ext cx="8305800"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u="sng" dirty="0">
                <a:solidFill>
                  <a:schemeClr val="accent3"/>
                </a:solidFill>
              </a:rPr>
              <a:t>Negative Control </a:t>
            </a:r>
            <a:r>
              <a:rPr lang="en-US" sz="2800" dirty="0">
                <a:solidFill>
                  <a:srgbClr val="FFFF00"/>
                </a:solidFill>
              </a:rPr>
              <a:t>→ Repressor (presence/ </a:t>
            </a:r>
            <a:r>
              <a:rPr lang="en-US" sz="2800" dirty="0" err="1">
                <a:solidFill>
                  <a:srgbClr val="FFFF00"/>
                </a:solidFill>
              </a:rPr>
              <a:t>absense</a:t>
            </a:r>
            <a:r>
              <a:rPr lang="en-US" sz="2800" dirty="0">
                <a:solidFill>
                  <a:srgbClr val="FFFF00"/>
                </a:solidFill>
              </a:rPr>
              <a:t> </a:t>
            </a:r>
            <a:r>
              <a:rPr lang="en-US" sz="2800" dirty="0" err="1">
                <a:solidFill>
                  <a:srgbClr val="FFFF00"/>
                </a:solidFill>
              </a:rPr>
              <a:t>allolactose</a:t>
            </a:r>
            <a:r>
              <a:rPr lang="en-US" sz="2800" dirty="0">
                <a:solidFill>
                  <a:srgbClr val="FFFF00"/>
                </a:solidFill>
              </a:rPr>
              <a:t>) = ON/ OFF SWITCH</a:t>
            </a:r>
          </a:p>
          <a:p>
            <a:endParaRPr lang="en-US" sz="2800" dirty="0">
              <a:solidFill>
                <a:srgbClr val="FFFF00"/>
              </a:solidFill>
            </a:endParaRPr>
          </a:p>
          <a:p>
            <a:r>
              <a:rPr lang="en-US" sz="2800" u="sng" dirty="0">
                <a:solidFill>
                  <a:schemeClr val="accent3"/>
                </a:solidFill>
              </a:rPr>
              <a:t>Positive Control </a:t>
            </a:r>
            <a:r>
              <a:rPr lang="en-US" sz="2800" dirty="0">
                <a:solidFill>
                  <a:srgbClr val="FFFF00"/>
                </a:solidFill>
              </a:rPr>
              <a:t>→ CAP (level of transcription); level of glucose and thus </a:t>
            </a:r>
            <a:r>
              <a:rPr lang="en-US" sz="2800" dirty="0" err="1">
                <a:solidFill>
                  <a:srgbClr val="FFFF00"/>
                </a:solidFill>
              </a:rPr>
              <a:t>cAMP</a:t>
            </a:r>
            <a:r>
              <a:rPr lang="en-US" sz="2800" dirty="0">
                <a:solidFill>
                  <a:srgbClr val="FFFF00"/>
                </a:solidFill>
              </a:rPr>
              <a:t> = VOLUME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Regulating </a:t>
            </a:r>
            <a:r>
              <a:rPr lang="en-US" dirty="0">
                <a:solidFill>
                  <a:srgbClr val="00B0F0"/>
                </a:solidFill>
              </a:rPr>
              <a:t>EUKARYOTIC</a:t>
            </a:r>
            <a:r>
              <a:rPr lang="en-US" dirty="0"/>
              <a:t> Gene Expression</a:t>
            </a:r>
          </a:p>
        </p:txBody>
      </p:sp>
      <p:sp>
        <p:nvSpPr>
          <p:cNvPr id="3" name="Content Placeholder 2"/>
          <p:cNvSpPr>
            <a:spLocks noGrp="1"/>
          </p:cNvSpPr>
          <p:nvPr>
            <p:ph idx="1"/>
          </p:nvPr>
        </p:nvSpPr>
        <p:spPr>
          <a:xfrm>
            <a:off x="199644" y="1120318"/>
            <a:ext cx="2743200" cy="5463362"/>
          </a:xfrm>
        </p:spPr>
        <p:style>
          <a:lnRef idx="3">
            <a:schemeClr val="lt1"/>
          </a:lnRef>
          <a:fillRef idx="1">
            <a:schemeClr val="accent6"/>
          </a:fillRef>
          <a:effectRef idx="1">
            <a:schemeClr val="accent6"/>
          </a:effectRef>
          <a:fontRef idx="minor">
            <a:schemeClr val="lt1"/>
          </a:fontRef>
        </p:style>
        <p:txBody>
          <a:bodyPr>
            <a:normAutofit lnSpcReduction="10000"/>
          </a:bodyPr>
          <a:lstStyle/>
          <a:p>
            <a:r>
              <a:rPr lang="en-US" sz="1800" dirty="0"/>
              <a:t>In </a:t>
            </a:r>
            <a:r>
              <a:rPr lang="en-US" sz="1800" dirty="0">
                <a:solidFill>
                  <a:schemeClr val="bg1"/>
                </a:solidFill>
              </a:rPr>
              <a:t>PROKARYOTES</a:t>
            </a:r>
            <a:r>
              <a:rPr lang="en-US" sz="1800" dirty="0"/>
              <a:t>, they regulate gene expression at the level of TRANSCRIPTION</a:t>
            </a:r>
          </a:p>
          <a:p>
            <a:r>
              <a:rPr lang="en-US" sz="1800" dirty="0"/>
              <a:t>In </a:t>
            </a:r>
            <a:r>
              <a:rPr lang="en-US" sz="1800" dirty="0">
                <a:solidFill>
                  <a:schemeClr val="bg1"/>
                </a:solidFill>
              </a:rPr>
              <a:t>EUKARYOTES </a:t>
            </a:r>
            <a:r>
              <a:rPr lang="en-US" sz="1800" dirty="0">
                <a:solidFill>
                  <a:schemeClr val="tx1"/>
                </a:solidFill>
              </a:rPr>
              <a:t>(greater complexity), </a:t>
            </a:r>
            <a:r>
              <a:rPr lang="en-US" sz="1800" dirty="0"/>
              <a:t>they have the opportunity to regulate at many levels: </a:t>
            </a:r>
          </a:p>
          <a:p>
            <a:pPr lvl="1"/>
            <a:r>
              <a:rPr lang="en-US" sz="1800" dirty="0">
                <a:solidFill>
                  <a:srgbClr val="FFFF00"/>
                </a:solidFill>
              </a:rPr>
              <a:t>Chromatin Packing</a:t>
            </a:r>
          </a:p>
          <a:p>
            <a:pPr lvl="1"/>
            <a:r>
              <a:rPr lang="en-US" sz="1800" dirty="0">
                <a:solidFill>
                  <a:srgbClr val="FFFF00"/>
                </a:solidFill>
              </a:rPr>
              <a:t>Transcription</a:t>
            </a:r>
          </a:p>
          <a:p>
            <a:pPr lvl="1"/>
            <a:r>
              <a:rPr lang="en-US" sz="1800" dirty="0">
                <a:solidFill>
                  <a:srgbClr val="FFFF00"/>
                </a:solidFill>
              </a:rPr>
              <a:t>RNA Processing</a:t>
            </a:r>
          </a:p>
          <a:p>
            <a:pPr lvl="1"/>
            <a:r>
              <a:rPr lang="en-US" sz="1800" dirty="0">
                <a:solidFill>
                  <a:srgbClr val="FFFF00"/>
                </a:solidFill>
              </a:rPr>
              <a:t>Translation</a:t>
            </a:r>
          </a:p>
          <a:p>
            <a:pPr lvl="1"/>
            <a:r>
              <a:rPr lang="en-US" sz="1800" dirty="0">
                <a:solidFill>
                  <a:srgbClr val="FFFF00"/>
                </a:solidFill>
              </a:rPr>
              <a:t>Post-translation</a:t>
            </a:r>
          </a:p>
        </p:txBody>
      </p:sp>
      <p:sp>
        <p:nvSpPr>
          <p:cNvPr id="4" name="TextBox 3"/>
          <p:cNvSpPr txBox="1"/>
          <p:nvPr/>
        </p:nvSpPr>
        <p:spPr>
          <a:xfrm>
            <a:off x="3429000" y="1752600"/>
            <a:ext cx="2057400"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dirty="0"/>
              <a:t>The differences between cell types are due to </a:t>
            </a:r>
            <a:r>
              <a:rPr lang="en-US" b="1" dirty="0">
                <a:solidFill>
                  <a:srgbClr val="0070C0"/>
                </a:solidFill>
              </a:rPr>
              <a:t>differential gene expression</a:t>
            </a:r>
            <a:r>
              <a:rPr lang="en-US" dirty="0"/>
              <a:t>, the expression of different genes by cells with the same genome.</a:t>
            </a:r>
          </a:p>
          <a:p>
            <a:pPr lvl="0"/>
            <a:endParaRPr lang="en-US" dirty="0"/>
          </a:p>
          <a:p>
            <a:pPr lvl="0"/>
            <a:r>
              <a:rPr lang="en-US" dirty="0"/>
              <a:t>Problems with gene expression and control can lead to imbalance and disease, including cancer.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252" y="1120318"/>
            <a:ext cx="2949204" cy="5463362"/>
          </a:xfrm>
          <a:prstGeom prst="rect">
            <a:avLst/>
          </a:prstGeom>
        </p:spPr>
      </p:pic>
    </p:spTree>
    <p:extLst>
      <p:ext uri="{BB962C8B-B14F-4D97-AF65-F5344CB8AC3E}">
        <p14:creationId xmlns:p14="http://schemas.microsoft.com/office/powerpoint/2010/main" val="70055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304800"/>
            <a:ext cx="3810000" cy="1447800"/>
          </a:xfrm>
        </p:spPr>
        <p:txBody>
          <a:bodyPr>
            <a:normAutofit/>
          </a:bodyPr>
          <a:lstStyle/>
          <a:p>
            <a:pPr algn="ctr"/>
            <a:r>
              <a:rPr lang="en-US" dirty="0"/>
              <a:t>Structure of Chromatin </a:t>
            </a:r>
          </a:p>
        </p:txBody>
      </p:sp>
      <p:pic>
        <p:nvPicPr>
          <p:cNvPr id="4" name="Picture 3" descr="19-01-ChromatinPackLev-L.gif"/>
          <p:cNvPicPr>
            <a:picLocks noChangeAspect="1"/>
          </p:cNvPicPr>
          <p:nvPr/>
        </p:nvPicPr>
        <p:blipFill>
          <a:blip r:embed="rId2"/>
          <a:stretch>
            <a:fillRect/>
          </a:stretch>
        </p:blipFill>
        <p:spPr>
          <a:xfrm>
            <a:off x="44450" y="304800"/>
            <a:ext cx="5270500" cy="6324600"/>
          </a:xfrm>
          <a:prstGeom prst="rect">
            <a:avLst/>
          </a:prstGeom>
        </p:spPr>
      </p:pic>
      <p:sp>
        <p:nvSpPr>
          <p:cNvPr id="5" name="TextBox 4"/>
          <p:cNvSpPr txBox="1"/>
          <p:nvPr/>
        </p:nvSpPr>
        <p:spPr>
          <a:xfrm>
            <a:off x="5334000" y="2286000"/>
            <a:ext cx="3810000" cy="258532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DNA in eukaryotic cells is packaged with proteins in a complex called chromatin.  </a:t>
            </a:r>
          </a:p>
          <a:p>
            <a:endParaRPr lang="en-US" u="sng" dirty="0"/>
          </a:p>
          <a:p>
            <a:r>
              <a:rPr lang="en-US" u="sng" dirty="0"/>
              <a:t>Levels of Chromatin Packing</a:t>
            </a:r>
            <a:r>
              <a:rPr lang="en-US" dirty="0"/>
              <a:t>: </a:t>
            </a:r>
          </a:p>
          <a:p>
            <a:r>
              <a:rPr lang="en-US" dirty="0"/>
              <a:t>	1. Nucleosome</a:t>
            </a:r>
          </a:p>
          <a:p>
            <a:r>
              <a:rPr lang="en-US" dirty="0"/>
              <a:t>	2. 30 nm chromatin fibers</a:t>
            </a:r>
          </a:p>
          <a:p>
            <a:r>
              <a:rPr lang="en-US" dirty="0"/>
              <a:t>	3. Looped Domains</a:t>
            </a:r>
          </a:p>
          <a:p>
            <a:r>
              <a:rPr lang="en-US" dirty="0"/>
              <a:t>	4. Chromosomes</a:t>
            </a:r>
          </a:p>
        </p:txBody>
      </p:sp>
      <p:sp>
        <p:nvSpPr>
          <p:cNvPr id="3" name="Slide Number Placeholder 2"/>
          <p:cNvSpPr>
            <a:spLocks noGrp="1"/>
          </p:cNvSpPr>
          <p:nvPr>
            <p:ph type="sldNum" sz="quarter" idx="12"/>
          </p:nvPr>
        </p:nvSpPr>
        <p:spPr/>
        <p:txBody>
          <a:bodyPr/>
          <a:lstStyle/>
          <a:p>
            <a:fld id="{0DE36181-BD00-42C2-945B-0DBDBBC6FEF6}" type="slidenum">
              <a:rPr lang="en-US" smtClean="0"/>
              <a:pPr/>
              <a:t>15</a:t>
            </a:fld>
            <a:endParaRPr lang="en-US"/>
          </a:p>
        </p:txBody>
      </p:sp>
    </p:spTree>
    <p:extLst>
      <p:ext uri="{BB962C8B-B14F-4D97-AF65-F5344CB8AC3E}">
        <p14:creationId xmlns:p14="http://schemas.microsoft.com/office/powerpoint/2010/main" val="58591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838200"/>
          </a:xfrm>
        </p:spPr>
        <p:txBody>
          <a:bodyPr>
            <a:normAutofit fontScale="90000"/>
          </a:bodyPr>
          <a:lstStyle/>
          <a:p>
            <a:pPr algn="ctr"/>
            <a:r>
              <a:rPr lang="en-US" dirty="0"/>
              <a:t>Nucleosomes and heterochromatin vs. </a:t>
            </a:r>
            <a:r>
              <a:rPr lang="en-US" dirty="0" err="1"/>
              <a:t>euchromatin</a:t>
            </a:r>
            <a:endParaRPr lang="en-US" dirty="0"/>
          </a:p>
        </p:txBody>
      </p:sp>
      <p:sp>
        <p:nvSpPr>
          <p:cNvPr id="6" name="TextBox 5"/>
          <p:cNvSpPr txBox="1"/>
          <p:nvPr/>
        </p:nvSpPr>
        <p:spPr>
          <a:xfrm>
            <a:off x="3734816" y="1190253"/>
            <a:ext cx="5104384"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u="sng" dirty="0">
                <a:solidFill>
                  <a:schemeClr val="bg1"/>
                </a:solidFill>
              </a:rPr>
              <a:t>Nucleosomes</a:t>
            </a:r>
            <a:r>
              <a:rPr lang="en-US" dirty="0"/>
              <a:t> are the </a:t>
            </a:r>
            <a:r>
              <a:rPr lang="en-US" dirty="0">
                <a:solidFill>
                  <a:schemeClr val="bg1"/>
                </a:solidFill>
              </a:rPr>
              <a:t>basic unit of DNA packing</a:t>
            </a:r>
            <a:r>
              <a:rPr lang="en-US" dirty="0"/>
              <a:t>;  they are called “beads on a string” because of how they appear; they are composed of histones (proteins) wrapped in DNA. </a:t>
            </a:r>
          </a:p>
        </p:txBody>
      </p:sp>
      <p:sp>
        <p:nvSpPr>
          <p:cNvPr id="8" name="TextBox 7"/>
          <p:cNvSpPr txBox="1"/>
          <p:nvPr/>
        </p:nvSpPr>
        <p:spPr>
          <a:xfrm>
            <a:off x="3962400" y="2682081"/>
            <a:ext cx="48768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u="sng" dirty="0">
                <a:solidFill>
                  <a:srgbClr val="FFFF00"/>
                </a:solidFill>
              </a:rPr>
              <a:t>Heterochromatin</a:t>
            </a:r>
            <a:r>
              <a:rPr lang="en-US" dirty="0"/>
              <a:t> – very tightly coiled; therefore it is NOT transcribed</a:t>
            </a:r>
          </a:p>
          <a:p>
            <a:endParaRPr lang="en-US" dirty="0"/>
          </a:p>
          <a:p>
            <a:r>
              <a:rPr lang="en-US" u="sng" dirty="0" err="1">
                <a:solidFill>
                  <a:srgbClr val="FFFF00"/>
                </a:solidFill>
              </a:rPr>
              <a:t>Euchromatin</a:t>
            </a:r>
            <a:r>
              <a:rPr lang="en-US" dirty="0">
                <a:solidFill>
                  <a:srgbClr val="FFFF00"/>
                </a:solidFill>
              </a:rPr>
              <a:t> </a:t>
            </a:r>
            <a:r>
              <a:rPr lang="en-US" dirty="0"/>
              <a:t>– “true chromatin”; it is less compact and therefore the RNA polymerase  can attach and it can get transcribed</a:t>
            </a:r>
          </a:p>
        </p:txBody>
      </p:sp>
      <p:sp>
        <p:nvSpPr>
          <p:cNvPr id="3" name="Slide Number Placeholder 2"/>
          <p:cNvSpPr>
            <a:spLocks noGrp="1"/>
          </p:cNvSpPr>
          <p:nvPr>
            <p:ph type="sldNum" sz="quarter" idx="12"/>
          </p:nvPr>
        </p:nvSpPr>
        <p:spPr/>
        <p:txBody>
          <a:bodyPr/>
          <a:lstStyle/>
          <a:p>
            <a:fld id="{0DE36181-BD00-42C2-945B-0DBDBBC6FEF6}" type="slidenum">
              <a:rPr lang="en-US" smtClean="0"/>
              <a:pPr/>
              <a:t>16</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646011"/>
            <a:ext cx="6509706" cy="206595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76169"/>
            <a:ext cx="2735482" cy="1528314"/>
          </a:xfrm>
          <a:prstGeom prst="rect">
            <a:avLst/>
          </a:prstGeom>
        </p:spPr>
      </p:pic>
      <p:pic>
        <p:nvPicPr>
          <p:cNvPr id="14" name="Content Placeholder 1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2683516"/>
            <a:ext cx="3277616" cy="1807975"/>
          </a:xfrm>
        </p:spPr>
      </p:pic>
    </p:spTree>
    <p:extLst>
      <p:ext uri="{BB962C8B-B14F-4D97-AF65-F5344CB8AC3E}">
        <p14:creationId xmlns:p14="http://schemas.microsoft.com/office/powerpoint/2010/main" val="362390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1800" cy="3078162"/>
          </a:xfrm>
        </p:spPr>
        <p:txBody>
          <a:bodyPr>
            <a:normAutofit/>
          </a:bodyPr>
          <a:lstStyle/>
          <a:p>
            <a:r>
              <a:rPr lang="en-US" sz="3600" dirty="0"/>
              <a:t>Acetylation and Methylation</a:t>
            </a:r>
          </a:p>
        </p:txBody>
      </p:sp>
      <p:sp>
        <p:nvSpPr>
          <p:cNvPr id="3" name="Content Placeholder 2"/>
          <p:cNvSpPr>
            <a:spLocks noGrp="1"/>
          </p:cNvSpPr>
          <p:nvPr>
            <p:ph idx="1"/>
          </p:nvPr>
        </p:nvSpPr>
        <p:spPr>
          <a:xfrm>
            <a:off x="2990850" y="86048"/>
            <a:ext cx="5924550" cy="3418468"/>
          </a:xfrm>
        </p:spPr>
        <p:style>
          <a:lnRef idx="3">
            <a:schemeClr val="lt1"/>
          </a:lnRef>
          <a:fillRef idx="1">
            <a:schemeClr val="accent2"/>
          </a:fillRef>
          <a:effectRef idx="1">
            <a:schemeClr val="accent2"/>
          </a:effectRef>
          <a:fontRef idx="minor">
            <a:schemeClr val="lt1"/>
          </a:fontRef>
        </p:style>
        <p:txBody>
          <a:bodyPr>
            <a:normAutofit lnSpcReduction="10000"/>
          </a:bodyPr>
          <a:lstStyle/>
          <a:p>
            <a:r>
              <a:rPr lang="en-US" sz="1800" dirty="0"/>
              <a:t>BOTH of these processes affect gene expression: </a:t>
            </a:r>
          </a:p>
          <a:p>
            <a:r>
              <a:rPr lang="en-US" sz="1800" u="sng" dirty="0">
                <a:solidFill>
                  <a:srgbClr val="FFFF00"/>
                </a:solidFill>
              </a:rPr>
              <a:t>Histone Acetylation </a:t>
            </a:r>
            <a:r>
              <a:rPr lang="en-US" sz="1800" dirty="0">
                <a:sym typeface="Wingdings" panose="05000000000000000000" pitchFamily="2" charset="2"/>
              </a:rPr>
              <a:t> adding acetyl groups (-COCH</a:t>
            </a:r>
            <a:r>
              <a:rPr lang="en-US" sz="1800" baseline="-25000" dirty="0">
                <a:sym typeface="Wingdings" panose="05000000000000000000" pitchFamily="2" charset="2"/>
              </a:rPr>
              <a:t>3</a:t>
            </a:r>
            <a:r>
              <a:rPr lang="en-US" sz="1800" dirty="0">
                <a:sym typeface="Wingdings" panose="05000000000000000000" pitchFamily="2" charset="2"/>
              </a:rPr>
              <a:t>)to the histones (proteins); this </a:t>
            </a:r>
            <a:r>
              <a:rPr lang="en-US" sz="1800" dirty="0">
                <a:solidFill>
                  <a:srgbClr val="FFFF00"/>
                </a:solidFill>
                <a:sym typeface="Wingdings" panose="05000000000000000000" pitchFamily="2" charset="2"/>
              </a:rPr>
              <a:t>INCREASES TRANSCRIPTION </a:t>
            </a:r>
            <a:r>
              <a:rPr lang="en-US" sz="1800" dirty="0">
                <a:sym typeface="Wingdings" panose="05000000000000000000" pitchFamily="2" charset="2"/>
              </a:rPr>
              <a:t>because it provides more space for RNA polymerase to attach</a:t>
            </a:r>
          </a:p>
          <a:p>
            <a:r>
              <a:rPr lang="en-US" sz="1800" u="sng" dirty="0">
                <a:solidFill>
                  <a:srgbClr val="FFFF00"/>
                </a:solidFill>
                <a:sym typeface="Wingdings" panose="05000000000000000000" pitchFamily="2" charset="2"/>
              </a:rPr>
              <a:t>Histone Methylation </a:t>
            </a:r>
            <a:r>
              <a:rPr lang="en-US" sz="1800" dirty="0">
                <a:sym typeface="Wingdings" panose="05000000000000000000" pitchFamily="2" charset="2"/>
              </a:rPr>
              <a:t> adding methyl groups (-CH</a:t>
            </a:r>
            <a:r>
              <a:rPr lang="en-US" sz="1800" baseline="-25000" dirty="0">
                <a:sym typeface="Wingdings" panose="05000000000000000000" pitchFamily="2" charset="2"/>
              </a:rPr>
              <a:t>3</a:t>
            </a:r>
            <a:r>
              <a:rPr lang="en-US" sz="1800" dirty="0">
                <a:sym typeface="Wingdings" panose="05000000000000000000" pitchFamily="2" charset="2"/>
              </a:rPr>
              <a:t>)to the histones; this </a:t>
            </a:r>
            <a:r>
              <a:rPr lang="en-US" sz="1800" dirty="0">
                <a:solidFill>
                  <a:srgbClr val="FFFF00"/>
                </a:solidFill>
                <a:sym typeface="Wingdings" panose="05000000000000000000" pitchFamily="2" charset="2"/>
              </a:rPr>
              <a:t>DECREASES TRANSCRIPTION</a:t>
            </a:r>
          </a:p>
          <a:p>
            <a:r>
              <a:rPr lang="en-US" sz="1800" u="sng" dirty="0">
                <a:solidFill>
                  <a:srgbClr val="FFFF00"/>
                </a:solidFill>
                <a:sym typeface="Wingdings" panose="05000000000000000000" pitchFamily="2" charset="2"/>
              </a:rPr>
              <a:t>DNA Methylation </a:t>
            </a:r>
            <a:r>
              <a:rPr lang="en-US" sz="1800" dirty="0">
                <a:sym typeface="Wingdings" panose="05000000000000000000" pitchFamily="2" charset="2"/>
              </a:rPr>
              <a:t> adding methyl groups (-CH</a:t>
            </a:r>
            <a:r>
              <a:rPr lang="en-US" sz="1800" baseline="-25000" dirty="0">
                <a:sym typeface="Wingdings" panose="05000000000000000000" pitchFamily="2" charset="2"/>
              </a:rPr>
              <a:t>3</a:t>
            </a:r>
            <a:r>
              <a:rPr lang="en-US" sz="1800" dirty="0">
                <a:sym typeface="Wingdings" panose="05000000000000000000" pitchFamily="2" charset="2"/>
              </a:rPr>
              <a:t>) to DNA; this </a:t>
            </a:r>
            <a:r>
              <a:rPr lang="en-US" sz="1800" dirty="0">
                <a:solidFill>
                  <a:srgbClr val="FFFF00"/>
                </a:solidFill>
                <a:sym typeface="Wingdings" panose="05000000000000000000" pitchFamily="2" charset="2"/>
              </a:rPr>
              <a:t>DECREASES TRANSCRIPTION; </a:t>
            </a:r>
            <a:r>
              <a:rPr lang="en-US" sz="1800" dirty="0">
                <a:solidFill>
                  <a:schemeClr val="tx1"/>
                </a:solidFill>
                <a:sym typeface="Wingdings" panose="05000000000000000000" pitchFamily="2" charset="2"/>
              </a:rPr>
              <a:t>and can </a:t>
            </a:r>
            <a:r>
              <a:rPr lang="en-US" sz="1800" dirty="0">
                <a:solidFill>
                  <a:srgbClr val="FFFF00"/>
                </a:solidFill>
                <a:sym typeface="Wingdings" panose="05000000000000000000" pitchFamily="2" charset="2"/>
              </a:rPr>
              <a:t>SWITCH OFF (inactivate) genes  </a:t>
            </a:r>
            <a:r>
              <a:rPr lang="en-US" sz="1800" dirty="0">
                <a:solidFill>
                  <a:schemeClr val="tx1"/>
                </a:solidFill>
                <a:sym typeface="Wingdings" panose="05000000000000000000" pitchFamily="2" charset="2"/>
              </a:rPr>
              <a:t>think Barr Bodies</a:t>
            </a:r>
            <a:endParaRPr lang="en-US" sz="1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722" y="3886200"/>
            <a:ext cx="5187577" cy="2933700"/>
          </a:xfrm>
          <a:prstGeom prst="rect">
            <a:avLst/>
          </a:prstGeom>
        </p:spPr>
      </p:pic>
      <p:sp>
        <p:nvSpPr>
          <p:cNvPr id="5" name="TextBox 4"/>
          <p:cNvSpPr txBox="1"/>
          <p:nvPr/>
        </p:nvSpPr>
        <p:spPr>
          <a:xfrm>
            <a:off x="228600" y="2616875"/>
            <a:ext cx="3276600"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solidFill>
                  <a:schemeClr val="bg1"/>
                </a:solidFill>
              </a:rPr>
              <a:t>Acetylation = GOOD = turns ON transcription</a:t>
            </a:r>
          </a:p>
          <a:p>
            <a:endParaRPr lang="en-US" dirty="0">
              <a:solidFill>
                <a:schemeClr val="bg1"/>
              </a:solidFill>
            </a:endParaRPr>
          </a:p>
          <a:p>
            <a:r>
              <a:rPr lang="en-US" dirty="0">
                <a:solidFill>
                  <a:schemeClr val="bg1"/>
                </a:solidFill>
              </a:rPr>
              <a:t>Methylation = BAD = turns OFF transcription</a:t>
            </a:r>
          </a:p>
        </p:txBody>
      </p:sp>
      <p:sp>
        <p:nvSpPr>
          <p:cNvPr id="6" name="TextBox 5"/>
          <p:cNvSpPr txBox="1"/>
          <p:nvPr/>
        </p:nvSpPr>
        <p:spPr>
          <a:xfrm>
            <a:off x="228600" y="4475887"/>
            <a:ext cx="32766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solidFill>
                  <a:schemeClr val="bg1"/>
                </a:solidFill>
              </a:rPr>
              <a:t>So…chromatin condensation  DECREASES transcription</a:t>
            </a:r>
            <a:r>
              <a:rPr lang="en-US" dirty="0"/>
              <a:t>, </a:t>
            </a:r>
            <a:r>
              <a:rPr lang="en-US" dirty="0">
                <a:solidFill>
                  <a:schemeClr val="bg1"/>
                </a:solidFill>
              </a:rPr>
              <a:t>but histone acetylation decreases the ability of chromatin to condense, so it INCREASES transcription</a:t>
            </a:r>
          </a:p>
        </p:txBody>
      </p:sp>
    </p:spTree>
    <p:extLst>
      <p:ext uri="{BB962C8B-B14F-4D97-AF65-F5344CB8AC3E}">
        <p14:creationId xmlns:p14="http://schemas.microsoft.com/office/powerpoint/2010/main" val="308977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077200" cy="884238"/>
          </a:xfrm>
        </p:spPr>
        <p:txBody>
          <a:bodyPr/>
          <a:lstStyle/>
          <a:p>
            <a:r>
              <a:rPr lang="en-US" dirty="0"/>
              <a:t>Epigenetic Inheritance</a:t>
            </a:r>
          </a:p>
        </p:txBody>
      </p:sp>
      <p:sp>
        <p:nvSpPr>
          <p:cNvPr id="3" name="Content Placeholder 2"/>
          <p:cNvSpPr>
            <a:spLocks noGrp="1"/>
          </p:cNvSpPr>
          <p:nvPr>
            <p:ph idx="1"/>
          </p:nvPr>
        </p:nvSpPr>
        <p:spPr>
          <a:xfrm>
            <a:off x="304800" y="998220"/>
            <a:ext cx="3733800" cy="5554980"/>
          </a:xfr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lvl="0"/>
            <a:r>
              <a:rPr lang="en-US" sz="1800" dirty="0">
                <a:solidFill>
                  <a:schemeClr val="bg1"/>
                </a:solidFill>
              </a:rPr>
              <a:t>Inheritance of traits </a:t>
            </a:r>
            <a:r>
              <a:rPr lang="en-US" sz="1800" dirty="0">
                <a:solidFill>
                  <a:srgbClr val="FF0000"/>
                </a:solidFill>
              </a:rPr>
              <a:t>by mechanisms not directly involving the nucleotide sequence </a:t>
            </a:r>
            <a:r>
              <a:rPr lang="en-US" sz="1800" dirty="0">
                <a:solidFill>
                  <a:schemeClr val="bg1"/>
                </a:solidFill>
              </a:rPr>
              <a:t>is called </a:t>
            </a:r>
            <a:r>
              <a:rPr lang="en-US" sz="1800" b="1" dirty="0">
                <a:solidFill>
                  <a:srgbClr val="0070C0"/>
                </a:solidFill>
              </a:rPr>
              <a:t>epigenetic inheritance</a:t>
            </a:r>
            <a:r>
              <a:rPr lang="en-US" sz="1800" dirty="0">
                <a:solidFill>
                  <a:schemeClr val="bg1"/>
                </a:solidFill>
              </a:rPr>
              <a:t>.</a:t>
            </a:r>
          </a:p>
          <a:p>
            <a:pPr lvl="0"/>
            <a:r>
              <a:rPr lang="en-US" sz="1800" dirty="0">
                <a:solidFill>
                  <a:schemeClr val="bg1"/>
                </a:solidFill>
              </a:rPr>
              <a:t>The term refers to changes to the </a:t>
            </a:r>
            <a:r>
              <a:rPr lang="en-US" sz="1800" u="sng" dirty="0">
                <a:solidFill>
                  <a:schemeClr val="bg1"/>
                </a:solidFill>
              </a:rPr>
              <a:t>genome</a:t>
            </a:r>
            <a:r>
              <a:rPr lang="en-US" sz="1800" dirty="0">
                <a:solidFill>
                  <a:schemeClr val="bg1"/>
                </a:solidFill>
              </a:rPr>
              <a:t> that do NOT involve a change in the </a:t>
            </a:r>
            <a:r>
              <a:rPr lang="en-US" sz="1800" u="sng" dirty="0">
                <a:solidFill>
                  <a:schemeClr val="bg1"/>
                </a:solidFill>
              </a:rPr>
              <a:t>nucleotide sequence</a:t>
            </a:r>
            <a:r>
              <a:rPr lang="en-US" sz="1800" dirty="0">
                <a:solidFill>
                  <a:schemeClr val="bg1"/>
                </a:solidFill>
              </a:rPr>
              <a:t>. </a:t>
            </a:r>
          </a:p>
          <a:p>
            <a:pPr lvl="0"/>
            <a:r>
              <a:rPr lang="en-US" sz="1800" dirty="0">
                <a:solidFill>
                  <a:schemeClr val="bg1"/>
                </a:solidFill>
              </a:rPr>
              <a:t>Examples of mechanisms that produce such changes are:</a:t>
            </a:r>
          </a:p>
          <a:p>
            <a:pPr lvl="1"/>
            <a:r>
              <a:rPr lang="en-US" sz="1800" dirty="0">
                <a:solidFill>
                  <a:schemeClr val="bg1"/>
                </a:solidFill>
              </a:rPr>
              <a:t>DNA methylation</a:t>
            </a:r>
          </a:p>
          <a:p>
            <a:pPr lvl="1"/>
            <a:r>
              <a:rPr lang="en-US" sz="1800" dirty="0">
                <a:solidFill>
                  <a:schemeClr val="bg1"/>
                </a:solidFill>
              </a:rPr>
              <a:t>Histone modification</a:t>
            </a:r>
          </a:p>
          <a:p>
            <a:pPr lvl="1"/>
            <a:r>
              <a:rPr lang="en-US" sz="1800" dirty="0">
                <a:solidFill>
                  <a:schemeClr val="bg1"/>
                </a:solidFill>
              </a:rPr>
              <a:t>Inducers</a:t>
            </a:r>
          </a:p>
          <a:p>
            <a:pPr lvl="1"/>
            <a:r>
              <a:rPr lang="en-US" sz="1800" dirty="0">
                <a:solidFill>
                  <a:schemeClr val="bg1"/>
                </a:solidFill>
              </a:rPr>
              <a:t>Repressors</a:t>
            </a:r>
          </a:p>
          <a:p>
            <a:pPr lvl="0"/>
            <a:r>
              <a:rPr lang="en-US" sz="1800" dirty="0">
                <a:solidFill>
                  <a:schemeClr val="bg1"/>
                </a:solidFill>
              </a:rPr>
              <a:t>Epigenetic variations may explain why one identical twin acquires a genetically based disease, such as schizophrenia, while another does not, despite their identical genomes.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336" y="1752600"/>
            <a:ext cx="4489752" cy="4419600"/>
          </a:xfrm>
          <a:prstGeom prst="rect">
            <a:avLst/>
          </a:prstGeom>
        </p:spPr>
      </p:pic>
    </p:spTree>
    <p:extLst>
      <p:ext uri="{BB962C8B-B14F-4D97-AF65-F5344CB8AC3E}">
        <p14:creationId xmlns:p14="http://schemas.microsoft.com/office/powerpoint/2010/main" val="82324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28600"/>
            <a:ext cx="4343400" cy="1371600"/>
          </a:xfrm>
        </p:spPr>
        <p:txBody>
          <a:bodyPr>
            <a:normAutofit fontScale="90000"/>
          </a:bodyPr>
          <a:lstStyle/>
          <a:p>
            <a:pPr algn="ctr"/>
            <a:r>
              <a:rPr lang="en-US" dirty="0"/>
              <a:t>Control of gene expression </a:t>
            </a:r>
          </a:p>
        </p:txBody>
      </p:sp>
      <p:pic>
        <p:nvPicPr>
          <p:cNvPr id="4" name="Content Placeholder 3" descr="19-07-EukaryoteGeneExp-L.gif"/>
          <p:cNvPicPr>
            <a:picLocks noGrp="1" noChangeAspect="1"/>
          </p:cNvPicPr>
          <p:nvPr>
            <p:ph idx="1"/>
          </p:nvPr>
        </p:nvPicPr>
        <p:blipFill>
          <a:blip r:embed="rId2"/>
          <a:srcRect l="10000" r="12000" b="3383"/>
          <a:stretch>
            <a:fillRect/>
          </a:stretch>
        </p:blipFill>
        <p:spPr>
          <a:xfrm>
            <a:off x="0" y="0"/>
            <a:ext cx="3124200" cy="680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3" descr="HistoneAcetylation.jpg"/>
          <p:cNvPicPr>
            <a:picLocks noChangeAspect="1"/>
          </p:cNvPicPr>
          <p:nvPr/>
        </p:nvPicPr>
        <p:blipFill>
          <a:blip r:embed="rId3"/>
          <a:stretch>
            <a:fillRect/>
          </a:stretch>
        </p:blipFill>
        <p:spPr>
          <a:xfrm>
            <a:off x="5562600" y="4370916"/>
            <a:ext cx="3581400" cy="2487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505200" y="1981200"/>
            <a:ext cx="5029200" cy="203132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In eukaryotic cells, gene expression can be regulated at many different points. </a:t>
            </a:r>
          </a:p>
          <a:p>
            <a:r>
              <a:rPr lang="en-US" dirty="0"/>
              <a:t>	- </a:t>
            </a:r>
            <a:r>
              <a:rPr lang="en-US" dirty="0">
                <a:solidFill>
                  <a:schemeClr val="bg1"/>
                </a:solidFill>
              </a:rPr>
              <a:t>Initiation of Transcription</a:t>
            </a:r>
          </a:p>
          <a:p>
            <a:pPr marL="1085850" indent="-1085850">
              <a:tabLst>
                <a:tab pos="914400" algn="l"/>
              </a:tabLst>
            </a:pPr>
            <a:r>
              <a:rPr lang="en-US" dirty="0">
                <a:solidFill>
                  <a:schemeClr val="bg1"/>
                </a:solidFill>
              </a:rPr>
              <a:t>	- Post transcriptional modifications (alternative RNA Splicing)</a:t>
            </a:r>
          </a:p>
          <a:p>
            <a:r>
              <a:rPr lang="en-US" dirty="0">
                <a:solidFill>
                  <a:schemeClr val="bg1"/>
                </a:solidFill>
              </a:rPr>
              <a:t>	- Initiation of Translation</a:t>
            </a:r>
          </a:p>
          <a:p>
            <a:r>
              <a:rPr lang="en-US" dirty="0">
                <a:solidFill>
                  <a:schemeClr val="bg1"/>
                </a:solidFill>
              </a:rPr>
              <a:t>	- Post-translational </a:t>
            </a:r>
          </a:p>
        </p:txBody>
      </p:sp>
      <p:sp>
        <p:nvSpPr>
          <p:cNvPr id="3" name="Slide Number Placeholder 2"/>
          <p:cNvSpPr>
            <a:spLocks noGrp="1"/>
          </p:cNvSpPr>
          <p:nvPr>
            <p:ph type="sldNum" sz="quarter" idx="12"/>
          </p:nvPr>
        </p:nvSpPr>
        <p:spPr/>
        <p:txBody>
          <a:bodyPr/>
          <a:lstStyle/>
          <a:p>
            <a:fld id="{0DE36181-BD00-42C2-945B-0DBDBBC6FEF6}" type="slidenum">
              <a:rPr lang="en-US" smtClean="0"/>
              <a:pPr/>
              <a:t>19</a:t>
            </a:fld>
            <a:endParaRPr lang="en-US"/>
          </a:p>
        </p:txBody>
      </p:sp>
    </p:spTree>
    <p:extLst>
      <p:ext uri="{BB962C8B-B14F-4D97-AF65-F5344CB8AC3E}">
        <p14:creationId xmlns:p14="http://schemas.microsoft.com/office/powerpoint/2010/main" val="270729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19"/>
            <a:ext cx="8229600" cy="808038"/>
          </a:xfrm>
        </p:spPr>
        <p:txBody>
          <a:bodyPr>
            <a:normAutofit fontScale="90000"/>
          </a:bodyPr>
          <a:lstStyle/>
          <a:p>
            <a:r>
              <a:rPr lang="en-US" dirty="0"/>
              <a:t>Regulating </a:t>
            </a:r>
            <a:r>
              <a:rPr lang="en-US" dirty="0">
                <a:solidFill>
                  <a:srgbClr val="00B0F0"/>
                </a:solidFill>
              </a:rPr>
              <a:t>PROKARYOTIC</a:t>
            </a:r>
            <a:r>
              <a:rPr lang="en-US" dirty="0"/>
              <a:t> Gene Expression</a:t>
            </a:r>
          </a:p>
        </p:txBody>
      </p:sp>
      <p:sp>
        <p:nvSpPr>
          <p:cNvPr id="3" name="Content Placeholder 2"/>
          <p:cNvSpPr>
            <a:spLocks noGrp="1"/>
          </p:cNvSpPr>
          <p:nvPr>
            <p:ph idx="1"/>
          </p:nvPr>
        </p:nvSpPr>
        <p:spPr>
          <a:xfrm>
            <a:off x="152400" y="1158873"/>
            <a:ext cx="2514600" cy="3693319"/>
          </a:xfrm>
        </p:spPr>
        <p:style>
          <a:lnRef idx="3">
            <a:schemeClr val="lt1"/>
          </a:lnRef>
          <a:fillRef idx="1">
            <a:schemeClr val="accent2"/>
          </a:fillRef>
          <a:effectRef idx="1">
            <a:schemeClr val="accent2"/>
          </a:effectRef>
          <a:fontRef idx="minor">
            <a:schemeClr val="lt1"/>
          </a:fontRef>
        </p:style>
        <p:txBody>
          <a:bodyPr>
            <a:normAutofit fontScale="62500" lnSpcReduction="20000"/>
          </a:bodyPr>
          <a:lstStyle/>
          <a:p>
            <a:pPr marL="111125" lvl="0" indent="-111125">
              <a:tabLst>
                <a:tab pos="111125" algn="l"/>
              </a:tabLst>
            </a:pPr>
            <a:r>
              <a:rPr lang="en-US" dirty="0"/>
              <a:t>Both prokaryotes and eukaryotes </a:t>
            </a:r>
            <a:r>
              <a:rPr lang="en-US" dirty="0">
                <a:solidFill>
                  <a:schemeClr val="bg1"/>
                </a:solidFill>
              </a:rPr>
              <a:t>alter their patterns of gene expression </a:t>
            </a:r>
            <a:r>
              <a:rPr lang="en-US" dirty="0"/>
              <a:t>in </a:t>
            </a:r>
            <a:r>
              <a:rPr lang="en-US" dirty="0">
                <a:solidFill>
                  <a:schemeClr val="bg1"/>
                </a:solidFill>
              </a:rPr>
              <a:t>response to changes in environmental conditions</a:t>
            </a:r>
            <a:r>
              <a:rPr lang="en-US" dirty="0"/>
              <a:t>.</a:t>
            </a:r>
            <a:endParaRPr lang="en-US" sz="2400" dirty="0"/>
          </a:p>
          <a:p>
            <a:pPr marL="111125" lvl="0" indent="-111125">
              <a:tabLst>
                <a:tab pos="111125" algn="l"/>
              </a:tabLst>
            </a:pPr>
            <a:r>
              <a:rPr lang="en-US" dirty="0"/>
              <a:t>During development, gene expression must be carefully regulated to ensure that the right genes are expressed only at the correct time and in the correct place.</a:t>
            </a:r>
            <a:endParaRPr lang="en-US" sz="2400" dirty="0"/>
          </a:p>
        </p:txBody>
      </p:sp>
      <p:sp>
        <p:nvSpPr>
          <p:cNvPr id="4" name="TextBox 3"/>
          <p:cNvSpPr txBox="1"/>
          <p:nvPr/>
        </p:nvSpPr>
        <p:spPr>
          <a:xfrm>
            <a:off x="2819400" y="1130253"/>
            <a:ext cx="6172200" cy="369331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 </a:t>
            </a:r>
            <a:r>
              <a:rPr lang="en-US" b="1" dirty="0">
                <a:solidFill>
                  <a:schemeClr val="tx1"/>
                </a:solidFill>
              </a:rPr>
              <a:t>Bacteria</a:t>
            </a:r>
            <a:r>
              <a:rPr lang="en-US" b="1" dirty="0">
                <a:solidFill>
                  <a:schemeClr val="bg1"/>
                </a:solidFill>
              </a:rPr>
              <a:t> often respond to environmental change by regulating at the level of </a:t>
            </a:r>
            <a:r>
              <a:rPr lang="en-US" b="1" dirty="0">
                <a:solidFill>
                  <a:schemeClr val="tx1"/>
                </a:solidFill>
              </a:rPr>
              <a:t>TRANSCRIPTION</a:t>
            </a:r>
            <a:r>
              <a:rPr lang="en-US" b="1" dirty="0">
                <a:solidFill>
                  <a:schemeClr val="bg1"/>
                </a:solidFill>
              </a:rPr>
              <a:t>!!</a:t>
            </a:r>
            <a:endParaRPr lang="en-US" b="1" i="1" dirty="0">
              <a:solidFill>
                <a:schemeClr val="bg1"/>
              </a:solidFill>
            </a:endParaRPr>
          </a:p>
          <a:p>
            <a:pPr lvl="0"/>
            <a:r>
              <a:rPr lang="en-US" dirty="0">
                <a:solidFill>
                  <a:schemeClr val="bg1"/>
                </a:solidFill>
              </a:rPr>
              <a:t>- Natural selection favors bacteria that express only those genes whose products are needed by the cell.</a:t>
            </a:r>
          </a:p>
          <a:p>
            <a:pPr lvl="0"/>
            <a:r>
              <a:rPr lang="en-US" dirty="0">
                <a:solidFill>
                  <a:schemeClr val="bg1"/>
                </a:solidFill>
              </a:rPr>
              <a:t>- Metabolic control occurs on two levels. </a:t>
            </a:r>
          </a:p>
          <a:p>
            <a:pPr marL="568325" lvl="0" indent="-568325">
              <a:tabLst>
                <a:tab pos="457200" algn="l"/>
              </a:tabLst>
            </a:pPr>
            <a:r>
              <a:rPr lang="en-US" b="1" dirty="0">
                <a:solidFill>
                  <a:schemeClr val="bg1"/>
                </a:solidFill>
              </a:rPr>
              <a:t>	- </a:t>
            </a:r>
            <a:r>
              <a:rPr lang="en-US" b="1" dirty="0">
                <a:solidFill>
                  <a:schemeClr val="tx1"/>
                </a:solidFill>
              </a:rPr>
              <a:t>First</a:t>
            </a:r>
            <a:r>
              <a:rPr lang="en-US" dirty="0">
                <a:solidFill>
                  <a:schemeClr val="bg1"/>
                </a:solidFill>
              </a:rPr>
              <a:t>, cells can adjust the </a:t>
            </a:r>
            <a:r>
              <a:rPr lang="en-US" b="1" dirty="0">
                <a:solidFill>
                  <a:schemeClr val="tx1"/>
                </a:solidFill>
              </a:rPr>
              <a:t>ACTIVITY</a:t>
            </a:r>
            <a:r>
              <a:rPr lang="en-US" dirty="0">
                <a:solidFill>
                  <a:schemeClr val="tx1"/>
                </a:solidFill>
              </a:rPr>
              <a:t> </a:t>
            </a:r>
            <a:r>
              <a:rPr lang="en-US" dirty="0">
                <a:solidFill>
                  <a:schemeClr val="bg1"/>
                </a:solidFill>
              </a:rPr>
              <a:t>of enzymes already present. This may happen by </a:t>
            </a:r>
            <a:r>
              <a:rPr lang="en-US" b="1" dirty="0">
                <a:solidFill>
                  <a:schemeClr val="bg1"/>
                </a:solidFill>
              </a:rPr>
              <a:t>feedback inhibition</a:t>
            </a:r>
            <a:r>
              <a:rPr lang="en-US" dirty="0">
                <a:solidFill>
                  <a:schemeClr val="bg1"/>
                </a:solidFill>
              </a:rPr>
              <a:t>, in which the activity of the first enzyme in a pathway is inhibited by the pathway’s end product. </a:t>
            </a:r>
          </a:p>
          <a:p>
            <a:pPr marL="568325" lvl="0" indent="-568325">
              <a:tabLst>
                <a:tab pos="457200" algn="l"/>
              </a:tabLst>
            </a:pPr>
            <a:r>
              <a:rPr lang="en-US" b="1" dirty="0">
                <a:solidFill>
                  <a:schemeClr val="bg1"/>
                </a:solidFill>
              </a:rPr>
              <a:t>	- </a:t>
            </a:r>
            <a:r>
              <a:rPr lang="en-US" b="1" dirty="0">
                <a:solidFill>
                  <a:schemeClr val="tx1"/>
                </a:solidFill>
              </a:rPr>
              <a:t>Second</a:t>
            </a:r>
            <a:r>
              <a:rPr lang="en-US" b="1" dirty="0">
                <a:solidFill>
                  <a:schemeClr val="bg1"/>
                </a:solidFill>
              </a:rPr>
              <a:t>, </a:t>
            </a:r>
            <a:r>
              <a:rPr lang="en-US" dirty="0">
                <a:solidFill>
                  <a:schemeClr val="bg1"/>
                </a:solidFill>
              </a:rPr>
              <a:t>cells can vary the </a:t>
            </a:r>
            <a:r>
              <a:rPr lang="en-US" b="1" dirty="0">
                <a:solidFill>
                  <a:schemeClr val="tx1"/>
                </a:solidFill>
              </a:rPr>
              <a:t>NUMBER</a:t>
            </a:r>
            <a:r>
              <a:rPr lang="en-US" dirty="0">
                <a:solidFill>
                  <a:schemeClr val="tx1"/>
                </a:solidFill>
              </a:rPr>
              <a:t> of specific </a:t>
            </a:r>
            <a:r>
              <a:rPr lang="en-US" b="1" dirty="0">
                <a:solidFill>
                  <a:schemeClr val="tx1"/>
                </a:solidFill>
              </a:rPr>
              <a:t>ENZYME MOLECULES</a:t>
            </a:r>
            <a:r>
              <a:rPr lang="en-US" dirty="0">
                <a:solidFill>
                  <a:schemeClr val="bg1"/>
                </a:solidFill>
              </a:rPr>
              <a:t> they make by regulating gene expression. </a:t>
            </a:r>
            <a:endParaRPr lang="en-US" dirty="0"/>
          </a:p>
        </p:txBody>
      </p:sp>
      <p:sp>
        <p:nvSpPr>
          <p:cNvPr id="5" name="TextBox 4"/>
          <p:cNvSpPr txBox="1"/>
          <p:nvPr/>
        </p:nvSpPr>
        <p:spPr>
          <a:xfrm>
            <a:off x="152400" y="5105400"/>
            <a:ext cx="883920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dirty="0">
                <a:solidFill>
                  <a:schemeClr val="bg1"/>
                </a:solidFill>
              </a:rPr>
              <a:t>The basic mechanism for the control of gene expression in bacteria, known as the </a:t>
            </a:r>
            <a:r>
              <a:rPr lang="en-US" b="1" dirty="0">
                <a:solidFill>
                  <a:srgbClr val="FFFF00"/>
                </a:solidFill>
              </a:rPr>
              <a:t>operon model</a:t>
            </a:r>
            <a:r>
              <a:rPr lang="en-US" dirty="0">
                <a:solidFill>
                  <a:schemeClr val="bg1"/>
                </a:solidFill>
              </a:rPr>
              <a:t>, was described by </a:t>
            </a:r>
            <a:r>
              <a:rPr lang="en-US" dirty="0">
                <a:solidFill>
                  <a:srgbClr val="FFFF00"/>
                </a:solidFill>
              </a:rPr>
              <a:t>Francois Jacob </a:t>
            </a:r>
            <a:r>
              <a:rPr lang="en-US" dirty="0">
                <a:solidFill>
                  <a:schemeClr val="bg1"/>
                </a:solidFill>
              </a:rPr>
              <a:t>and </a:t>
            </a:r>
            <a:r>
              <a:rPr lang="en-US" dirty="0">
                <a:solidFill>
                  <a:srgbClr val="FFFF00"/>
                </a:solidFill>
              </a:rPr>
              <a:t>Jacques Monod </a:t>
            </a:r>
            <a:r>
              <a:rPr lang="en-US" dirty="0">
                <a:solidFill>
                  <a:schemeClr val="bg1"/>
                </a:solidFill>
              </a:rPr>
              <a:t>in 1961.  Using these operons to </a:t>
            </a:r>
            <a:r>
              <a:rPr lang="en-US" dirty="0">
                <a:solidFill>
                  <a:srgbClr val="FFFF00"/>
                </a:solidFill>
              </a:rPr>
              <a:t>alter patterns of gene expression in prokaryotes </a:t>
            </a:r>
            <a:r>
              <a:rPr lang="en-US" dirty="0">
                <a:solidFill>
                  <a:schemeClr val="bg1"/>
                </a:solidFill>
              </a:rPr>
              <a:t>serves an organism’s </a:t>
            </a:r>
            <a:r>
              <a:rPr lang="en-US">
                <a:solidFill>
                  <a:schemeClr val="bg1"/>
                </a:solidFill>
              </a:rPr>
              <a:t>survival by </a:t>
            </a:r>
            <a:r>
              <a:rPr lang="en-US" dirty="0">
                <a:solidFill>
                  <a:schemeClr val="bg1"/>
                </a:solidFill>
              </a:rPr>
              <a:t>allowing an organism to </a:t>
            </a:r>
            <a:r>
              <a:rPr lang="en-US" dirty="0">
                <a:solidFill>
                  <a:srgbClr val="FFFF00"/>
                </a:solidFill>
              </a:rPr>
              <a:t>adjust to changes in the environmental conditions. </a:t>
            </a:r>
          </a:p>
        </p:txBody>
      </p:sp>
    </p:spTree>
    <p:extLst>
      <p:ext uri="{BB962C8B-B14F-4D97-AF65-F5344CB8AC3E}">
        <p14:creationId xmlns:p14="http://schemas.microsoft.com/office/powerpoint/2010/main" val="9594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3810001" cy="2009954"/>
          </a:xfrm>
        </p:spPr>
        <p:txBody>
          <a:bodyPr>
            <a:normAutofit/>
          </a:bodyPr>
          <a:lstStyle/>
          <a:p>
            <a:pPr algn="ctr"/>
            <a:r>
              <a:rPr lang="en-US" dirty="0"/>
              <a:t>Control of transcription initiation</a:t>
            </a:r>
          </a:p>
        </p:txBody>
      </p:sp>
      <p:pic>
        <p:nvPicPr>
          <p:cNvPr id="7" name="Content Placeholder 6" descr="19-08-EukaryGeneTranscrp-L.gif"/>
          <p:cNvPicPr>
            <a:picLocks noGrp="1" noChangeAspect="1"/>
          </p:cNvPicPr>
          <p:nvPr>
            <p:ph idx="1"/>
          </p:nvPr>
        </p:nvPicPr>
        <p:blipFill>
          <a:blip r:embed="rId2"/>
          <a:stretch>
            <a:fillRect/>
          </a:stretch>
        </p:blipFill>
        <p:spPr>
          <a:xfrm>
            <a:off x="3962400" y="121183"/>
            <a:ext cx="5181600" cy="274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17-07-TranscriptInitiat-L.gif"/>
          <p:cNvPicPr>
            <a:picLocks noChangeAspect="1"/>
          </p:cNvPicPr>
          <p:nvPr/>
        </p:nvPicPr>
        <p:blipFill>
          <a:blip r:embed="rId3"/>
          <a:srcRect l="3441" t="1333" r="5376" b="4000"/>
          <a:stretch>
            <a:fillRect/>
          </a:stretch>
        </p:blipFill>
        <p:spPr>
          <a:xfrm>
            <a:off x="0" y="2162354"/>
            <a:ext cx="3505200" cy="4695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86200" y="3277354"/>
            <a:ext cx="4800600" cy="313932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By adding additional </a:t>
            </a:r>
            <a:r>
              <a:rPr lang="en-US" dirty="0">
                <a:solidFill>
                  <a:srgbClr val="FF0000"/>
                </a:solidFill>
              </a:rPr>
              <a:t>transcription factors</a:t>
            </a:r>
            <a:r>
              <a:rPr lang="en-US" dirty="0"/>
              <a:t>; it can speed up initiation, and thus speed up transcription. </a:t>
            </a:r>
          </a:p>
          <a:p>
            <a:endParaRPr lang="en-US" dirty="0"/>
          </a:p>
          <a:p>
            <a:pPr lvl="0"/>
            <a:r>
              <a:rPr lang="en-US" dirty="0">
                <a:solidFill>
                  <a:srgbClr val="FF0000"/>
                </a:solidFill>
              </a:rPr>
              <a:t>Chromatin-modifying enzymes </a:t>
            </a:r>
            <a:r>
              <a:rPr lang="en-US" dirty="0"/>
              <a:t>provide initial control of gene expression by making a region of DNA more available or less available for transcription.</a:t>
            </a:r>
          </a:p>
          <a:p>
            <a:pPr lvl="0"/>
            <a:endParaRPr lang="en-US" dirty="0"/>
          </a:p>
          <a:p>
            <a:pPr lvl="0"/>
            <a:r>
              <a:rPr lang="en-US" dirty="0"/>
              <a:t>Multiple </a:t>
            </a:r>
            <a:r>
              <a:rPr lang="en-US" b="1" dirty="0">
                <a:solidFill>
                  <a:srgbClr val="FF0000"/>
                </a:solidFill>
              </a:rPr>
              <a:t>control elements</a:t>
            </a:r>
            <a:r>
              <a:rPr lang="en-US" dirty="0">
                <a:solidFill>
                  <a:srgbClr val="FF0000"/>
                </a:solidFill>
              </a:rPr>
              <a:t> </a:t>
            </a:r>
            <a:r>
              <a:rPr lang="en-US" dirty="0"/>
              <a:t>are associated with most eukaryotic genes.</a:t>
            </a:r>
          </a:p>
        </p:txBody>
      </p:sp>
      <p:sp>
        <p:nvSpPr>
          <p:cNvPr id="3" name="Slide Number Placeholder 2"/>
          <p:cNvSpPr>
            <a:spLocks noGrp="1"/>
          </p:cNvSpPr>
          <p:nvPr>
            <p:ph type="sldNum" sz="quarter" idx="12"/>
          </p:nvPr>
        </p:nvSpPr>
        <p:spPr/>
        <p:txBody>
          <a:bodyPr/>
          <a:lstStyle/>
          <a:p>
            <a:fld id="{0DE36181-BD00-42C2-945B-0DBDBBC6FEF6}" type="slidenum">
              <a:rPr lang="en-US" smtClean="0"/>
              <a:pPr/>
              <a:t>20</a:t>
            </a:fld>
            <a:endParaRPr lang="en-US"/>
          </a:p>
        </p:txBody>
      </p:sp>
    </p:spTree>
    <p:extLst>
      <p:ext uri="{BB962C8B-B14F-4D97-AF65-F5344CB8AC3E}">
        <p14:creationId xmlns:p14="http://schemas.microsoft.com/office/powerpoint/2010/main" val="263047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normAutofit fontScale="90000"/>
          </a:bodyPr>
          <a:lstStyle/>
          <a:p>
            <a:r>
              <a:rPr lang="en-US" dirty="0"/>
              <a:t>Control elements – usually activators</a:t>
            </a:r>
          </a:p>
        </p:txBody>
      </p:sp>
      <p:pic>
        <p:nvPicPr>
          <p:cNvPr id="4" name="Content Placeholder 3" descr="19-09-DNAEnhancerAction-L.gif"/>
          <p:cNvPicPr>
            <a:picLocks noGrp="1" noChangeAspect="1"/>
          </p:cNvPicPr>
          <p:nvPr>
            <p:ph idx="1"/>
          </p:nvPr>
        </p:nvPicPr>
        <p:blipFill>
          <a:blip r:embed="rId2"/>
          <a:srcRect l="1429" t="1693" r="1429" b="3507"/>
          <a:stretch>
            <a:fillRect/>
          </a:stretch>
        </p:blipFill>
        <p:spPr>
          <a:xfrm>
            <a:off x="228600" y="1828800"/>
            <a:ext cx="5181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715000" y="533400"/>
            <a:ext cx="3200400" cy="535531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u="sng" dirty="0">
                <a:solidFill>
                  <a:srgbClr val="FFFF00"/>
                </a:solidFill>
              </a:rPr>
              <a:t>Proximal Control Elements </a:t>
            </a:r>
            <a:r>
              <a:rPr lang="en-US" dirty="0"/>
              <a:t>→ Elements that are found CLOSE to the gene</a:t>
            </a:r>
          </a:p>
          <a:p>
            <a:endParaRPr lang="en-US" dirty="0"/>
          </a:p>
          <a:p>
            <a:r>
              <a:rPr lang="en-US" u="sng" dirty="0">
                <a:solidFill>
                  <a:srgbClr val="FFFF00"/>
                </a:solidFill>
              </a:rPr>
              <a:t>Distal Control Elements </a:t>
            </a:r>
            <a:r>
              <a:rPr lang="en-US" dirty="0"/>
              <a:t>→ Elements that are found further away from the gene, and come into contact when the DNA bends</a:t>
            </a:r>
          </a:p>
          <a:p>
            <a:endParaRPr lang="en-US" dirty="0"/>
          </a:p>
          <a:p>
            <a:r>
              <a:rPr lang="en-US" dirty="0"/>
              <a:t>Both of these can act as </a:t>
            </a:r>
            <a:r>
              <a:rPr lang="en-US" dirty="0">
                <a:solidFill>
                  <a:srgbClr val="FFFF00"/>
                </a:solidFill>
              </a:rPr>
              <a:t>activators</a:t>
            </a:r>
            <a:r>
              <a:rPr lang="en-US" dirty="0"/>
              <a:t>, which “grab” </a:t>
            </a:r>
            <a:r>
              <a:rPr lang="en-US" dirty="0">
                <a:solidFill>
                  <a:srgbClr val="FFFF00"/>
                </a:solidFill>
              </a:rPr>
              <a:t>additional transcription factors</a:t>
            </a:r>
            <a:r>
              <a:rPr lang="en-US" dirty="0"/>
              <a:t> and add them (increases efficiency); sometimes, however, they can act as </a:t>
            </a:r>
            <a:r>
              <a:rPr lang="en-US" dirty="0">
                <a:solidFill>
                  <a:srgbClr val="FFFF00"/>
                </a:solidFill>
              </a:rPr>
              <a:t>repressors</a:t>
            </a:r>
            <a:r>
              <a:rPr lang="en-US" dirty="0"/>
              <a:t> by grabbing other types of specific transcription factors</a:t>
            </a:r>
          </a:p>
        </p:txBody>
      </p:sp>
      <p:sp>
        <p:nvSpPr>
          <p:cNvPr id="3" name="Slide Number Placeholder 2"/>
          <p:cNvSpPr>
            <a:spLocks noGrp="1"/>
          </p:cNvSpPr>
          <p:nvPr>
            <p:ph type="sldNum" sz="quarter" idx="12"/>
          </p:nvPr>
        </p:nvSpPr>
        <p:spPr/>
        <p:txBody>
          <a:bodyPr/>
          <a:lstStyle/>
          <a:p>
            <a:fld id="{0DE36181-BD00-42C2-945B-0DBDBBC6FEF6}" type="slidenum">
              <a:rPr lang="en-US" smtClean="0"/>
              <a:pPr/>
              <a:t>21</a:t>
            </a:fld>
            <a:endParaRPr lang="en-US"/>
          </a:p>
        </p:txBody>
      </p:sp>
    </p:spTree>
    <p:extLst>
      <p:ext uri="{BB962C8B-B14F-4D97-AF65-F5344CB8AC3E}">
        <p14:creationId xmlns:p14="http://schemas.microsoft.com/office/powerpoint/2010/main" val="356312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pPr algn="ctr"/>
            <a:r>
              <a:rPr lang="en-US" dirty="0"/>
              <a:t>Post transcriptional regulation – alternative RNA Splicing</a:t>
            </a:r>
          </a:p>
        </p:txBody>
      </p:sp>
      <p:pic>
        <p:nvPicPr>
          <p:cNvPr id="7" name="Picture 6" descr="alternative_splicing.gif"/>
          <p:cNvPicPr>
            <a:picLocks noChangeAspect="1"/>
          </p:cNvPicPr>
          <p:nvPr/>
        </p:nvPicPr>
        <p:blipFill>
          <a:blip r:embed="rId2"/>
          <a:stretch>
            <a:fillRect/>
          </a:stretch>
        </p:blipFill>
        <p:spPr>
          <a:xfrm>
            <a:off x="228600" y="4219463"/>
            <a:ext cx="3619500" cy="2070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204447" y="3685149"/>
            <a:ext cx="4572000" cy="313932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buFontTx/>
              <a:buChar char="-"/>
            </a:pPr>
            <a:r>
              <a:rPr lang="en-US" b="1" u="sng" dirty="0">
                <a:solidFill>
                  <a:schemeClr val="bg1"/>
                </a:solidFill>
              </a:rPr>
              <a:t>Alternate RNA Splicing </a:t>
            </a:r>
            <a:r>
              <a:rPr lang="en-US" dirty="0"/>
              <a:t>(exon shuffling) </a:t>
            </a:r>
            <a:r>
              <a:rPr lang="en-US" dirty="0">
                <a:sym typeface="Wingdings" panose="05000000000000000000" pitchFamily="2" charset="2"/>
              </a:rPr>
              <a:t> this </a:t>
            </a:r>
            <a:r>
              <a:rPr lang="en-US" dirty="0"/>
              <a:t>significantly expands the repertoire of a set of genes; </a:t>
            </a:r>
            <a:r>
              <a:rPr lang="en-US" dirty="0">
                <a:solidFill>
                  <a:srgbClr val="FFFF00"/>
                </a:solidFill>
              </a:rPr>
              <a:t>even though we have a set number of protein-encoding genes…but shuffling the introns/exons we can get a much higher number of actual proteins</a:t>
            </a:r>
          </a:p>
          <a:p>
            <a:pPr>
              <a:buFontTx/>
              <a:buChar char="-"/>
            </a:pPr>
            <a:r>
              <a:rPr lang="en-US" dirty="0"/>
              <a:t>Regulating mRNA degradation</a:t>
            </a:r>
          </a:p>
          <a:p>
            <a:pPr>
              <a:buFontTx/>
              <a:buChar char="-"/>
            </a:pPr>
            <a:r>
              <a:rPr lang="en-US" dirty="0"/>
              <a:t>Translational control (blocking initiation stage of translation; block ribosome attachment)</a:t>
            </a:r>
          </a:p>
        </p:txBody>
      </p:sp>
      <p:sp>
        <p:nvSpPr>
          <p:cNvPr id="3" name="Slide Number Placeholder 2"/>
          <p:cNvSpPr>
            <a:spLocks noGrp="1"/>
          </p:cNvSpPr>
          <p:nvPr>
            <p:ph type="sldNum" sz="quarter" idx="12"/>
          </p:nvPr>
        </p:nvSpPr>
        <p:spPr/>
        <p:txBody>
          <a:bodyPr/>
          <a:lstStyle/>
          <a:p>
            <a:fld id="{0DE36181-BD00-42C2-945B-0DBDBBC6FEF6}" type="slidenum">
              <a:rPr lang="en-US" smtClean="0"/>
              <a:pPr/>
              <a:t>22</a:t>
            </a:fld>
            <a:endParaRPr lang="en-US"/>
          </a:p>
        </p:txBody>
      </p:sp>
      <p:sp>
        <p:nvSpPr>
          <p:cNvPr id="4" name="TextBox 3"/>
          <p:cNvSpPr txBox="1"/>
          <p:nvPr/>
        </p:nvSpPr>
        <p:spPr>
          <a:xfrm>
            <a:off x="228600" y="1209020"/>
            <a:ext cx="2841238"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n-US" dirty="0">
                <a:solidFill>
                  <a:schemeClr val="bg1"/>
                </a:solidFill>
              </a:rPr>
              <a:t>Regulatory mechanisms that operate AFTER transcription allow a cell to rapidly fine-tune gene expression </a:t>
            </a:r>
            <a:r>
              <a:rPr lang="en-US" b="1" dirty="0">
                <a:solidFill>
                  <a:schemeClr val="tx1"/>
                </a:solidFill>
              </a:rPr>
              <a:t>in response to environmental changes</a:t>
            </a:r>
            <a:r>
              <a:rPr lang="en-US" dirty="0">
                <a:solidFill>
                  <a:schemeClr val="tx1"/>
                </a:solidFill>
              </a:rPr>
              <a:t>, </a:t>
            </a:r>
            <a:r>
              <a:rPr lang="en-US" dirty="0">
                <a:solidFill>
                  <a:schemeClr val="bg1"/>
                </a:solidFill>
              </a:rPr>
              <a:t>without altering its transcriptional patterns.</a:t>
            </a:r>
          </a:p>
        </p:txBody>
      </p:sp>
      <p:sp>
        <p:nvSpPr>
          <p:cNvPr id="9" name="TextBox 8"/>
          <p:cNvSpPr txBox="1"/>
          <p:nvPr/>
        </p:nvSpPr>
        <p:spPr>
          <a:xfrm>
            <a:off x="3397623" y="1209020"/>
            <a:ext cx="5410200"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en-US" dirty="0"/>
              <a:t>The </a:t>
            </a:r>
            <a:r>
              <a:rPr lang="en-US" b="1" dirty="0">
                <a:solidFill>
                  <a:srgbClr val="FFFF00"/>
                </a:solidFill>
              </a:rPr>
              <a:t>life span</a:t>
            </a:r>
            <a:r>
              <a:rPr lang="en-US" dirty="0">
                <a:solidFill>
                  <a:srgbClr val="FFFF00"/>
                </a:solidFill>
              </a:rPr>
              <a:t> </a:t>
            </a:r>
            <a:r>
              <a:rPr lang="en-US" dirty="0"/>
              <a:t>of an </a:t>
            </a:r>
            <a:r>
              <a:rPr lang="en-US" b="1" dirty="0"/>
              <a:t>mRNA</a:t>
            </a:r>
            <a:r>
              <a:rPr lang="en-US" dirty="0"/>
              <a:t> molecule is an important factor in determining the pattern of protein synthesis.</a:t>
            </a:r>
            <a:endParaRPr lang="en-US" sz="1600" dirty="0"/>
          </a:p>
          <a:p>
            <a:pPr lvl="0"/>
            <a:endParaRPr lang="en-US" dirty="0"/>
          </a:p>
          <a:p>
            <a:pPr lvl="0"/>
            <a:r>
              <a:rPr lang="en-US" dirty="0">
                <a:solidFill>
                  <a:srgbClr val="FFFF00"/>
                </a:solidFill>
              </a:rPr>
              <a:t>Prokaryotic mRNA </a:t>
            </a:r>
            <a:r>
              <a:rPr lang="en-US" dirty="0"/>
              <a:t>molecules are </a:t>
            </a:r>
            <a:r>
              <a:rPr lang="en-US" dirty="0">
                <a:solidFill>
                  <a:srgbClr val="FFFF00"/>
                </a:solidFill>
              </a:rPr>
              <a:t>typically degraded after only a few minutes</a:t>
            </a:r>
            <a:r>
              <a:rPr lang="en-US" dirty="0"/>
              <a:t>, while </a:t>
            </a:r>
            <a:r>
              <a:rPr lang="en-US" dirty="0">
                <a:solidFill>
                  <a:srgbClr val="FFFF00"/>
                </a:solidFill>
              </a:rPr>
              <a:t>eukaryotic</a:t>
            </a:r>
            <a:r>
              <a:rPr lang="en-US" dirty="0"/>
              <a:t> mRNAs typically </a:t>
            </a:r>
            <a:r>
              <a:rPr lang="en-US" dirty="0">
                <a:solidFill>
                  <a:srgbClr val="FFFF00"/>
                </a:solidFill>
              </a:rPr>
              <a:t>last for hours, days, or weeks.</a:t>
            </a:r>
          </a:p>
        </p:txBody>
      </p:sp>
    </p:spTree>
    <p:extLst>
      <p:ext uri="{BB962C8B-B14F-4D97-AF65-F5344CB8AC3E}">
        <p14:creationId xmlns:p14="http://schemas.microsoft.com/office/powerpoint/2010/main" val="195586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7239000" cy="731838"/>
          </a:xfrm>
        </p:spPr>
        <p:txBody>
          <a:bodyPr>
            <a:normAutofit/>
          </a:bodyPr>
          <a:lstStyle/>
          <a:p>
            <a:r>
              <a:rPr lang="en-US" dirty="0"/>
              <a:t>Translational Regulation  </a:t>
            </a:r>
          </a:p>
        </p:txBody>
      </p:sp>
      <p:sp>
        <p:nvSpPr>
          <p:cNvPr id="3" name="Content Placeholder 2"/>
          <p:cNvSpPr>
            <a:spLocks noGrp="1"/>
          </p:cNvSpPr>
          <p:nvPr>
            <p:ph idx="1"/>
          </p:nvPr>
        </p:nvSpPr>
        <p:spPr>
          <a:xfrm>
            <a:off x="228600" y="1124641"/>
            <a:ext cx="8686800" cy="2201862"/>
          </a:xfrm>
        </p:spPr>
        <p:style>
          <a:lnRef idx="3">
            <a:schemeClr val="lt1"/>
          </a:lnRef>
          <a:fillRef idx="1">
            <a:schemeClr val="accent4"/>
          </a:fillRef>
          <a:effectRef idx="1">
            <a:schemeClr val="accent4"/>
          </a:effectRef>
          <a:fontRef idx="minor">
            <a:schemeClr val="lt1"/>
          </a:fontRef>
        </p:style>
        <p:txBody>
          <a:bodyPr>
            <a:normAutofit/>
          </a:bodyPr>
          <a:lstStyle/>
          <a:p>
            <a:pPr lvl="0"/>
            <a:r>
              <a:rPr lang="en-US" sz="2000" dirty="0"/>
              <a:t>The </a:t>
            </a:r>
            <a:r>
              <a:rPr lang="en-US" sz="2000" dirty="0">
                <a:solidFill>
                  <a:schemeClr val="bg1"/>
                </a:solidFill>
              </a:rPr>
              <a:t>initiation of translation </a:t>
            </a:r>
            <a:r>
              <a:rPr lang="en-US" sz="2000" dirty="0"/>
              <a:t>of an mRNA can be blocked by regulatory proteins that bind to specific sequences within the mRNA, </a:t>
            </a:r>
            <a:r>
              <a:rPr lang="en-US" sz="2000" dirty="0">
                <a:solidFill>
                  <a:schemeClr val="bg1"/>
                </a:solidFill>
              </a:rPr>
              <a:t>preventing ribosome attachment</a:t>
            </a:r>
            <a:r>
              <a:rPr lang="en-US" sz="2000" dirty="0"/>
              <a:t>.</a:t>
            </a:r>
          </a:p>
          <a:p>
            <a:pPr lvl="0"/>
            <a:r>
              <a:rPr lang="en-US" sz="2000" dirty="0"/>
              <a:t>Translation of </a:t>
            </a:r>
            <a:r>
              <a:rPr lang="en-US" sz="2000" i="1" dirty="0"/>
              <a:t>all</a:t>
            </a:r>
            <a:r>
              <a:rPr lang="en-US" sz="2000" dirty="0"/>
              <a:t> the mRNAs in a eukaryotic cell may be regulated simultaneously by the </a:t>
            </a:r>
            <a:r>
              <a:rPr lang="en-US" sz="2000" dirty="0">
                <a:solidFill>
                  <a:schemeClr val="bg1"/>
                </a:solidFill>
              </a:rPr>
              <a:t>activation or inactivation of the protein factors required to initiate translation</a:t>
            </a:r>
            <a:r>
              <a:rPr lang="en-US" sz="2000" dirty="0"/>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730" r="16854" b="8171"/>
          <a:stretch/>
        </p:blipFill>
        <p:spPr>
          <a:xfrm>
            <a:off x="381000" y="3852318"/>
            <a:ext cx="4969230" cy="22775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137730"/>
            <a:ext cx="2858788" cy="1706739"/>
          </a:xfrm>
          <a:prstGeom prst="rect">
            <a:avLst/>
          </a:prstGeom>
          <a:solidFill>
            <a:schemeClr val="tx1"/>
          </a:solidFill>
        </p:spPr>
      </p:pic>
    </p:spTree>
    <p:extLst>
      <p:ext uri="{BB962C8B-B14F-4D97-AF65-F5344CB8AC3E}">
        <p14:creationId xmlns:p14="http://schemas.microsoft.com/office/powerpoint/2010/main" val="77563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195072"/>
            <a:ext cx="8686800" cy="838200"/>
          </a:xfrm>
        </p:spPr>
        <p:txBody>
          <a:bodyPr>
            <a:normAutofit fontScale="90000"/>
          </a:bodyPr>
          <a:lstStyle/>
          <a:p>
            <a:pPr algn="ctr"/>
            <a:r>
              <a:rPr lang="en-US" dirty="0"/>
              <a:t>Post translational regulation – selective degradation</a:t>
            </a:r>
          </a:p>
        </p:txBody>
      </p:sp>
      <p:pic>
        <p:nvPicPr>
          <p:cNvPr id="4" name="Content Placeholder 3" descr="19-12-Proteosome-L.gif"/>
          <p:cNvPicPr>
            <a:picLocks noGrp="1" noChangeAspect="1"/>
          </p:cNvPicPr>
          <p:nvPr>
            <p:ph idx="1"/>
          </p:nvPr>
        </p:nvPicPr>
        <p:blipFill>
          <a:blip r:embed="rId2"/>
          <a:stretch>
            <a:fillRect/>
          </a:stretch>
        </p:blipFill>
        <p:spPr>
          <a:xfrm>
            <a:off x="1281684" y="1228403"/>
            <a:ext cx="6705600" cy="2246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44424" y="3627239"/>
            <a:ext cx="8580120" cy="313932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buFontTx/>
              <a:buChar char="-"/>
            </a:pPr>
            <a:r>
              <a:rPr lang="en-US" dirty="0"/>
              <a:t>Proteins can also be </a:t>
            </a:r>
            <a:r>
              <a:rPr lang="en-US" dirty="0">
                <a:solidFill>
                  <a:schemeClr val="bg1"/>
                </a:solidFill>
              </a:rPr>
              <a:t>modified after translation </a:t>
            </a:r>
            <a:r>
              <a:rPr lang="en-US" dirty="0"/>
              <a:t>(adding/ removing: phosphate groups, carbohydrate portions, sections of AA’s) for them to be functional </a:t>
            </a:r>
          </a:p>
          <a:p>
            <a:pPr>
              <a:buFontTx/>
              <a:buChar char="-"/>
            </a:pPr>
            <a:endParaRPr lang="en-US" dirty="0"/>
          </a:p>
          <a:p>
            <a:pPr>
              <a:buFontTx/>
              <a:buChar char="-"/>
            </a:pPr>
            <a:r>
              <a:rPr lang="en-US" dirty="0"/>
              <a:t>Proteins also need to be moved to different parts of the cell (or of the organism) in order to be effective</a:t>
            </a:r>
          </a:p>
          <a:p>
            <a:pPr>
              <a:buFontTx/>
              <a:buChar char="-"/>
            </a:pPr>
            <a:endParaRPr lang="en-US" dirty="0"/>
          </a:p>
          <a:p>
            <a:pPr lvl="0"/>
            <a:r>
              <a:rPr lang="en-US" dirty="0"/>
              <a:t>- The length of time a protein functions before it is degraded is strictly regulated (</a:t>
            </a:r>
            <a:r>
              <a:rPr lang="en-US" dirty="0" err="1"/>
              <a:t>eg</a:t>
            </a:r>
            <a:r>
              <a:rPr lang="en-US" dirty="0"/>
              <a:t>. cyclins).  To mark a protein for destruction, the cell attaches a small protein called </a:t>
            </a:r>
            <a:r>
              <a:rPr lang="en-US" b="1" dirty="0">
                <a:solidFill>
                  <a:schemeClr val="bg1"/>
                </a:solidFill>
              </a:rPr>
              <a:t>ubiquitin</a:t>
            </a:r>
            <a:r>
              <a:rPr lang="en-US" dirty="0">
                <a:solidFill>
                  <a:schemeClr val="bg1"/>
                </a:solidFill>
              </a:rPr>
              <a:t> </a:t>
            </a:r>
            <a:r>
              <a:rPr lang="en-US" dirty="0"/>
              <a:t>to it. This is called: </a:t>
            </a:r>
          </a:p>
          <a:p>
            <a:pPr lvl="1">
              <a:buFontTx/>
              <a:buChar char="-"/>
            </a:pPr>
            <a:r>
              <a:rPr lang="en-US" u="sng" dirty="0">
                <a:solidFill>
                  <a:schemeClr val="bg1"/>
                </a:solidFill>
              </a:rPr>
              <a:t>Selective degradation </a:t>
            </a:r>
            <a:r>
              <a:rPr lang="en-US" dirty="0"/>
              <a:t>→ tagged by </a:t>
            </a:r>
            <a:r>
              <a:rPr lang="en-US" dirty="0" err="1"/>
              <a:t>ubiquitin</a:t>
            </a:r>
            <a:r>
              <a:rPr lang="en-US" dirty="0"/>
              <a:t> and recognized by </a:t>
            </a:r>
            <a:r>
              <a:rPr lang="en-US" dirty="0" err="1">
                <a:solidFill>
                  <a:schemeClr val="bg1"/>
                </a:solidFill>
              </a:rPr>
              <a:t>proteasomes</a:t>
            </a:r>
            <a:r>
              <a:rPr lang="en-US" dirty="0">
                <a:solidFill>
                  <a:schemeClr val="bg1"/>
                </a:solidFill>
              </a:rPr>
              <a:t> </a:t>
            </a:r>
            <a:r>
              <a:rPr lang="en-US" dirty="0"/>
              <a:t>to be broken down</a:t>
            </a:r>
          </a:p>
        </p:txBody>
      </p:sp>
      <p:sp>
        <p:nvSpPr>
          <p:cNvPr id="3" name="Slide Number Placeholder 2"/>
          <p:cNvSpPr>
            <a:spLocks noGrp="1"/>
          </p:cNvSpPr>
          <p:nvPr>
            <p:ph type="sldNum" sz="quarter" idx="12"/>
          </p:nvPr>
        </p:nvSpPr>
        <p:spPr/>
        <p:txBody>
          <a:bodyPr/>
          <a:lstStyle/>
          <a:p>
            <a:fld id="{0DE36181-BD00-42C2-945B-0DBDBBC6FEF6}" type="slidenum">
              <a:rPr lang="en-US" smtClean="0"/>
              <a:pPr/>
              <a:t>24</a:t>
            </a:fld>
            <a:endParaRPr lang="en-US"/>
          </a:p>
        </p:txBody>
      </p:sp>
    </p:spTree>
    <p:extLst>
      <p:ext uri="{BB962C8B-B14F-4D97-AF65-F5344CB8AC3E}">
        <p14:creationId xmlns:p14="http://schemas.microsoft.com/office/powerpoint/2010/main" val="370796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858962"/>
          </a:xfrm>
        </p:spPr>
        <p:txBody>
          <a:bodyPr>
            <a:normAutofit/>
          </a:bodyPr>
          <a:lstStyle/>
          <a:p>
            <a:r>
              <a:rPr lang="en-US" sz="3600" dirty="0"/>
              <a:t>DIFFERENTIAL GENE EXPRESSION: </a:t>
            </a:r>
            <a:br>
              <a:rPr lang="en-US" sz="3600" dirty="0"/>
            </a:br>
            <a:r>
              <a:rPr lang="en-US" sz="3200" dirty="0"/>
              <a:t>This leads to different </a:t>
            </a:r>
            <a:r>
              <a:rPr lang="en-US" sz="3200" dirty="0">
                <a:solidFill>
                  <a:schemeClr val="accent2"/>
                </a:solidFill>
              </a:rPr>
              <a:t>CELL TYPES </a:t>
            </a:r>
            <a:r>
              <a:rPr lang="en-US" sz="3200" dirty="0"/>
              <a:t>in a multicellular organism</a:t>
            </a:r>
          </a:p>
        </p:txBody>
      </p:sp>
      <p:sp>
        <p:nvSpPr>
          <p:cNvPr id="3" name="Content Placeholder 2"/>
          <p:cNvSpPr>
            <a:spLocks noGrp="1"/>
          </p:cNvSpPr>
          <p:nvPr>
            <p:ph idx="1"/>
          </p:nvPr>
        </p:nvSpPr>
        <p:spPr>
          <a:xfrm>
            <a:off x="304800" y="2133600"/>
            <a:ext cx="3886200" cy="3962400"/>
          </a:xfrm>
        </p:spPr>
        <p:style>
          <a:lnRef idx="3">
            <a:schemeClr val="lt1"/>
          </a:lnRef>
          <a:fillRef idx="1">
            <a:schemeClr val="accent4"/>
          </a:fillRef>
          <a:effectRef idx="1">
            <a:schemeClr val="accent4"/>
          </a:effectRef>
          <a:fontRef idx="minor">
            <a:schemeClr val="lt1"/>
          </a:fontRef>
        </p:style>
        <p:txBody>
          <a:bodyPr>
            <a:normAutofit/>
          </a:bodyPr>
          <a:lstStyle/>
          <a:p>
            <a:pPr lvl="0"/>
            <a:r>
              <a:rPr lang="en-US" sz="2000" dirty="0">
                <a:solidFill>
                  <a:schemeClr val="bg1"/>
                </a:solidFill>
              </a:rPr>
              <a:t>In the development of most multicellular organisms, a single-celled zygote gives rise to cells of many different types.</a:t>
            </a:r>
          </a:p>
          <a:p>
            <a:pPr lvl="0"/>
            <a:r>
              <a:rPr lang="en-US" sz="2000" dirty="0">
                <a:solidFill>
                  <a:schemeClr val="bg1"/>
                </a:solidFill>
              </a:rPr>
              <a:t>As a zygote develops into an adult organism, its transformation results from three interrelated processes: </a:t>
            </a:r>
            <a:r>
              <a:rPr lang="en-US" sz="2000" b="1" dirty="0">
                <a:solidFill>
                  <a:schemeClr val="tx1"/>
                </a:solidFill>
              </a:rPr>
              <a:t>cell division</a:t>
            </a:r>
            <a:r>
              <a:rPr lang="en-US" sz="2000" dirty="0">
                <a:solidFill>
                  <a:schemeClr val="bg1"/>
                </a:solidFill>
              </a:rPr>
              <a:t>, </a:t>
            </a:r>
            <a:r>
              <a:rPr lang="en-US" sz="2000" b="1" dirty="0">
                <a:solidFill>
                  <a:schemeClr val="tx1"/>
                </a:solidFill>
              </a:rPr>
              <a:t>cell differentiation</a:t>
            </a:r>
            <a:r>
              <a:rPr lang="en-US" sz="2000" dirty="0">
                <a:solidFill>
                  <a:schemeClr val="bg1"/>
                </a:solidFill>
              </a:rPr>
              <a:t>, and </a:t>
            </a:r>
            <a:r>
              <a:rPr lang="en-US" sz="2000" b="1" dirty="0">
                <a:solidFill>
                  <a:schemeClr val="tx1"/>
                </a:solidFill>
              </a:rPr>
              <a:t>morphogenesis</a:t>
            </a:r>
            <a:r>
              <a:rPr lang="en-US" sz="2000" dirty="0">
                <a:solidFill>
                  <a:schemeClr val="bg1"/>
                </a:solidFill>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992" y="2438400"/>
            <a:ext cx="4312655" cy="3355181"/>
          </a:xfrm>
          <a:prstGeom prst="rect">
            <a:avLst/>
          </a:prstGeom>
        </p:spPr>
      </p:pic>
    </p:spTree>
    <p:extLst>
      <p:ext uri="{BB962C8B-B14F-4D97-AF65-F5344CB8AC3E}">
        <p14:creationId xmlns:p14="http://schemas.microsoft.com/office/powerpoint/2010/main" val="119593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 Division, Cell Differentiation and Morphogenesis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28" y="1512126"/>
            <a:ext cx="2857500" cy="2867025"/>
          </a:xfrm>
          <a:prstGeom prst="rect">
            <a:avLst/>
          </a:prstGeom>
        </p:spPr>
      </p:pic>
      <p:sp>
        <p:nvSpPr>
          <p:cNvPr id="6" name="TextBox 5"/>
          <p:cNvSpPr txBox="1"/>
          <p:nvPr/>
        </p:nvSpPr>
        <p:spPr>
          <a:xfrm>
            <a:off x="207264" y="4570857"/>
            <a:ext cx="2891028"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lvl="1"/>
            <a:r>
              <a:rPr lang="en-US" dirty="0"/>
              <a:t>Through a succession of mitotic </a:t>
            </a:r>
            <a:r>
              <a:rPr lang="en-US" b="1" dirty="0">
                <a:solidFill>
                  <a:schemeClr val="bg1"/>
                </a:solidFill>
              </a:rPr>
              <a:t>cell divisions</a:t>
            </a:r>
            <a:r>
              <a:rPr lang="en-US" dirty="0"/>
              <a:t>, the zygote </a:t>
            </a:r>
            <a:r>
              <a:rPr lang="en-US" dirty="0">
                <a:solidFill>
                  <a:srgbClr val="002060"/>
                </a:solidFill>
              </a:rPr>
              <a:t>gives rise to many cells.</a:t>
            </a:r>
            <a:r>
              <a:rPr lang="en-US" sz="1600" dirty="0"/>
              <a:t>  </a:t>
            </a:r>
            <a:r>
              <a:rPr lang="en-US" dirty="0"/>
              <a:t>Cell division alone would produce only a great ball of identical cells. </a:t>
            </a:r>
            <a:endParaRPr lang="en-US" sz="1600" dirty="0"/>
          </a:p>
        </p:txBody>
      </p:sp>
      <p:sp>
        <p:nvSpPr>
          <p:cNvPr id="7" name="TextBox 6"/>
          <p:cNvSpPr txBox="1"/>
          <p:nvPr/>
        </p:nvSpPr>
        <p:spPr>
          <a:xfrm>
            <a:off x="3577435" y="1672655"/>
            <a:ext cx="5143880"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r>
              <a:rPr lang="en-US" dirty="0">
                <a:solidFill>
                  <a:schemeClr val="bg1"/>
                </a:solidFill>
              </a:rPr>
              <a:t>During development, </a:t>
            </a:r>
            <a:r>
              <a:rPr lang="en-US" dirty="0">
                <a:solidFill>
                  <a:srgbClr val="FF0000"/>
                </a:solidFill>
              </a:rPr>
              <a:t>cells become specialized in structure and function</a:t>
            </a:r>
            <a:r>
              <a:rPr lang="en-US" dirty="0">
                <a:solidFill>
                  <a:schemeClr val="bg1"/>
                </a:solidFill>
              </a:rPr>
              <a:t>, undergoing </a:t>
            </a:r>
            <a:r>
              <a:rPr lang="en-US" b="1" dirty="0">
                <a:solidFill>
                  <a:schemeClr val="tx1"/>
                </a:solidFill>
              </a:rPr>
              <a:t>cell differentiation</a:t>
            </a:r>
            <a:r>
              <a:rPr lang="en-US" dirty="0">
                <a:solidFill>
                  <a:schemeClr val="bg1"/>
                </a:solidFill>
              </a:rPr>
              <a:t>. Different kinds of cells are organized into tissues and organs.</a:t>
            </a:r>
            <a:r>
              <a:rPr lang="en-US" sz="1600" dirty="0">
                <a:solidFill>
                  <a:schemeClr val="bg1"/>
                </a:solidFill>
              </a:rPr>
              <a:t>  </a:t>
            </a:r>
            <a:r>
              <a:rPr lang="en-US" dirty="0">
                <a:solidFill>
                  <a:schemeClr val="bg1"/>
                </a:solidFill>
              </a:rPr>
              <a:t>Plants can be cloned from somatic cells (that have already differentiated), so this </a:t>
            </a:r>
            <a:r>
              <a:rPr lang="en-US" dirty="0">
                <a:solidFill>
                  <a:srgbClr val="7030A0"/>
                </a:solidFill>
              </a:rPr>
              <a:t>shows that differentiated cells retain all the genes of the zygote even though they are specialized</a:t>
            </a:r>
            <a:r>
              <a:rPr lang="en-US" dirty="0">
                <a:solidFill>
                  <a:schemeClr val="bg1"/>
                </a:solidFill>
              </a:rPr>
              <a:t>.</a:t>
            </a:r>
          </a:p>
        </p:txBody>
      </p:sp>
      <p:sp>
        <p:nvSpPr>
          <p:cNvPr id="9" name="TextBox 8"/>
          <p:cNvSpPr txBox="1"/>
          <p:nvPr/>
        </p:nvSpPr>
        <p:spPr>
          <a:xfrm>
            <a:off x="3370707" y="4570857"/>
            <a:ext cx="2402586"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lvl="1"/>
            <a:r>
              <a:rPr lang="en-US" dirty="0">
                <a:solidFill>
                  <a:schemeClr val="bg1"/>
                </a:solidFill>
              </a:rPr>
              <a:t>The physical processes that </a:t>
            </a:r>
            <a:r>
              <a:rPr lang="en-US" dirty="0">
                <a:solidFill>
                  <a:srgbClr val="FFFF00"/>
                </a:solidFill>
              </a:rPr>
              <a:t>give an organism its shape </a:t>
            </a:r>
            <a:r>
              <a:rPr lang="en-US" dirty="0">
                <a:solidFill>
                  <a:schemeClr val="bg1"/>
                </a:solidFill>
              </a:rPr>
              <a:t>constitute </a:t>
            </a:r>
            <a:r>
              <a:rPr lang="en-US" b="1" dirty="0">
                <a:solidFill>
                  <a:schemeClr val="tx1"/>
                </a:solidFill>
              </a:rPr>
              <a:t>morphogenesis</a:t>
            </a:r>
            <a:r>
              <a:rPr lang="en-US" dirty="0">
                <a:solidFill>
                  <a:schemeClr val="bg1"/>
                </a:solidFill>
              </a:rPr>
              <a:t>, the “creation of form.”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357" y="4245140"/>
            <a:ext cx="2974685" cy="2231014"/>
          </a:xfrm>
          <a:prstGeom prst="rect">
            <a:avLst/>
          </a:prstGeom>
        </p:spPr>
      </p:pic>
    </p:spTree>
    <p:extLst>
      <p:ext uri="{BB962C8B-B14F-4D97-AF65-F5344CB8AC3E}">
        <p14:creationId xmlns:p14="http://schemas.microsoft.com/office/powerpoint/2010/main" val="135322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038600" cy="1143000"/>
          </a:xfrm>
        </p:spPr>
        <p:txBody>
          <a:bodyPr>
            <a:normAutofit fontScale="90000"/>
          </a:bodyPr>
          <a:lstStyle/>
          <a:p>
            <a:r>
              <a:rPr lang="en-US" dirty="0"/>
              <a:t>Cytoplasmic Determinants</a:t>
            </a:r>
          </a:p>
        </p:txBody>
      </p:sp>
      <p:sp>
        <p:nvSpPr>
          <p:cNvPr id="3" name="Content Placeholder 2"/>
          <p:cNvSpPr>
            <a:spLocks noGrp="1"/>
          </p:cNvSpPr>
          <p:nvPr>
            <p:ph idx="1"/>
          </p:nvPr>
        </p:nvSpPr>
        <p:spPr>
          <a:xfrm>
            <a:off x="6749678" y="1371600"/>
            <a:ext cx="2286000" cy="4572000"/>
          </a:xfrm>
        </p:spPr>
        <p:style>
          <a:lnRef idx="3">
            <a:schemeClr val="lt1"/>
          </a:lnRef>
          <a:fillRef idx="1">
            <a:schemeClr val="dk1"/>
          </a:fillRef>
          <a:effectRef idx="1">
            <a:schemeClr val="dk1"/>
          </a:effectRef>
          <a:fontRef idx="minor">
            <a:schemeClr val="lt1"/>
          </a:fontRef>
        </p:style>
        <p:txBody>
          <a:bodyPr>
            <a:normAutofit/>
          </a:bodyPr>
          <a:lstStyle/>
          <a:p>
            <a:pPr marL="0" lvl="0" indent="0"/>
            <a:r>
              <a:rPr lang="en-US" sz="2000" dirty="0"/>
              <a:t>Maternal substances that influence the course of early development are called </a:t>
            </a:r>
            <a:r>
              <a:rPr lang="en-US" sz="2000" b="1" dirty="0">
                <a:solidFill>
                  <a:srgbClr val="FFFF00"/>
                </a:solidFill>
              </a:rPr>
              <a:t>cytoplasmic determinants</a:t>
            </a:r>
            <a:r>
              <a:rPr lang="en-US" sz="2000" dirty="0"/>
              <a:t>.  These substances regulate the expression of genes that affect the developmental fate of the cell.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0339"/>
            <a:ext cx="5105400" cy="53764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2895600"/>
            <a:ext cx="3210951" cy="3740914"/>
          </a:xfrm>
          <a:prstGeom prst="rect">
            <a:avLst/>
          </a:prstGeom>
        </p:spPr>
      </p:pic>
    </p:spTree>
    <p:extLst>
      <p:ext uri="{BB962C8B-B14F-4D97-AF65-F5344CB8AC3E}">
        <p14:creationId xmlns:p14="http://schemas.microsoft.com/office/powerpoint/2010/main" val="329075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69" y="0"/>
            <a:ext cx="4038600" cy="856488"/>
          </a:xfrm>
        </p:spPr>
        <p:txBody>
          <a:bodyPr>
            <a:normAutofit fontScale="90000"/>
          </a:bodyPr>
          <a:lstStyle/>
          <a:p>
            <a:r>
              <a:rPr lang="en-US" dirty="0"/>
              <a:t>Differentiation</a:t>
            </a:r>
          </a:p>
        </p:txBody>
      </p:sp>
      <p:pic>
        <p:nvPicPr>
          <p:cNvPr id="30722" name="Picture 2" descr="21-09-MuscleCellDifferen-L3.gif"/>
          <p:cNvPicPr>
            <a:picLocks noChangeAspect="1" noChangeArrowheads="1"/>
          </p:cNvPicPr>
          <p:nvPr/>
        </p:nvPicPr>
        <p:blipFill>
          <a:blip r:embed="rId2" cstate="print"/>
          <a:srcRect/>
          <a:stretch>
            <a:fillRect/>
          </a:stretch>
        </p:blipFill>
        <p:spPr bwMode="auto">
          <a:xfrm>
            <a:off x="599749" y="1880083"/>
            <a:ext cx="4810451" cy="3162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743700" y="306181"/>
            <a:ext cx="2362200" cy="369331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u="sng" dirty="0">
                <a:solidFill>
                  <a:schemeClr val="bg1"/>
                </a:solidFill>
              </a:rPr>
              <a:t>DIFFERENTIATION</a:t>
            </a:r>
            <a:r>
              <a:rPr lang="en-US" dirty="0">
                <a:solidFill>
                  <a:schemeClr val="bg1"/>
                </a:solidFill>
              </a:rPr>
              <a:t> </a:t>
            </a:r>
            <a:r>
              <a:rPr lang="en-US" dirty="0"/>
              <a:t>is when a cell </a:t>
            </a:r>
            <a:r>
              <a:rPr lang="en-US" dirty="0">
                <a:solidFill>
                  <a:srgbClr val="FFFF00"/>
                </a:solidFill>
              </a:rPr>
              <a:t>expresses genes </a:t>
            </a:r>
            <a:r>
              <a:rPr lang="en-US" dirty="0"/>
              <a:t>that </a:t>
            </a:r>
            <a:r>
              <a:rPr lang="en-US" dirty="0">
                <a:solidFill>
                  <a:srgbClr val="FFFF00"/>
                </a:solidFill>
              </a:rPr>
              <a:t>encode proteins for that specific tissue</a:t>
            </a:r>
            <a:r>
              <a:rPr lang="en-US" dirty="0"/>
              <a:t>. Before differentiation occurs, </a:t>
            </a:r>
            <a:r>
              <a:rPr lang="en-US" u="sng" dirty="0">
                <a:solidFill>
                  <a:schemeClr val="bg1"/>
                </a:solidFill>
              </a:rPr>
              <a:t>DETERMINATION</a:t>
            </a:r>
            <a:r>
              <a:rPr lang="en-US" dirty="0">
                <a:solidFill>
                  <a:schemeClr val="bg1"/>
                </a:solidFill>
              </a:rPr>
              <a:t> </a:t>
            </a:r>
            <a:r>
              <a:rPr lang="en-US" dirty="0"/>
              <a:t>occurs.  This is when </a:t>
            </a:r>
            <a:r>
              <a:rPr lang="en-US" dirty="0">
                <a:solidFill>
                  <a:srgbClr val="FFFF00"/>
                </a:solidFill>
              </a:rPr>
              <a:t>changes at the molecular level </a:t>
            </a:r>
            <a:r>
              <a:rPr lang="en-US" dirty="0"/>
              <a:t>put a cell on a path to specialization. </a:t>
            </a:r>
          </a:p>
        </p:txBody>
      </p:sp>
      <p:sp>
        <p:nvSpPr>
          <p:cNvPr id="6" name="TextBox 5"/>
          <p:cNvSpPr txBox="1"/>
          <p:nvPr/>
        </p:nvSpPr>
        <p:spPr>
          <a:xfrm>
            <a:off x="6324600" y="4114800"/>
            <a:ext cx="281940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Embryonic Precursor Cell</a:t>
            </a:r>
          </a:p>
        </p:txBody>
      </p:sp>
      <p:sp>
        <p:nvSpPr>
          <p:cNvPr id="7" name="TextBox 6"/>
          <p:cNvSpPr txBox="1"/>
          <p:nvPr/>
        </p:nvSpPr>
        <p:spPr>
          <a:xfrm>
            <a:off x="6400800" y="5181600"/>
            <a:ext cx="121920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err="1"/>
              <a:t>Myoblast</a:t>
            </a:r>
            <a:endParaRPr lang="en-US" dirty="0"/>
          </a:p>
        </p:txBody>
      </p:sp>
      <p:sp>
        <p:nvSpPr>
          <p:cNvPr id="8" name="TextBox 7"/>
          <p:cNvSpPr txBox="1"/>
          <p:nvPr/>
        </p:nvSpPr>
        <p:spPr>
          <a:xfrm>
            <a:off x="6324600" y="6172200"/>
            <a:ext cx="190500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Muscle Cell</a:t>
            </a:r>
          </a:p>
        </p:txBody>
      </p:sp>
      <p:sp>
        <p:nvSpPr>
          <p:cNvPr id="13" name="Down Arrow 12"/>
          <p:cNvSpPr/>
          <p:nvPr/>
        </p:nvSpPr>
        <p:spPr>
          <a:xfrm>
            <a:off x="6858000" y="4572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858000" y="5638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67600" y="4648200"/>
            <a:ext cx="1676400" cy="369332"/>
          </a:xfrm>
          <a:prstGeom prst="rect">
            <a:avLst/>
          </a:prstGeom>
          <a:noFill/>
        </p:spPr>
        <p:txBody>
          <a:bodyPr wrap="square" rtlCol="0">
            <a:spAutoFit/>
          </a:bodyPr>
          <a:lstStyle/>
          <a:p>
            <a:r>
              <a:rPr lang="en-US" dirty="0"/>
              <a:t>Determination</a:t>
            </a:r>
          </a:p>
        </p:txBody>
      </p:sp>
      <p:sp>
        <p:nvSpPr>
          <p:cNvPr id="16" name="TextBox 15"/>
          <p:cNvSpPr txBox="1"/>
          <p:nvPr/>
        </p:nvSpPr>
        <p:spPr>
          <a:xfrm>
            <a:off x="7391400" y="5715000"/>
            <a:ext cx="1752600" cy="369332"/>
          </a:xfrm>
          <a:prstGeom prst="rect">
            <a:avLst/>
          </a:prstGeom>
          <a:noFill/>
        </p:spPr>
        <p:txBody>
          <a:bodyPr wrap="square" rtlCol="0">
            <a:spAutoFit/>
          </a:bodyPr>
          <a:lstStyle/>
          <a:p>
            <a:r>
              <a:rPr lang="en-US" dirty="0"/>
              <a:t>Differentiation</a:t>
            </a:r>
          </a:p>
        </p:txBody>
      </p:sp>
      <p:sp>
        <p:nvSpPr>
          <p:cNvPr id="17" name="TextBox 16"/>
          <p:cNvSpPr txBox="1"/>
          <p:nvPr/>
        </p:nvSpPr>
        <p:spPr>
          <a:xfrm>
            <a:off x="1" y="895957"/>
            <a:ext cx="6629399"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solidFill>
                  <a:schemeClr val="tx1"/>
                </a:solidFill>
              </a:rPr>
              <a:t>You  need a specific combination of several regulatory proteins in order to successfully differentiate.  It is hard to recreate the exact environment. </a:t>
            </a:r>
          </a:p>
        </p:txBody>
      </p:sp>
      <p:sp>
        <p:nvSpPr>
          <p:cNvPr id="3" name="Slide Number Placeholder 2"/>
          <p:cNvSpPr>
            <a:spLocks noGrp="1"/>
          </p:cNvSpPr>
          <p:nvPr>
            <p:ph type="sldNum" sz="quarter" idx="12"/>
          </p:nvPr>
        </p:nvSpPr>
        <p:spPr/>
        <p:txBody>
          <a:bodyPr/>
          <a:lstStyle/>
          <a:p>
            <a:fld id="{D0B06765-A7B4-44A3-ABDE-17A84EEA262C}" type="slidenum">
              <a:rPr lang="en-US" smtClean="0"/>
              <a:t>28</a:t>
            </a:fld>
            <a:endParaRPr lang="en-US"/>
          </a:p>
        </p:txBody>
      </p:sp>
      <p:sp>
        <p:nvSpPr>
          <p:cNvPr id="18" name="TextBox 17"/>
          <p:cNvSpPr txBox="1"/>
          <p:nvPr/>
        </p:nvSpPr>
        <p:spPr>
          <a:xfrm>
            <a:off x="0" y="5182552"/>
            <a:ext cx="6178759"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55563" lvl="2"/>
            <a:r>
              <a:rPr lang="en-US" dirty="0"/>
              <a:t>Once it has undergone determination, an embryonic cell is </a:t>
            </a:r>
            <a:r>
              <a:rPr lang="en-US" dirty="0">
                <a:solidFill>
                  <a:schemeClr val="bg1"/>
                </a:solidFill>
              </a:rPr>
              <a:t>irreversibly committed </a:t>
            </a:r>
            <a:r>
              <a:rPr lang="en-US" dirty="0"/>
              <a:t>to its final fate.  If a determined cell is experimentally placed in another location in the embryo, it will differentiate as if it were in its original position.</a:t>
            </a:r>
          </a:p>
        </p:txBody>
      </p:sp>
    </p:spTree>
    <p:extLst>
      <p:ext uri="{BB962C8B-B14F-4D97-AF65-F5344CB8AC3E}">
        <p14:creationId xmlns:p14="http://schemas.microsoft.com/office/powerpoint/2010/main" val="1243931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166" y="54897"/>
            <a:ext cx="5088128" cy="876161"/>
          </a:xfrm>
        </p:spPr>
        <p:txBody>
          <a:bodyPr>
            <a:normAutofit/>
          </a:bodyPr>
          <a:lstStyle/>
          <a:p>
            <a:r>
              <a:rPr lang="en-US" dirty="0"/>
              <a:t>Pattern Formation</a:t>
            </a:r>
          </a:p>
        </p:txBody>
      </p:sp>
      <p:pic>
        <p:nvPicPr>
          <p:cNvPr id="32770" name="Picture 2" descr="21-11-HeadTailAxisFly-L.gif"/>
          <p:cNvPicPr>
            <a:picLocks noChangeAspect="1" noChangeArrowheads="1"/>
          </p:cNvPicPr>
          <p:nvPr/>
        </p:nvPicPr>
        <p:blipFill>
          <a:blip r:embed="rId2" cstate="print"/>
          <a:srcRect/>
          <a:stretch>
            <a:fillRect/>
          </a:stretch>
        </p:blipFill>
        <p:spPr bwMode="auto">
          <a:xfrm>
            <a:off x="152400" y="241797"/>
            <a:ext cx="3674872" cy="6159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881060" y="931058"/>
            <a:ext cx="5088128" cy="58785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lvl="1"/>
            <a:r>
              <a:rPr lang="en-US" u="sng" dirty="0">
                <a:solidFill>
                  <a:schemeClr val="bg1"/>
                </a:solidFill>
              </a:rPr>
              <a:t>Pattern formation </a:t>
            </a:r>
            <a:r>
              <a:rPr lang="en-US" dirty="0">
                <a:solidFill>
                  <a:schemeClr val="tx1"/>
                </a:solidFill>
              </a:rPr>
              <a:t>is the development of </a:t>
            </a:r>
            <a:r>
              <a:rPr lang="en-US" u="sng" dirty="0">
                <a:solidFill>
                  <a:schemeClr val="bg1"/>
                </a:solidFill>
              </a:rPr>
              <a:t>spatial organization</a:t>
            </a:r>
            <a:r>
              <a:rPr lang="en-US" dirty="0">
                <a:solidFill>
                  <a:schemeClr val="tx1"/>
                </a:solidFill>
              </a:rPr>
              <a:t>.  It determines the animals “</a:t>
            </a:r>
            <a:r>
              <a:rPr lang="en-US" u="sng" dirty="0">
                <a:solidFill>
                  <a:schemeClr val="bg1"/>
                </a:solidFill>
              </a:rPr>
              <a:t>basic body plan</a:t>
            </a:r>
            <a:r>
              <a:rPr lang="en-US" dirty="0">
                <a:solidFill>
                  <a:schemeClr val="tx1"/>
                </a:solidFill>
              </a:rPr>
              <a:t>”.  It makes various tissues and organs develop in certain places. </a:t>
            </a:r>
            <a:r>
              <a:rPr lang="en-US" dirty="0"/>
              <a:t>Pattern formation begins in the early embryo, when the major axes of an animal are established.</a:t>
            </a:r>
            <a:r>
              <a:rPr lang="en-US" sz="1600" dirty="0"/>
              <a:t>  </a:t>
            </a:r>
            <a:r>
              <a:rPr lang="en-US" dirty="0"/>
              <a:t>Before specialized tissues and organs form, the </a:t>
            </a:r>
            <a:r>
              <a:rPr lang="en-US" dirty="0">
                <a:solidFill>
                  <a:schemeClr val="bg1"/>
                </a:solidFill>
              </a:rPr>
              <a:t>relative positions of an animal’s body symmetry </a:t>
            </a:r>
            <a:r>
              <a:rPr lang="en-US" dirty="0"/>
              <a:t>(anterior-posterior, dorsal-ventral, right-left) </a:t>
            </a:r>
            <a:r>
              <a:rPr lang="en-US" dirty="0">
                <a:solidFill>
                  <a:schemeClr val="bg1"/>
                </a:solidFill>
              </a:rPr>
              <a:t>are established</a:t>
            </a:r>
            <a:r>
              <a:rPr lang="en-US" dirty="0"/>
              <a:t>.</a:t>
            </a:r>
          </a:p>
          <a:p>
            <a:pPr marL="0" lvl="1"/>
            <a:endParaRPr lang="en-US" dirty="0"/>
          </a:p>
          <a:p>
            <a:pPr marL="0" lvl="1"/>
            <a:r>
              <a:rPr lang="en-US" dirty="0">
                <a:solidFill>
                  <a:srgbClr val="FFFF00"/>
                </a:solidFill>
              </a:rPr>
              <a:t>Similar to laying out all the parts of a model airplane in the approximate spots they are going to go before you put it together.</a:t>
            </a:r>
          </a:p>
          <a:p>
            <a:endParaRPr lang="en-US" sz="1600" dirty="0"/>
          </a:p>
          <a:p>
            <a:r>
              <a:rPr lang="en-US" dirty="0">
                <a:solidFill>
                  <a:schemeClr val="tx1"/>
                </a:solidFill>
              </a:rPr>
              <a:t>In </a:t>
            </a:r>
            <a:r>
              <a:rPr lang="en-US" u="sng" dirty="0">
                <a:solidFill>
                  <a:schemeClr val="tx1"/>
                </a:solidFill>
              </a:rPr>
              <a:t>animals</a:t>
            </a:r>
            <a:r>
              <a:rPr lang="en-US" dirty="0">
                <a:solidFill>
                  <a:schemeClr val="tx1"/>
                </a:solidFill>
              </a:rPr>
              <a:t>, pattern formation occurs during the embryo and juvenile stages. </a:t>
            </a:r>
          </a:p>
          <a:p>
            <a:endParaRPr lang="en-US" dirty="0">
              <a:solidFill>
                <a:schemeClr val="tx1"/>
              </a:solidFill>
            </a:endParaRPr>
          </a:p>
          <a:p>
            <a:r>
              <a:rPr lang="en-US" dirty="0">
                <a:solidFill>
                  <a:schemeClr val="tx1"/>
                </a:solidFill>
              </a:rPr>
              <a:t>In </a:t>
            </a:r>
            <a:r>
              <a:rPr lang="en-US" u="sng" dirty="0">
                <a:solidFill>
                  <a:schemeClr val="tx1"/>
                </a:solidFill>
              </a:rPr>
              <a:t>plants</a:t>
            </a:r>
            <a:r>
              <a:rPr lang="en-US" dirty="0">
                <a:solidFill>
                  <a:schemeClr val="tx1"/>
                </a:solidFill>
              </a:rPr>
              <a:t>, pattern formation occurs throughout the life of the plant because they have apical </a:t>
            </a:r>
            <a:r>
              <a:rPr lang="en-US" dirty="0" err="1">
                <a:solidFill>
                  <a:schemeClr val="tx1"/>
                </a:solidFill>
              </a:rPr>
              <a:t>meristems</a:t>
            </a:r>
            <a:r>
              <a:rPr lang="en-US" dirty="0">
                <a:solidFill>
                  <a:schemeClr val="tx1"/>
                </a:solidFill>
              </a:rPr>
              <a:t>. </a:t>
            </a:r>
          </a:p>
        </p:txBody>
      </p:sp>
      <p:sp>
        <p:nvSpPr>
          <p:cNvPr id="3" name="Slide Number Placeholder 2"/>
          <p:cNvSpPr>
            <a:spLocks noGrp="1"/>
          </p:cNvSpPr>
          <p:nvPr>
            <p:ph type="sldNum" sz="quarter" idx="12"/>
          </p:nvPr>
        </p:nvSpPr>
        <p:spPr/>
        <p:txBody>
          <a:bodyPr/>
          <a:lstStyle/>
          <a:p>
            <a:fld id="{D0B06765-A7B4-44A3-ABDE-17A84EEA262C}" type="slidenum">
              <a:rPr lang="en-US" smtClean="0"/>
              <a:t>29</a:t>
            </a:fld>
            <a:endParaRPr lang="en-US"/>
          </a:p>
        </p:txBody>
      </p:sp>
    </p:spTree>
    <p:extLst>
      <p:ext uri="{BB962C8B-B14F-4D97-AF65-F5344CB8AC3E}">
        <p14:creationId xmlns:p14="http://schemas.microsoft.com/office/powerpoint/2010/main" val="218194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2667000" cy="411162"/>
          </a:xfrm>
        </p:spPr>
        <p:txBody>
          <a:bodyPr>
            <a:normAutofit fontScale="90000"/>
          </a:bodyPr>
          <a:lstStyle/>
          <a:p>
            <a:r>
              <a:rPr lang="en-US" dirty="0" err="1"/>
              <a:t>Operons</a:t>
            </a:r>
            <a:endParaRPr lang="en-US" dirty="0"/>
          </a:p>
        </p:txBody>
      </p:sp>
      <p:pic>
        <p:nvPicPr>
          <p:cNvPr id="4" name="Content Placeholder 3" descr="jocob francois.jpg"/>
          <p:cNvPicPr>
            <a:picLocks noGrp="1" noChangeAspect="1"/>
          </p:cNvPicPr>
          <p:nvPr>
            <p:ph idx="1"/>
          </p:nvPr>
        </p:nvPicPr>
        <p:blipFill>
          <a:blip r:embed="rId2"/>
          <a:stretch>
            <a:fillRect/>
          </a:stretch>
        </p:blipFill>
        <p:spPr>
          <a:xfrm>
            <a:off x="0" y="0"/>
            <a:ext cx="2057400" cy="288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73602" y="3140622"/>
            <a:ext cx="16764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Francois Jacob</a:t>
            </a:r>
          </a:p>
        </p:txBody>
      </p:sp>
      <p:pic>
        <p:nvPicPr>
          <p:cNvPr id="6" name="Picture 5" descr="MonodJacquesThm.jpg"/>
          <p:cNvPicPr>
            <a:picLocks noChangeAspect="1"/>
          </p:cNvPicPr>
          <p:nvPr/>
        </p:nvPicPr>
        <p:blipFill>
          <a:blip r:embed="rId3"/>
          <a:stretch>
            <a:fillRect/>
          </a:stretch>
        </p:blipFill>
        <p:spPr>
          <a:xfrm>
            <a:off x="7010400" y="0"/>
            <a:ext cx="2133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897414" y="2759622"/>
            <a:ext cx="22098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Jacques Monod</a:t>
            </a:r>
          </a:p>
        </p:txBody>
      </p:sp>
      <p:pic>
        <p:nvPicPr>
          <p:cNvPr id="8" name="Picture 7" descr="lac operon4.bmp"/>
          <p:cNvPicPr>
            <a:picLocks noChangeAspect="1"/>
          </p:cNvPicPr>
          <p:nvPr/>
        </p:nvPicPr>
        <p:blipFill>
          <a:blip r:embed="rId4"/>
          <a:stretch>
            <a:fillRect/>
          </a:stretch>
        </p:blipFill>
        <p:spPr>
          <a:xfrm>
            <a:off x="0" y="4038600"/>
            <a:ext cx="6330988"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953419" y="730925"/>
            <a:ext cx="1868690" cy="203132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u="sng" dirty="0"/>
              <a:t>TRP Operon </a:t>
            </a:r>
            <a:r>
              <a:rPr lang="en-US" dirty="0"/>
              <a:t>= makes tryptophan </a:t>
            </a:r>
          </a:p>
          <a:p>
            <a:endParaRPr lang="en-US" dirty="0"/>
          </a:p>
          <a:p>
            <a:r>
              <a:rPr lang="en-US" u="sng" dirty="0"/>
              <a:t>LAC Operon </a:t>
            </a:r>
            <a:r>
              <a:rPr lang="en-US" dirty="0"/>
              <a:t>= breaks down lactose</a:t>
            </a:r>
          </a:p>
        </p:txBody>
      </p:sp>
      <p:sp>
        <p:nvSpPr>
          <p:cNvPr id="11" name="TextBox 10"/>
          <p:cNvSpPr txBox="1"/>
          <p:nvPr/>
        </p:nvSpPr>
        <p:spPr>
          <a:xfrm>
            <a:off x="2197976" y="516721"/>
            <a:ext cx="2583336" cy="34163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err="1">
                <a:solidFill>
                  <a:schemeClr val="bg1"/>
                </a:solidFill>
              </a:rPr>
              <a:t>Operons</a:t>
            </a:r>
            <a:r>
              <a:rPr lang="en-US" dirty="0">
                <a:solidFill>
                  <a:schemeClr val="bg1"/>
                </a:solidFill>
              </a:rPr>
              <a:t> are how prokaryotic genes are controlled.  </a:t>
            </a:r>
          </a:p>
          <a:p>
            <a:endParaRPr lang="en-US" dirty="0">
              <a:solidFill>
                <a:schemeClr val="bg1"/>
              </a:solidFill>
            </a:endParaRPr>
          </a:p>
          <a:p>
            <a:pPr marL="0" lvl="1"/>
            <a:r>
              <a:rPr lang="en-US" dirty="0">
                <a:solidFill>
                  <a:schemeClr val="bg1"/>
                </a:solidFill>
              </a:rPr>
              <a:t>A key advantage of grouping genes with related functions into one transcription unit is that a </a:t>
            </a:r>
            <a:r>
              <a:rPr lang="en-US" dirty="0">
                <a:solidFill>
                  <a:schemeClr val="accent2"/>
                </a:solidFill>
              </a:rPr>
              <a:t>single on-off switch </a:t>
            </a:r>
            <a:r>
              <a:rPr lang="en-US" dirty="0">
                <a:solidFill>
                  <a:schemeClr val="bg1"/>
                </a:solidFill>
              </a:rPr>
              <a:t>can control a cluster of functionally related genes.</a:t>
            </a:r>
            <a:endParaRPr lang="en-US" sz="1600" dirty="0">
              <a:solidFill>
                <a:schemeClr val="bg1"/>
              </a:solidFill>
            </a:endParaRPr>
          </a:p>
        </p:txBody>
      </p:sp>
      <p:sp>
        <p:nvSpPr>
          <p:cNvPr id="13" name="TextBox 12"/>
          <p:cNvSpPr txBox="1"/>
          <p:nvPr/>
        </p:nvSpPr>
        <p:spPr>
          <a:xfrm>
            <a:off x="6483388" y="3233245"/>
            <a:ext cx="2556822" cy="34163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t>Prokaryotic cells can control metabolism two ways: </a:t>
            </a:r>
          </a:p>
          <a:p>
            <a:pPr marL="342900" indent="-342900">
              <a:buAutoNum type="arabicPeriod"/>
            </a:pPr>
            <a:r>
              <a:rPr lang="en-US" dirty="0"/>
              <a:t>Regulate expression of genes (vary </a:t>
            </a:r>
            <a:r>
              <a:rPr lang="en-US" dirty="0">
                <a:solidFill>
                  <a:schemeClr val="bg1"/>
                </a:solidFill>
              </a:rPr>
              <a:t>number of enzymes </a:t>
            </a:r>
            <a:r>
              <a:rPr lang="en-US" dirty="0"/>
              <a:t>made)</a:t>
            </a:r>
          </a:p>
          <a:p>
            <a:pPr marL="342900" indent="-342900">
              <a:buAutoNum type="arabicPeriod"/>
            </a:pPr>
            <a:r>
              <a:rPr lang="en-US" dirty="0"/>
              <a:t>Adjust the </a:t>
            </a:r>
            <a:r>
              <a:rPr lang="en-US" dirty="0">
                <a:solidFill>
                  <a:schemeClr val="bg1"/>
                </a:solidFill>
              </a:rPr>
              <a:t>activity of the enzymes </a:t>
            </a:r>
            <a:r>
              <a:rPr lang="en-US" dirty="0"/>
              <a:t>already present (activators/ inhibitors)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 y="194915"/>
            <a:ext cx="4419600" cy="704088"/>
          </a:xfrm>
        </p:spPr>
        <p:txBody>
          <a:bodyPr>
            <a:normAutofit fontScale="90000"/>
          </a:bodyPr>
          <a:lstStyle/>
          <a:p>
            <a:r>
              <a:rPr lang="en-US" dirty="0" err="1"/>
              <a:t>Homeotic</a:t>
            </a:r>
            <a:r>
              <a:rPr lang="en-US" dirty="0"/>
              <a:t> Genes</a:t>
            </a:r>
          </a:p>
        </p:txBody>
      </p:sp>
      <p:pic>
        <p:nvPicPr>
          <p:cNvPr id="33794" name="Picture 2" descr="21-15-HomeoboxesFlyMouse-L.gif"/>
          <p:cNvPicPr>
            <a:picLocks noChangeAspect="1" noChangeArrowheads="1"/>
          </p:cNvPicPr>
          <p:nvPr/>
        </p:nvPicPr>
        <p:blipFill>
          <a:blip r:embed="rId2" cstate="print"/>
          <a:srcRect/>
          <a:stretch>
            <a:fillRect/>
          </a:stretch>
        </p:blipFill>
        <p:spPr bwMode="auto">
          <a:xfrm>
            <a:off x="298704" y="990600"/>
            <a:ext cx="3483458" cy="572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796" name="Picture 4" descr="17-07-TranscriptInitiat-L.gif"/>
          <p:cNvPicPr>
            <a:picLocks noChangeAspect="1" noChangeArrowheads="1"/>
          </p:cNvPicPr>
          <p:nvPr/>
        </p:nvPicPr>
        <p:blipFill>
          <a:blip r:embed="rId3" cstate="print"/>
          <a:srcRect t="61333" r="3655" b="4000"/>
          <a:stretch>
            <a:fillRect/>
          </a:stretch>
        </p:blipFill>
        <p:spPr bwMode="auto">
          <a:xfrm>
            <a:off x="4495800" y="4876800"/>
            <a:ext cx="4267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309872" y="3180019"/>
            <a:ext cx="4547616"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u="sng" dirty="0" err="1">
                <a:solidFill>
                  <a:srgbClr val="FF0000"/>
                </a:solidFill>
              </a:rPr>
              <a:t>Homeotic</a:t>
            </a:r>
            <a:r>
              <a:rPr lang="en-US" u="sng" dirty="0">
                <a:solidFill>
                  <a:srgbClr val="FF0000"/>
                </a:solidFill>
              </a:rPr>
              <a:t> genes </a:t>
            </a:r>
            <a:r>
              <a:rPr lang="en-US" dirty="0">
                <a:solidFill>
                  <a:schemeClr val="bg1"/>
                </a:solidFill>
              </a:rPr>
              <a:t>are considered to be the </a:t>
            </a:r>
            <a:r>
              <a:rPr lang="en-US" b="1" dirty="0">
                <a:solidFill>
                  <a:schemeClr val="bg1"/>
                </a:solidFill>
              </a:rPr>
              <a:t>MASTER REGULATORY GENES</a:t>
            </a:r>
            <a:r>
              <a:rPr lang="en-US" dirty="0">
                <a:solidFill>
                  <a:schemeClr val="bg1"/>
                </a:solidFill>
              </a:rPr>
              <a:t>.  They encode </a:t>
            </a:r>
            <a:r>
              <a:rPr lang="en-US" u="sng" dirty="0">
                <a:solidFill>
                  <a:schemeClr val="bg1"/>
                </a:solidFill>
              </a:rPr>
              <a:t>transcription factors </a:t>
            </a:r>
            <a:r>
              <a:rPr lang="en-US" dirty="0">
                <a:solidFill>
                  <a:schemeClr val="bg1"/>
                </a:solidFill>
              </a:rPr>
              <a:t>that can control the expression of other genes, especially genes for anatomical features.  </a:t>
            </a:r>
          </a:p>
        </p:txBody>
      </p:sp>
      <p:sp>
        <p:nvSpPr>
          <p:cNvPr id="3" name="Slide Number Placeholder 2"/>
          <p:cNvSpPr>
            <a:spLocks noGrp="1"/>
          </p:cNvSpPr>
          <p:nvPr>
            <p:ph type="sldNum" sz="quarter" idx="12"/>
          </p:nvPr>
        </p:nvSpPr>
        <p:spPr/>
        <p:txBody>
          <a:bodyPr/>
          <a:lstStyle/>
          <a:p>
            <a:fld id="{D0B06765-A7B4-44A3-ABDE-17A84EEA262C}" type="slidenum">
              <a:rPr lang="en-US" smtClean="0"/>
              <a:t>30</a:t>
            </a:fld>
            <a:endParaRPr lang="en-US"/>
          </a:p>
        </p:txBody>
      </p:sp>
      <p:sp>
        <p:nvSpPr>
          <p:cNvPr id="7" name="TextBox 6"/>
          <p:cNvSpPr txBox="1"/>
          <p:nvPr/>
        </p:nvSpPr>
        <p:spPr>
          <a:xfrm>
            <a:off x="4325112" y="194915"/>
            <a:ext cx="4532376" cy="286232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Studies of pattern formation have established that </a:t>
            </a:r>
            <a:r>
              <a:rPr lang="en-US" dirty="0">
                <a:solidFill>
                  <a:srgbClr val="FFFF00"/>
                </a:solidFill>
              </a:rPr>
              <a:t>genes</a:t>
            </a:r>
            <a:r>
              <a:rPr lang="en-US" dirty="0"/>
              <a:t> </a:t>
            </a:r>
            <a:r>
              <a:rPr lang="en-US" dirty="0">
                <a:solidFill>
                  <a:srgbClr val="FFFF00"/>
                </a:solidFill>
              </a:rPr>
              <a:t>control development</a:t>
            </a:r>
            <a:r>
              <a:rPr lang="en-US" dirty="0"/>
              <a:t> and have identified the key roles of specific molecules in defining position and </a:t>
            </a:r>
            <a:r>
              <a:rPr lang="en-US" dirty="0">
                <a:solidFill>
                  <a:srgbClr val="FFFF00"/>
                </a:solidFill>
              </a:rPr>
              <a:t>directing differentiation</a:t>
            </a:r>
            <a:r>
              <a:rPr lang="en-US" dirty="0"/>
              <a:t>.  These genes are called </a:t>
            </a:r>
            <a:r>
              <a:rPr lang="en-US" b="1" dirty="0">
                <a:solidFill>
                  <a:srgbClr val="FFFF00"/>
                </a:solidFill>
              </a:rPr>
              <a:t>homeotic genes</a:t>
            </a:r>
            <a:r>
              <a:rPr lang="en-US" dirty="0">
                <a:solidFill>
                  <a:srgbClr val="FFFF00"/>
                </a:solidFill>
              </a:rPr>
              <a:t> </a:t>
            </a:r>
            <a:r>
              <a:rPr lang="en-US" dirty="0"/>
              <a:t>and were found to be highly conserved in evolution.  </a:t>
            </a:r>
            <a:r>
              <a:rPr lang="en-US" dirty="0">
                <a:solidFill>
                  <a:srgbClr val="FFFF00"/>
                </a:solidFill>
              </a:rPr>
              <a:t>Changes in these genes can lead to transformations in entire body parts. </a:t>
            </a:r>
          </a:p>
        </p:txBody>
      </p:sp>
    </p:spTree>
    <p:extLst>
      <p:ext uri="{BB962C8B-B14F-4D97-AF65-F5344CB8AC3E}">
        <p14:creationId xmlns:p14="http://schemas.microsoft.com/office/powerpoint/2010/main" val="18240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12" y="230585"/>
            <a:ext cx="8229600" cy="808038"/>
          </a:xfrm>
        </p:spPr>
        <p:txBody>
          <a:bodyPr>
            <a:normAutofit fontScale="90000"/>
          </a:bodyPr>
          <a:lstStyle/>
          <a:p>
            <a:r>
              <a:rPr lang="en-US" dirty="0"/>
              <a:t>Maternal Effect Gene</a:t>
            </a:r>
            <a:br>
              <a:rPr lang="en-US" dirty="0"/>
            </a:br>
            <a:r>
              <a:rPr lang="en-US" dirty="0"/>
              <a:t>(in fruit flies)</a:t>
            </a:r>
          </a:p>
        </p:txBody>
      </p:sp>
      <p:sp>
        <p:nvSpPr>
          <p:cNvPr id="3" name="Content Placeholder 2"/>
          <p:cNvSpPr>
            <a:spLocks noGrp="1"/>
          </p:cNvSpPr>
          <p:nvPr>
            <p:ph idx="1"/>
          </p:nvPr>
        </p:nvSpPr>
        <p:spPr>
          <a:xfrm>
            <a:off x="237744" y="1401050"/>
            <a:ext cx="8763000" cy="1988502"/>
          </a:xfrm>
        </p:spPr>
        <p:style>
          <a:lnRef idx="3">
            <a:schemeClr val="lt1"/>
          </a:lnRef>
          <a:fillRef idx="1">
            <a:schemeClr val="accent4"/>
          </a:fillRef>
          <a:effectRef idx="1">
            <a:schemeClr val="accent4"/>
          </a:effectRef>
          <a:fontRef idx="minor">
            <a:schemeClr val="lt1"/>
          </a:fontRef>
        </p:style>
        <p:txBody>
          <a:bodyPr>
            <a:normAutofit lnSpcReduction="10000"/>
          </a:bodyPr>
          <a:lstStyle/>
          <a:p>
            <a:pPr marL="238125" lvl="0" indent="-182563"/>
            <a:r>
              <a:rPr lang="en-US" sz="1800" dirty="0">
                <a:solidFill>
                  <a:schemeClr val="bg1"/>
                </a:solidFill>
              </a:rPr>
              <a:t>A </a:t>
            </a:r>
            <a:r>
              <a:rPr lang="en-US" sz="1800" b="1" dirty="0">
                <a:solidFill>
                  <a:schemeClr val="tx1"/>
                </a:solidFill>
              </a:rPr>
              <a:t>maternal effect gene</a:t>
            </a:r>
            <a:r>
              <a:rPr lang="en-US" sz="1800" dirty="0">
                <a:solidFill>
                  <a:schemeClr val="tx1"/>
                </a:solidFill>
              </a:rPr>
              <a:t> </a:t>
            </a:r>
            <a:r>
              <a:rPr lang="en-US" sz="1800" dirty="0">
                <a:solidFill>
                  <a:schemeClr val="bg1"/>
                </a:solidFill>
              </a:rPr>
              <a:t>is a gene that, </a:t>
            </a:r>
            <a:r>
              <a:rPr lang="en-US" sz="1800" dirty="0">
                <a:solidFill>
                  <a:schemeClr val="tx1"/>
                </a:solidFill>
              </a:rPr>
              <a:t>when mutant in the mother </a:t>
            </a:r>
            <a:r>
              <a:rPr lang="en-US" sz="1800" dirty="0">
                <a:solidFill>
                  <a:schemeClr val="bg1"/>
                </a:solidFill>
              </a:rPr>
              <a:t>(in Drosophila), </a:t>
            </a:r>
            <a:r>
              <a:rPr lang="en-US" sz="1800" dirty="0">
                <a:solidFill>
                  <a:schemeClr val="tx1"/>
                </a:solidFill>
              </a:rPr>
              <a:t>results in a mutant phenotype in the offspring</a:t>
            </a:r>
            <a:r>
              <a:rPr lang="en-US" sz="1800" dirty="0">
                <a:solidFill>
                  <a:schemeClr val="bg1"/>
                </a:solidFill>
              </a:rPr>
              <a:t>, </a:t>
            </a:r>
            <a:r>
              <a:rPr lang="en-US" sz="1800" dirty="0">
                <a:solidFill>
                  <a:schemeClr val="tx1"/>
                </a:solidFill>
              </a:rPr>
              <a:t>regardless of the offspring’s own genotype.</a:t>
            </a:r>
          </a:p>
          <a:p>
            <a:pPr marL="238125" lvl="0" indent="-182563"/>
            <a:r>
              <a:rPr lang="en-US" sz="1800" dirty="0">
                <a:solidFill>
                  <a:schemeClr val="bg1"/>
                </a:solidFill>
              </a:rPr>
              <a:t>Maternal effect genes </a:t>
            </a:r>
            <a:r>
              <a:rPr lang="en-US" sz="1800" dirty="0">
                <a:solidFill>
                  <a:schemeClr val="tx1"/>
                </a:solidFill>
              </a:rPr>
              <a:t>are also called </a:t>
            </a:r>
            <a:r>
              <a:rPr lang="en-US" sz="1800" b="1" dirty="0">
                <a:solidFill>
                  <a:schemeClr val="tx1"/>
                </a:solidFill>
              </a:rPr>
              <a:t>egg-polarity genes</a:t>
            </a:r>
            <a:r>
              <a:rPr lang="en-US" sz="1800" dirty="0">
                <a:solidFill>
                  <a:schemeClr val="tx1"/>
                </a:solidFill>
              </a:rPr>
              <a:t> </a:t>
            </a:r>
            <a:r>
              <a:rPr lang="en-US" sz="1800" dirty="0">
                <a:solidFill>
                  <a:schemeClr val="bg1"/>
                </a:solidFill>
              </a:rPr>
              <a:t>because they control the orientation of the egg and consequently the fly.</a:t>
            </a:r>
          </a:p>
          <a:p>
            <a:pPr marL="238125" lvl="0" indent="-182563"/>
            <a:r>
              <a:rPr lang="en-US" sz="1800" dirty="0">
                <a:solidFill>
                  <a:schemeClr val="bg1"/>
                </a:solidFill>
              </a:rPr>
              <a:t>One group of genes sets up the anterior-posterior axis, while a second group establishes the dorsal-ventral axis.</a:t>
            </a:r>
            <a:endParaRPr lang="en-US" dirty="0"/>
          </a:p>
        </p:txBody>
      </p:sp>
      <p:sp>
        <p:nvSpPr>
          <p:cNvPr id="4" name="Title 1"/>
          <p:cNvSpPr txBox="1">
            <a:spLocks/>
          </p:cNvSpPr>
          <p:nvPr/>
        </p:nvSpPr>
        <p:spPr>
          <a:xfrm>
            <a:off x="504444" y="3516789"/>
            <a:ext cx="8229600" cy="685800"/>
          </a:xfrm>
          <a:prstGeom prst="rect">
            <a:avLst/>
          </a:prstGeom>
        </p:spPr>
        <p:txBody>
          <a:bodyPr vert="horz" anchor="ctr">
            <a:normAutofit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err="1"/>
              <a:t>Bicoid</a:t>
            </a:r>
            <a:r>
              <a:rPr lang="en-US" dirty="0"/>
              <a:t> Gene</a:t>
            </a:r>
          </a:p>
        </p:txBody>
      </p:sp>
      <p:sp>
        <p:nvSpPr>
          <p:cNvPr id="5" name="Content Placeholder 2"/>
          <p:cNvSpPr txBox="1">
            <a:spLocks/>
          </p:cNvSpPr>
          <p:nvPr/>
        </p:nvSpPr>
        <p:spPr>
          <a:xfrm>
            <a:off x="237744" y="4565016"/>
            <a:ext cx="8763000" cy="1981200"/>
          </a:xfrm>
          <a:prstGeom prst="rect">
            <a:avLst/>
          </a:prstGeom>
        </p:spPr>
        <p:style>
          <a:lnRef idx="3">
            <a:schemeClr val="lt1"/>
          </a:lnRef>
          <a:fillRef idx="1">
            <a:schemeClr val="accent4"/>
          </a:fillRef>
          <a:effectRef idx="1">
            <a:schemeClr val="accent4"/>
          </a:effectRef>
          <a:fontRef idx="minor">
            <a:schemeClr val="lt1"/>
          </a:fontRef>
        </p:style>
        <p:txBody>
          <a:bodyPr vert="horz">
            <a:normAutofit fontScale="925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lt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lt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lt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lt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l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lt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lt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lt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lt1"/>
                </a:solidFill>
                <a:latin typeface="+mn-lt"/>
                <a:ea typeface="+mn-ea"/>
                <a:cs typeface="+mn-cs"/>
              </a:defRPr>
            </a:lvl9pPr>
          </a:lstStyle>
          <a:p>
            <a:pPr marL="238125" lvl="0" indent="-238125"/>
            <a:r>
              <a:rPr lang="en-US" sz="1900" dirty="0">
                <a:solidFill>
                  <a:schemeClr val="bg1"/>
                </a:solidFill>
              </a:rPr>
              <a:t>One example of a maternal effect gene is called a </a:t>
            </a:r>
            <a:r>
              <a:rPr lang="en-US" sz="1900" b="1" dirty="0" err="1">
                <a:solidFill>
                  <a:schemeClr val="tx1"/>
                </a:solidFill>
              </a:rPr>
              <a:t>bicoid</a:t>
            </a:r>
            <a:r>
              <a:rPr lang="en-US" sz="1900" dirty="0">
                <a:solidFill>
                  <a:schemeClr val="tx1"/>
                </a:solidFill>
              </a:rPr>
              <a:t> </a:t>
            </a:r>
            <a:r>
              <a:rPr lang="en-US" sz="1900" dirty="0">
                <a:solidFill>
                  <a:schemeClr val="bg1"/>
                </a:solidFill>
              </a:rPr>
              <a:t>gene affects the </a:t>
            </a:r>
            <a:r>
              <a:rPr lang="en-US" sz="1900" dirty="0">
                <a:solidFill>
                  <a:schemeClr val="tx1"/>
                </a:solidFill>
              </a:rPr>
              <a:t>front half of the body (anterior/posterior axis). </a:t>
            </a:r>
          </a:p>
          <a:p>
            <a:pPr marL="238125" lvl="0" indent="-238125"/>
            <a:r>
              <a:rPr lang="en-US" sz="1900" dirty="0">
                <a:solidFill>
                  <a:schemeClr val="bg1"/>
                </a:solidFill>
              </a:rPr>
              <a:t>An embryo whose mother has a mutant </a:t>
            </a:r>
            <a:r>
              <a:rPr lang="en-US" sz="1900" i="1" dirty="0" err="1">
                <a:solidFill>
                  <a:schemeClr val="bg1"/>
                </a:solidFill>
              </a:rPr>
              <a:t>bicoid</a:t>
            </a:r>
            <a:r>
              <a:rPr lang="en-US" sz="1900" dirty="0">
                <a:solidFill>
                  <a:schemeClr val="bg1"/>
                </a:solidFill>
              </a:rPr>
              <a:t> gene lacks the front half of its body and has duplicate posterior structures at both ends.</a:t>
            </a:r>
          </a:p>
          <a:p>
            <a:pPr marL="238125" lvl="0" indent="-238125"/>
            <a:r>
              <a:rPr lang="en-US" sz="1900" dirty="0">
                <a:solidFill>
                  <a:schemeClr val="bg1"/>
                </a:solidFill>
              </a:rPr>
              <a:t>This suggests that the product of the mother’s </a:t>
            </a:r>
            <a:r>
              <a:rPr lang="en-US" sz="1900" i="1" dirty="0" err="1">
                <a:solidFill>
                  <a:schemeClr val="bg1"/>
                </a:solidFill>
              </a:rPr>
              <a:t>bicoid</a:t>
            </a:r>
            <a:r>
              <a:rPr lang="en-US" sz="1900" dirty="0">
                <a:solidFill>
                  <a:schemeClr val="bg1"/>
                </a:solidFill>
              </a:rPr>
              <a:t> gene is essential for setting up the anterior end of the fly and might be concentrated at the future anterior end.</a:t>
            </a:r>
          </a:p>
          <a:p>
            <a:pPr marL="238125" indent="-182563"/>
            <a:endParaRPr lang="en-US" dirty="0"/>
          </a:p>
        </p:txBody>
      </p:sp>
    </p:spTree>
    <p:extLst>
      <p:ext uri="{BB962C8B-B14F-4D97-AF65-F5344CB8AC3E}">
        <p14:creationId xmlns:p14="http://schemas.microsoft.com/office/powerpoint/2010/main" val="205346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4114800" cy="579438"/>
          </a:xfrm>
        </p:spPr>
        <p:txBody>
          <a:bodyPr>
            <a:normAutofit fontScale="90000"/>
          </a:bodyPr>
          <a:lstStyle/>
          <a:p>
            <a:r>
              <a:rPr lang="en-US" dirty="0"/>
              <a:t>Cancer</a:t>
            </a:r>
          </a:p>
        </p:txBody>
      </p:sp>
      <p:sp>
        <p:nvSpPr>
          <p:cNvPr id="3" name="Content Placeholder 2"/>
          <p:cNvSpPr>
            <a:spLocks noGrp="1"/>
          </p:cNvSpPr>
          <p:nvPr>
            <p:ph idx="1"/>
          </p:nvPr>
        </p:nvSpPr>
        <p:spPr>
          <a:xfrm>
            <a:off x="152400" y="759270"/>
            <a:ext cx="8763000" cy="2819400"/>
          </a:xfrm>
        </p:spPr>
        <p:style>
          <a:lnRef idx="3">
            <a:schemeClr val="lt1"/>
          </a:lnRef>
          <a:fillRef idx="1">
            <a:schemeClr val="accent4"/>
          </a:fillRef>
          <a:effectRef idx="1">
            <a:schemeClr val="accent4"/>
          </a:effectRef>
          <a:fontRef idx="minor">
            <a:schemeClr val="lt1"/>
          </a:fontRef>
        </p:style>
        <p:txBody>
          <a:bodyPr>
            <a:normAutofit/>
          </a:bodyPr>
          <a:lstStyle/>
          <a:p>
            <a:pPr marL="238125" lvl="0" indent="-238125"/>
            <a:r>
              <a:rPr lang="en-US" sz="1800" dirty="0">
                <a:solidFill>
                  <a:schemeClr val="bg1"/>
                </a:solidFill>
              </a:rPr>
              <a:t>Cancer is a set of diseases in which </a:t>
            </a:r>
            <a:r>
              <a:rPr lang="en-US" sz="1800" dirty="0">
                <a:solidFill>
                  <a:schemeClr val="tx1"/>
                </a:solidFill>
              </a:rPr>
              <a:t>cells escape the control mechanisms that normally regulate cell growth and division</a:t>
            </a:r>
            <a:r>
              <a:rPr lang="en-US" sz="1800" dirty="0">
                <a:solidFill>
                  <a:schemeClr val="bg1"/>
                </a:solidFill>
              </a:rPr>
              <a:t>.</a:t>
            </a:r>
          </a:p>
          <a:p>
            <a:pPr marL="238125" lvl="0" indent="-238125"/>
            <a:r>
              <a:rPr lang="en-US" sz="1800" dirty="0">
                <a:solidFill>
                  <a:schemeClr val="bg1"/>
                </a:solidFill>
              </a:rPr>
              <a:t>The genes that normally regulate cell growth and division during the cell cycle include genes for growth factors, their receptors, and the intracellular molecules of signaling pathways.</a:t>
            </a:r>
          </a:p>
          <a:p>
            <a:pPr marL="238125" lvl="0" indent="-238125"/>
            <a:r>
              <a:rPr lang="en-US" sz="1800" dirty="0">
                <a:solidFill>
                  <a:schemeClr val="bg1"/>
                </a:solidFill>
              </a:rPr>
              <a:t>Mutations altering any of these genes in somatic cells can lead to cancer.</a:t>
            </a:r>
          </a:p>
          <a:p>
            <a:pPr marL="238125" lvl="0" indent="-238125"/>
            <a:r>
              <a:rPr lang="en-US" sz="1800" dirty="0">
                <a:solidFill>
                  <a:schemeClr val="bg1"/>
                </a:solidFill>
              </a:rPr>
              <a:t>The agent of such changes can be random spontaneous mutations or environmental influences such as chemical carcinogens, X-rays, and some viruses.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3886200"/>
            <a:ext cx="4286250"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886200"/>
            <a:ext cx="3562350" cy="2381250"/>
          </a:xfrm>
          <a:prstGeom prst="rect">
            <a:avLst/>
          </a:prstGeom>
        </p:spPr>
      </p:pic>
    </p:spTree>
    <p:extLst>
      <p:ext uri="{BB962C8B-B14F-4D97-AF65-F5344CB8AC3E}">
        <p14:creationId xmlns:p14="http://schemas.microsoft.com/office/powerpoint/2010/main" val="700933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032" y="480185"/>
            <a:ext cx="3200400" cy="2526724"/>
          </a:xfrm>
        </p:spPr>
        <p:txBody>
          <a:bodyPr>
            <a:normAutofit fontScale="90000"/>
          </a:bodyPr>
          <a:lstStyle/>
          <a:p>
            <a:pPr algn="ctr"/>
            <a:r>
              <a:rPr lang="en-US" dirty="0"/>
              <a:t>Proto-oncogenes vs. Oncogenes</a:t>
            </a:r>
          </a:p>
        </p:txBody>
      </p:sp>
      <p:pic>
        <p:nvPicPr>
          <p:cNvPr id="4" name="Content Placeholder 3" descr="19-13-ProtoOncogenes-L.gif"/>
          <p:cNvPicPr>
            <a:picLocks noGrp="1" noChangeAspect="1"/>
          </p:cNvPicPr>
          <p:nvPr>
            <p:ph idx="1"/>
          </p:nvPr>
        </p:nvPicPr>
        <p:blipFill>
          <a:blip r:embed="rId2"/>
          <a:stretch>
            <a:fillRect/>
          </a:stretch>
        </p:blipFill>
        <p:spPr>
          <a:xfrm>
            <a:off x="286512" y="228600"/>
            <a:ext cx="5684520" cy="2778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86512" y="3450559"/>
            <a:ext cx="469392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u="sng" dirty="0">
                <a:solidFill>
                  <a:srgbClr val="FF0000"/>
                </a:solidFill>
              </a:rPr>
              <a:t>Proto-oncogenes </a:t>
            </a:r>
            <a:r>
              <a:rPr lang="en-US" dirty="0"/>
              <a:t>→ normal genes that make enzymes that regulate the cell cycle</a:t>
            </a:r>
          </a:p>
          <a:p>
            <a:r>
              <a:rPr lang="en-US" u="sng" dirty="0">
                <a:solidFill>
                  <a:srgbClr val="FF0000"/>
                </a:solidFill>
              </a:rPr>
              <a:t>Oncogenes</a:t>
            </a:r>
            <a:r>
              <a:rPr lang="en-US" dirty="0"/>
              <a:t> → mutated proto-oncogenes; can lead to cancer</a:t>
            </a:r>
          </a:p>
        </p:txBody>
      </p:sp>
      <p:sp>
        <p:nvSpPr>
          <p:cNvPr id="3" name="Slide Number Placeholder 2"/>
          <p:cNvSpPr>
            <a:spLocks noGrp="1"/>
          </p:cNvSpPr>
          <p:nvPr>
            <p:ph type="sldNum" sz="quarter" idx="12"/>
          </p:nvPr>
        </p:nvSpPr>
        <p:spPr/>
        <p:txBody>
          <a:bodyPr/>
          <a:lstStyle/>
          <a:p>
            <a:fld id="{0DE36181-BD00-42C2-945B-0DBDBBC6FEF6}" type="slidenum">
              <a:rPr lang="en-US" smtClean="0"/>
              <a:pPr/>
              <a:t>33</a:t>
            </a:fld>
            <a:endParaRPr lang="en-US"/>
          </a:p>
        </p:txBody>
      </p:sp>
      <p:sp>
        <p:nvSpPr>
          <p:cNvPr id="7" name="TextBox 6"/>
          <p:cNvSpPr txBox="1"/>
          <p:nvPr/>
        </p:nvSpPr>
        <p:spPr>
          <a:xfrm>
            <a:off x="286512" y="5094538"/>
            <a:ext cx="4675632"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t>A proto-oncogene becomes an oncogene following genetic changes </a:t>
            </a:r>
            <a:r>
              <a:rPr lang="en-US" dirty="0">
                <a:solidFill>
                  <a:schemeClr val="bg1"/>
                </a:solidFill>
              </a:rPr>
              <a:t>that </a:t>
            </a:r>
            <a:r>
              <a:rPr lang="en-US" b="1" dirty="0">
                <a:solidFill>
                  <a:schemeClr val="bg1"/>
                </a:solidFill>
              </a:rPr>
              <a:t>lead to an increase in the proto-oncogene’s protein production</a:t>
            </a:r>
            <a:r>
              <a:rPr lang="en-US" dirty="0">
                <a:solidFill>
                  <a:schemeClr val="bg1"/>
                </a:solidFill>
              </a:rPr>
              <a:t> </a:t>
            </a:r>
            <a:r>
              <a:rPr lang="en-US" dirty="0"/>
              <a:t>or in the intrinsic activity of each protein molecule.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215572"/>
            <a:ext cx="3810000" cy="2314575"/>
          </a:xfrm>
          <a:prstGeom prst="rect">
            <a:avLst/>
          </a:prstGeom>
        </p:spPr>
      </p:pic>
    </p:spTree>
    <p:extLst>
      <p:ext uri="{BB962C8B-B14F-4D97-AF65-F5344CB8AC3E}">
        <p14:creationId xmlns:p14="http://schemas.microsoft.com/office/powerpoint/2010/main" val="1204984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608" y="457200"/>
            <a:ext cx="4337304" cy="731838"/>
          </a:xfrm>
        </p:spPr>
        <p:txBody>
          <a:bodyPr>
            <a:normAutofit fontScale="90000"/>
          </a:bodyPr>
          <a:lstStyle/>
          <a:p>
            <a:r>
              <a:rPr lang="en-US" dirty="0"/>
              <a:t>Tumor-Suppressor Genes</a:t>
            </a:r>
          </a:p>
        </p:txBody>
      </p:sp>
      <p:pic>
        <p:nvPicPr>
          <p:cNvPr id="4" name="Content Placeholder 3" descr="tumorsuppressor1.gif"/>
          <p:cNvPicPr>
            <a:picLocks noGrp="1" noChangeAspect="1"/>
          </p:cNvPicPr>
          <p:nvPr>
            <p:ph idx="1"/>
          </p:nvPr>
        </p:nvPicPr>
        <p:blipFill>
          <a:blip r:embed="rId2"/>
          <a:stretch>
            <a:fillRect/>
          </a:stretch>
        </p:blipFill>
        <p:spPr>
          <a:xfrm>
            <a:off x="461010" y="4387771"/>
            <a:ext cx="3282696" cy="2470229"/>
          </a:xfrm>
          <a:prstGeom prst="rect">
            <a:avLst/>
          </a:prstGeom>
        </p:spPr>
      </p:pic>
      <p:sp>
        <p:nvSpPr>
          <p:cNvPr id="5" name="TextBox 4"/>
          <p:cNvSpPr txBox="1"/>
          <p:nvPr/>
        </p:nvSpPr>
        <p:spPr>
          <a:xfrm>
            <a:off x="0" y="318"/>
            <a:ext cx="4191000" cy="424731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en-US" dirty="0"/>
              <a:t>The </a:t>
            </a:r>
            <a:r>
              <a:rPr lang="en-US" dirty="0">
                <a:solidFill>
                  <a:schemeClr val="bg1"/>
                </a:solidFill>
              </a:rPr>
              <a:t>normal products of </a:t>
            </a:r>
            <a:r>
              <a:rPr lang="en-US" b="1" dirty="0">
                <a:solidFill>
                  <a:schemeClr val="bg1"/>
                </a:solidFill>
              </a:rPr>
              <a:t>tumor-suppressor genes</a:t>
            </a:r>
            <a:r>
              <a:rPr lang="en-US" dirty="0">
                <a:solidFill>
                  <a:schemeClr val="bg1"/>
                </a:solidFill>
              </a:rPr>
              <a:t> </a:t>
            </a:r>
            <a:r>
              <a:rPr lang="en-US" i="1" u="sng" dirty="0">
                <a:solidFill>
                  <a:schemeClr val="bg1"/>
                </a:solidFill>
              </a:rPr>
              <a:t>inhibit</a:t>
            </a:r>
            <a:r>
              <a:rPr lang="en-US" u="sng" dirty="0">
                <a:solidFill>
                  <a:schemeClr val="bg1"/>
                </a:solidFill>
              </a:rPr>
              <a:t> </a:t>
            </a:r>
            <a:r>
              <a:rPr lang="en-US" dirty="0">
                <a:solidFill>
                  <a:schemeClr val="bg1"/>
                </a:solidFill>
              </a:rPr>
              <a:t>cell division </a:t>
            </a:r>
            <a:r>
              <a:rPr lang="en-US" dirty="0"/>
              <a:t>by encoding proteins that help prevent uncontrolled cell growth.</a:t>
            </a:r>
          </a:p>
          <a:p>
            <a:pPr lvl="0"/>
            <a:endParaRPr lang="en-US" dirty="0"/>
          </a:p>
          <a:p>
            <a:pPr lvl="0"/>
            <a:r>
              <a:rPr lang="en-US" dirty="0"/>
              <a:t>Some tumor-suppressor proteins normally </a:t>
            </a:r>
            <a:r>
              <a:rPr lang="en-US" dirty="0">
                <a:solidFill>
                  <a:schemeClr val="bg1"/>
                </a:solidFill>
              </a:rPr>
              <a:t>repair damaged DNA</a:t>
            </a:r>
            <a:r>
              <a:rPr lang="en-US" dirty="0"/>
              <a:t>, preventing the accumulation of cancer-causing mutations.</a:t>
            </a:r>
          </a:p>
          <a:p>
            <a:pPr lvl="0"/>
            <a:endParaRPr lang="en-US" dirty="0"/>
          </a:p>
          <a:p>
            <a:pPr lvl="0"/>
            <a:r>
              <a:rPr lang="en-US" dirty="0"/>
              <a:t>Mutations in the products of two key genes, the </a:t>
            </a:r>
            <a:r>
              <a:rPr lang="en-US" b="1" i="1" dirty="0" err="1">
                <a:solidFill>
                  <a:schemeClr val="bg1"/>
                </a:solidFill>
              </a:rPr>
              <a:t>ras</a:t>
            </a:r>
            <a:r>
              <a:rPr lang="en-US" b="1" dirty="0">
                <a:solidFill>
                  <a:schemeClr val="bg1"/>
                </a:solidFill>
              </a:rPr>
              <a:t> proto-oncogene</a:t>
            </a:r>
            <a:r>
              <a:rPr lang="en-US" dirty="0">
                <a:solidFill>
                  <a:schemeClr val="bg1"/>
                </a:solidFill>
              </a:rPr>
              <a:t> </a:t>
            </a:r>
            <a:r>
              <a:rPr lang="en-US" dirty="0"/>
              <a:t>and the </a:t>
            </a:r>
            <a:r>
              <a:rPr lang="en-US" b="1" i="1" dirty="0">
                <a:solidFill>
                  <a:schemeClr val="bg1"/>
                </a:solidFill>
              </a:rPr>
              <a:t>p53</a:t>
            </a:r>
            <a:r>
              <a:rPr lang="en-US" b="1" dirty="0">
                <a:solidFill>
                  <a:schemeClr val="bg1"/>
                </a:solidFill>
              </a:rPr>
              <a:t> tumor-suppressor gene</a:t>
            </a:r>
            <a:r>
              <a:rPr lang="en-US" dirty="0"/>
              <a:t>, occur in 30% and over 50% of human cancers, respectively.</a:t>
            </a:r>
          </a:p>
        </p:txBody>
      </p:sp>
      <p:sp>
        <p:nvSpPr>
          <p:cNvPr id="6" name="TextBox 5"/>
          <p:cNvSpPr txBox="1"/>
          <p:nvPr/>
        </p:nvSpPr>
        <p:spPr>
          <a:xfrm>
            <a:off x="4337304" y="1752600"/>
            <a:ext cx="4483608"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n-US" dirty="0"/>
              <a:t>The </a:t>
            </a:r>
            <a:r>
              <a:rPr lang="en-US" dirty="0" err="1"/>
              <a:t>Ras</a:t>
            </a:r>
            <a:r>
              <a:rPr lang="en-US" dirty="0"/>
              <a:t> protein, the product of the </a:t>
            </a:r>
            <a:r>
              <a:rPr lang="en-US" b="1" i="1" dirty="0" err="1">
                <a:solidFill>
                  <a:schemeClr val="bg1"/>
                </a:solidFill>
              </a:rPr>
              <a:t>ras</a:t>
            </a:r>
            <a:r>
              <a:rPr lang="en-US" b="1" dirty="0">
                <a:solidFill>
                  <a:schemeClr val="bg1"/>
                </a:solidFill>
              </a:rPr>
              <a:t> proto-oncogene</a:t>
            </a:r>
            <a:r>
              <a:rPr lang="en-US" dirty="0"/>
              <a:t>, is a G protein that relays a growth signal from a growth factor receptor on the plasma membrane to a cascade of protein kinases </a:t>
            </a:r>
            <a:r>
              <a:rPr lang="en-US" dirty="0">
                <a:sym typeface="Wingdings" panose="05000000000000000000" pitchFamily="2" charset="2"/>
              </a:rPr>
              <a:t></a:t>
            </a:r>
            <a:r>
              <a:rPr lang="en-US" dirty="0"/>
              <a:t> this </a:t>
            </a:r>
            <a:r>
              <a:rPr lang="en-US" dirty="0">
                <a:solidFill>
                  <a:schemeClr val="bg1"/>
                </a:solidFill>
              </a:rPr>
              <a:t>stimulates the cell cycle</a:t>
            </a:r>
            <a:r>
              <a:rPr lang="en-US" dirty="0"/>
              <a:t>! A mutation in this can cause the cell cycle to be constantly turned ON.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247635"/>
            <a:ext cx="3305636" cy="2419688"/>
          </a:xfrm>
          <a:prstGeom prst="rect">
            <a:avLst/>
          </a:prstGeom>
        </p:spPr>
      </p:pic>
    </p:spTree>
    <p:extLst>
      <p:ext uri="{BB962C8B-B14F-4D97-AF65-F5344CB8AC3E}">
        <p14:creationId xmlns:p14="http://schemas.microsoft.com/office/powerpoint/2010/main" val="2381751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2442"/>
            <a:ext cx="2209800" cy="1232644"/>
          </a:xfrm>
        </p:spPr>
        <p:txBody>
          <a:bodyPr>
            <a:normAutofit fontScale="90000"/>
          </a:bodyPr>
          <a:lstStyle/>
          <a:p>
            <a:r>
              <a:rPr lang="en-US" dirty="0"/>
              <a:t>P53 genes</a:t>
            </a:r>
          </a:p>
        </p:txBody>
      </p:sp>
      <p:pic>
        <p:nvPicPr>
          <p:cNvPr id="5" name="Picture 4" descr="19-14-CellGrowthPaths-L3.gif"/>
          <p:cNvPicPr>
            <a:picLocks noChangeAspect="1"/>
          </p:cNvPicPr>
          <p:nvPr/>
        </p:nvPicPr>
        <p:blipFill>
          <a:blip r:embed="rId2"/>
          <a:stretch>
            <a:fillRect/>
          </a:stretch>
        </p:blipFill>
        <p:spPr>
          <a:xfrm>
            <a:off x="152400" y="1828800"/>
            <a:ext cx="6019800" cy="4371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895600" y="228600"/>
            <a:ext cx="59436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a:t>
            </a:r>
            <a:r>
              <a:rPr lang="en-US" dirty="0">
                <a:solidFill>
                  <a:schemeClr val="bg1"/>
                </a:solidFill>
              </a:rPr>
              <a:t>Guardian Angel of the Genome</a:t>
            </a:r>
            <a:r>
              <a:rPr lang="en-US" dirty="0"/>
              <a:t>”; functions as a transcription factor and activates the </a:t>
            </a:r>
            <a:r>
              <a:rPr lang="en-US" dirty="0">
                <a:solidFill>
                  <a:srgbClr val="0070C0"/>
                </a:solidFill>
              </a:rPr>
              <a:t>p21 gene </a:t>
            </a:r>
            <a:r>
              <a:rPr lang="en-US" dirty="0"/>
              <a:t>(which creates a product that </a:t>
            </a:r>
            <a:r>
              <a:rPr lang="en-US" dirty="0">
                <a:solidFill>
                  <a:schemeClr val="bg1"/>
                </a:solidFill>
              </a:rPr>
              <a:t>halts the cell cycle to leave time for DNA to repair itself</a:t>
            </a:r>
            <a:r>
              <a:rPr lang="en-US" dirty="0"/>
              <a:t>)</a:t>
            </a:r>
          </a:p>
        </p:txBody>
      </p:sp>
      <p:sp>
        <p:nvSpPr>
          <p:cNvPr id="6" name="TextBox 5"/>
          <p:cNvSpPr txBox="1"/>
          <p:nvPr/>
        </p:nvSpPr>
        <p:spPr>
          <a:xfrm>
            <a:off x="6393180" y="1613644"/>
            <a:ext cx="2562225"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solidFill>
                  <a:srgbClr val="FFFF00"/>
                </a:solidFill>
              </a:rPr>
              <a:t>Defective p53 = no active p21 = no halting the cell cycle</a:t>
            </a:r>
          </a:p>
        </p:txBody>
      </p:sp>
      <p:sp>
        <p:nvSpPr>
          <p:cNvPr id="3" name="Slide Number Placeholder 2"/>
          <p:cNvSpPr>
            <a:spLocks noGrp="1"/>
          </p:cNvSpPr>
          <p:nvPr>
            <p:ph type="sldNum" sz="quarter" idx="12"/>
          </p:nvPr>
        </p:nvSpPr>
        <p:spPr/>
        <p:txBody>
          <a:bodyPr/>
          <a:lstStyle/>
          <a:p>
            <a:fld id="{0DE36181-BD00-42C2-945B-0DBDBBC6FEF6}" type="slidenum">
              <a:rPr lang="en-US" smtClean="0"/>
              <a:pPr/>
              <a:t>35</a:t>
            </a:fld>
            <a:endParaRPr lang="en-US"/>
          </a:p>
        </p:txBody>
      </p:sp>
      <p:sp>
        <p:nvSpPr>
          <p:cNvPr id="7" name="TextBox 6"/>
          <p:cNvSpPr txBox="1"/>
          <p:nvPr/>
        </p:nvSpPr>
        <p:spPr>
          <a:xfrm>
            <a:off x="6393180" y="2721690"/>
            <a:ext cx="2713101" cy="369331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u="sng" dirty="0"/>
              <a:t>p53</a:t>
            </a:r>
            <a:r>
              <a:rPr lang="en-US" dirty="0"/>
              <a:t> </a:t>
            </a:r>
            <a:r>
              <a:rPr lang="en-US" dirty="0">
                <a:sym typeface="Wingdings" panose="05000000000000000000" pitchFamily="2" charset="2"/>
              </a:rPr>
              <a:t> </a:t>
            </a:r>
          </a:p>
          <a:p>
            <a:pPr marL="285750" indent="-285750">
              <a:buFontTx/>
              <a:buChar char="-"/>
            </a:pPr>
            <a:r>
              <a:rPr lang="en-US" dirty="0">
                <a:sym typeface="Wingdings" panose="05000000000000000000" pitchFamily="2" charset="2"/>
              </a:rPr>
              <a:t>Slows cell cycle</a:t>
            </a:r>
          </a:p>
          <a:p>
            <a:pPr marL="285750" indent="-285750">
              <a:buFontTx/>
              <a:buChar char="-"/>
            </a:pPr>
            <a:r>
              <a:rPr lang="en-US" dirty="0">
                <a:sym typeface="Wingdings" panose="05000000000000000000" pitchFamily="2" charset="2"/>
              </a:rPr>
              <a:t>Causes </a:t>
            </a:r>
            <a:r>
              <a:rPr lang="en-US" dirty="0">
                <a:solidFill>
                  <a:schemeClr val="bg1"/>
                </a:solidFill>
                <a:sym typeface="Wingdings" panose="05000000000000000000" pitchFamily="2" charset="2"/>
              </a:rPr>
              <a:t>apoptosis</a:t>
            </a:r>
            <a:r>
              <a:rPr lang="en-US" dirty="0">
                <a:sym typeface="Wingdings" panose="05000000000000000000" pitchFamily="2" charset="2"/>
              </a:rPr>
              <a:t> (cell suicide)</a:t>
            </a:r>
          </a:p>
          <a:p>
            <a:pPr marL="285750" indent="-285750">
              <a:buFontTx/>
              <a:buChar char="-"/>
            </a:pPr>
            <a:r>
              <a:rPr lang="en-US" dirty="0">
                <a:sym typeface="Wingdings" panose="05000000000000000000" pitchFamily="2" charset="2"/>
              </a:rPr>
              <a:t>Acts as a transcription factor for p21</a:t>
            </a:r>
          </a:p>
          <a:p>
            <a:pPr marL="285750" indent="-285750">
              <a:buFontTx/>
              <a:buChar char="-"/>
            </a:pPr>
            <a:r>
              <a:rPr lang="en-US" dirty="0">
                <a:sym typeface="Wingdings" panose="05000000000000000000" pitchFamily="2" charset="2"/>
              </a:rPr>
              <a:t>Prevents cells from passing on mutations in damaged DNA</a:t>
            </a:r>
          </a:p>
          <a:p>
            <a:pPr marL="285750" indent="-285750">
              <a:buFontTx/>
              <a:buChar char="-"/>
            </a:pPr>
            <a:r>
              <a:rPr lang="en-US" dirty="0">
                <a:sym typeface="Wingdings" panose="05000000000000000000" pitchFamily="2" charset="2"/>
              </a:rPr>
              <a:t>Is an example of a tumor suppressor gene</a:t>
            </a:r>
            <a:endParaRPr lang="en-US" dirty="0"/>
          </a:p>
        </p:txBody>
      </p:sp>
    </p:spTree>
    <p:extLst>
      <p:ext uri="{BB962C8B-B14F-4D97-AF65-F5344CB8AC3E}">
        <p14:creationId xmlns:p14="http://schemas.microsoft.com/office/powerpoint/2010/main" val="61481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4604"/>
            <a:ext cx="3657600" cy="731838"/>
          </a:xfrm>
        </p:spPr>
        <p:txBody>
          <a:bodyPr/>
          <a:lstStyle/>
          <a:p>
            <a:r>
              <a:rPr lang="en-US" dirty="0"/>
              <a:t>Cancer</a:t>
            </a:r>
          </a:p>
        </p:txBody>
      </p:sp>
      <p:sp>
        <p:nvSpPr>
          <p:cNvPr id="3" name="Content Placeholder 2"/>
          <p:cNvSpPr>
            <a:spLocks noGrp="1"/>
          </p:cNvSpPr>
          <p:nvPr>
            <p:ph idx="1"/>
          </p:nvPr>
        </p:nvSpPr>
        <p:spPr>
          <a:xfrm>
            <a:off x="300228" y="746442"/>
            <a:ext cx="8543544" cy="2286000"/>
          </a:xfrm>
        </p:spPr>
        <p:style>
          <a:lnRef idx="3">
            <a:schemeClr val="lt1"/>
          </a:lnRef>
          <a:fillRef idx="1">
            <a:schemeClr val="accent1"/>
          </a:fillRef>
          <a:effectRef idx="1">
            <a:schemeClr val="accent1"/>
          </a:effectRef>
          <a:fontRef idx="minor">
            <a:schemeClr val="lt1"/>
          </a:fontRef>
        </p:style>
        <p:txBody>
          <a:bodyPr/>
          <a:lstStyle/>
          <a:p>
            <a:pPr lvl="0"/>
            <a:r>
              <a:rPr lang="en-US" sz="1800" dirty="0"/>
              <a:t>More than one somatic mutation is generally needed to produce the changes characteristic of a full-fledged cancer cell.</a:t>
            </a:r>
          </a:p>
          <a:p>
            <a:pPr lvl="1"/>
            <a:r>
              <a:rPr lang="en-US" sz="1800" dirty="0"/>
              <a:t>Typically you need to have </a:t>
            </a:r>
            <a:r>
              <a:rPr lang="en-US" sz="1800" dirty="0">
                <a:solidFill>
                  <a:schemeClr val="bg1"/>
                </a:solidFill>
              </a:rPr>
              <a:t>several oncogenes </a:t>
            </a:r>
            <a:r>
              <a:rPr lang="en-US" sz="1800" dirty="0"/>
              <a:t>and </a:t>
            </a:r>
            <a:r>
              <a:rPr lang="en-US" sz="1800" dirty="0">
                <a:solidFill>
                  <a:schemeClr val="bg1"/>
                </a:solidFill>
              </a:rPr>
              <a:t>mutations in multiple tumor-suppressor genes</a:t>
            </a:r>
            <a:r>
              <a:rPr lang="en-US" sz="1800" dirty="0"/>
              <a:t>. </a:t>
            </a:r>
          </a:p>
          <a:p>
            <a:pPr lvl="0"/>
            <a:r>
              <a:rPr lang="en-US" sz="1800" dirty="0"/>
              <a:t>If cancer results from an </a:t>
            </a:r>
            <a:r>
              <a:rPr lang="en-US" sz="1800" dirty="0">
                <a:solidFill>
                  <a:schemeClr val="bg1"/>
                </a:solidFill>
              </a:rPr>
              <a:t>accumulation of mutations</a:t>
            </a:r>
            <a:r>
              <a:rPr lang="en-US" sz="1800" dirty="0"/>
              <a:t>, and if mutations occur throughout life, then </a:t>
            </a:r>
            <a:r>
              <a:rPr lang="en-US" sz="1800" dirty="0">
                <a:solidFill>
                  <a:schemeClr val="bg1"/>
                </a:solidFill>
              </a:rPr>
              <a:t>the longer we live, the more likely we are to develop cancer</a:t>
            </a:r>
            <a:r>
              <a:rPr lang="en-US" sz="1800" dirty="0"/>
              <a:t>.</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676" y="3505200"/>
            <a:ext cx="4118583" cy="27374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804" y="3124200"/>
            <a:ext cx="4344785" cy="3733800"/>
          </a:xfrm>
          <a:prstGeom prst="rect">
            <a:avLst/>
          </a:prstGeom>
        </p:spPr>
      </p:pic>
    </p:spTree>
    <p:extLst>
      <p:ext uri="{BB962C8B-B14F-4D97-AF65-F5344CB8AC3E}">
        <p14:creationId xmlns:p14="http://schemas.microsoft.com/office/powerpoint/2010/main" val="1463523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152400"/>
            <a:ext cx="8229600" cy="808038"/>
          </a:xfrm>
        </p:spPr>
        <p:txBody>
          <a:bodyPr/>
          <a:lstStyle/>
          <a:p>
            <a:r>
              <a:rPr lang="en-US" dirty="0"/>
              <a:t>Cancer</a:t>
            </a:r>
            <a:r>
              <a:rPr lang="en-US" dirty="0">
                <a:sym typeface="Wingdings" panose="05000000000000000000" pitchFamily="2" charset="2"/>
              </a:rPr>
              <a:t> Genetic Linkage</a:t>
            </a:r>
            <a:endParaRPr lang="en-US" dirty="0"/>
          </a:p>
        </p:txBody>
      </p:sp>
      <p:sp>
        <p:nvSpPr>
          <p:cNvPr id="3" name="Content Placeholder 2"/>
          <p:cNvSpPr>
            <a:spLocks noGrp="1"/>
          </p:cNvSpPr>
          <p:nvPr>
            <p:ph idx="1"/>
          </p:nvPr>
        </p:nvSpPr>
        <p:spPr>
          <a:xfrm>
            <a:off x="350139" y="960438"/>
            <a:ext cx="8229600" cy="3581400"/>
          </a:xfrm>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lvl="0"/>
            <a:r>
              <a:rPr lang="en-US" sz="2600" dirty="0">
                <a:solidFill>
                  <a:schemeClr val="bg1"/>
                </a:solidFill>
              </a:rPr>
              <a:t>The fact that multiple genetic changes are required to produce a cancer cell </a:t>
            </a:r>
            <a:r>
              <a:rPr lang="en-US" sz="2600" dirty="0">
                <a:solidFill>
                  <a:schemeClr val="tx1"/>
                </a:solidFill>
              </a:rPr>
              <a:t>helps explain the predispositions to cancer that run in families</a:t>
            </a:r>
            <a:r>
              <a:rPr lang="en-US" sz="2600" dirty="0">
                <a:solidFill>
                  <a:schemeClr val="bg1"/>
                </a:solidFill>
              </a:rPr>
              <a:t>.</a:t>
            </a:r>
          </a:p>
          <a:p>
            <a:pPr lvl="0"/>
            <a:r>
              <a:rPr lang="en-US" sz="2600" dirty="0">
                <a:solidFill>
                  <a:schemeClr val="bg1"/>
                </a:solidFill>
              </a:rPr>
              <a:t>An individual </a:t>
            </a:r>
            <a:r>
              <a:rPr lang="en-US" sz="2600" dirty="0">
                <a:solidFill>
                  <a:schemeClr val="tx1"/>
                </a:solidFill>
              </a:rPr>
              <a:t>inheriting an oncogene </a:t>
            </a:r>
            <a:r>
              <a:rPr lang="en-US" sz="2600" dirty="0">
                <a:solidFill>
                  <a:schemeClr val="bg1"/>
                </a:solidFill>
              </a:rPr>
              <a:t>or a </a:t>
            </a:r>
            <a:r>
              <a:rPr lang="en-US" sz="2600" dirty="0">
                <a:solidFill>
                  <a:schemeClr val="tx1"/>
                </a:solidFill>
              </a:rPr>
              <a:t>mutant allele of a tumor-suppressor gene </a:t>
            </a:r>
            <a:r>
              <a:rPr lang="en-US" sz="2600" dirty="0">
                <a:solidFill>
                  <a:schemeClr val="bg1"/>
                </a:solidFill>
              </a:rPr>
              <a:t>is </a:t>
            </a:r>
            <a:r>
              <a:rPr lang="en-US" sz="2600" dirty="0">
                <a:solidFill>
                  <a:srgbClr val="FF0000"/>
                </a:solidFill>
              </a:rPr>
              <a:t>one step closer </a:t>
            </a:r>
            <a:r>
              <a:rPr lang="en-US" sz="2600" dirty="0">
                <a:solidFill>
                  <a:schemeClr val="bg1"/>
                </a:solidFill>
              </a:rPr>
              <a:t>to </a:t>
            </a:r>
            <a:r>
              <a:rPr lang="en-US" sz="2600" dirty="0">
                <a:solidFill>
                  <a:schemeClr val="tx1"/>
                </a:solidFill>
              </a:rPr>
              <a:t>accumulating the necessary mutations for cancer to develop.</a:t>
            </a:r>
          </a:p>
          <a:p>
            <a:pPr lvl="0"/>
            <a:r>
              <a:rPr lang="en-US" sz="2600" dirty="0">
                <a:solidFill>
                  <a:schemeClr val="bg1"/>
                </a:solidFill>
              </a:rPr>
              <a:t>Geneticists are devoting much effort to finding inherited cancer alleles so that a predisposition to certain cancers can be </a:t>
            </a:r>
            <a:r>
              <a:rPr lang="en-US" sz="2600" dirty="0">
                <a:solidFill>
                  <a:schemeClr val="tx1"/>
                </a:solidFill>
              </a:rPr>
              <a:t>detected early in life</a:t>
            </a:r>
            <a:r>
              <a:rPr lang="en-US" sz="2600" dirty="0">
                <a:solidFill>
                  <a:schemeClr val="bg1"/>
                </a:solidFill>
              </a:rPr>
              <a:t>. </a:t>
            </a:r>
          </a:p>
          <a:p>
            <a:pPr lvl="0"/>
            <a:r>
              <a:rPr lang="en-US" sz="2600" dirty="0">
                <a:solidFill>
                  <a:schemeClr val="bg1"/>
                </a:solidFill>
              </a:rPr>
              <a:t>Mutations in one gene, </a:t>
            </a:r>
            <a:r>
              <a:rPr lang="en-US" sz="2600" b="1" i="1" dirty="0">
                <a:solidFill>
                  <a:schemeClr val="tx1"/>
                </a:solidFill>
              </a:rPr>
              <a:t>BRCA1</a:t>
            </a:r>
            <a:r>
              <a:rPr lang="en-US" sz="2600" dirty="0">
                <a:solidFill>
                  <a:schemeClr val="bg1"/>
                </a:solidFill>
              </a:rPr>
              <a:t>, increase the risk of </a:t>
            </a:r>
            <a:r>
              <a:rPr lang="en-US" sz="2600" dirty="0">
                <a:solidFill>
                  <a:schemeClr val="tx1"/>
                </a:solidFill>
              </a:rPr>
              <a:t>breast and ovarian cancer.</a:t>
            </a:r>
          </a:p>
          <a:p>
            <a:pPr lvl="0"/>
            <a:r>
              <a:rPr lang="en-US" sz="2600" dirty="0">
                <a:solidFill>
                  <a:schemeClr val="bg1"/>
                </a:solidFill>
              </a:rPr>
              <a:t>Mutations in </a:t>
            </a:r>
            <a:r>
              <a:rPr lang="en-US" sz="2600" i="1" dirty="0">
                <a:solidFill>
                  <a:schemeClr val="bg1"/>
                </a:solidFill>
              </a:rPr>
              <a:t>BRCA1</a:t>
            </a:r>
            <a:r>
              <a:rPr lang="en-US" sz="2600" dirty="0">
                <a:solidFill>
                  <a:schemeClr val="bg1"/>
                </a:solidFill>
              </a:rPr>
              <a:t> and the related gene </a:t>
            </a:r>
            <a:r>
              <a:rPr lang="en-US" sz="2600" i="1" dirty="0">
                <a:solidFill>
                  <a:schemeClr val="bg1"/>
                </a:solidFill>
              </a:rPr>
              <a:t>BRCA2</a:t>
            </a:r>
            <a:r>
              <a:rPr lang="en-US" sz="2600" dirty="0">
                <a:solidFill>
                  <a:schemeClr val="bg1"/>
                </a:solidFill>
              </a:rPr>
              <a:t> are found in at least half of inherited breast cancers.</a:t>
            </a:r>
          </a:p>
          <a:p>
            <a:pPr lvl="0"/>
            <a:r>
              <a:rPr lang="en-US" sz="2600" dirty="0">
                <a:solidFill>
                  <a:schemeClr val="bg1"/>
                </a:solidFill>
              </a:rPr>
              <a:t>Both </a:t>
            </a:r>
            <a:r>
              <a:rPr lang="en-US" sz="2600" i="1" dirty="0">
                <a:solidFill>
                  <a:schemeClr val="bg1"/>
                </a:solidFill>
              </a:rPr>
              <a:t>BRCA1 </a:t>
            </a:r>
            <a:r>
              <a:rPr lang="en-US" sz="2600" dirty="0">
                <a:solidFill>
                  <a:schemeClr val="bg1"/>
                </a:solidFill>
              </a:rPr>
              <a:t>and</a:t>
            </a:r>
            <a:r>
              <a:rPr lang="en-US" sz="2600" i="1" dirty="0">
                <a:solidFill>
                  <a:schemeClr val="bg1"/>
                </a:solidFill>
              </a:rPr>
              <a:t> BRCA2 </a:t>
            </a:r>
            <a:r>
              <a:rPr lang="en-US" sz="2600" dirty="0">
                <a:solidFill>
                  <a:schemeClr val="bg1"/>
                </a:solidFill>
              </a:rPr>
              <a:t>are considered </a:t>
            </a:r>
            <a:r>
              <a:rPr lang="en-US" sz="2600" dirty="0">
                <a:solidFill>
                  <a:schemeClr val="tx1"/>
                </a:solidFill>
              </a:rPr>
              <a:t>tumor-suppressor genes </a:t>
            </a:r>
            <a:r>
              <a:rPr lang="en-US" sz="2600" dirty="0">
                <a:solidFill>
                  <a:schemeClr val="bg1"/>
                </a:solidFill>
              </a:rPr>
              <a:t>because their </a:t>
            </a:r>
            <a:r>
              <a:rPr lang="en-US" sz="2600" dirty="0">
                <a:solidFill>
                  <a:schemeClr val="tx1"/>
                </a:solidFill>
              </a:rPr>
              <a:t>wild-type alleles protect against breast cancer and their mutant alleles are recessive.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76" y="4724400"/>
            <a:ext cx="4562475" cy="1962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605337"/>
            <a:ext cx="1948583" cy="2200275"/>
          </a:xfrm>
          <a:prstGeom prst="rect">
            <a:avLst/>
          </a:prstGeom>
        </p:spPr>
      </p:pic>
    </p:spTree>
    <p:extLst>
      <p:ext uri="{BB962C8B-B14F-4D97-AF65-F5344CB8AC3E}">
        <p14:creationId xmlns:p14="http://schemas.microsoft.com/office/powerpoint/2010/main" val="141130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20a-trpOperon-L.gif"/>
          <p:cNvPicPr>
            <a:picLocks noGrp="1" noChangeAspect="1"/>
          </p:cNvPicPr>
          <p:nvPr>
            <p:ph idx="1"/>
          </p:nvPr>
        </p:nvPicPr>
        <p:blipFill>
          <a:blip r:embed="rId2"/>
          <a:srcRect l="1000" t="2292" r="3000" b="8309"/>
          <a:stretch>
            <a:fillRect/>
          </a:stretch>
        </p:blipFill>
        <p:spPr>
          <a:xfrm>
            <a:off x="38100" y="106358"/>
            <a:ext cx="6896826" cy="2801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39917" y="5599168"/>
            <a:ext cx="8763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The </a:t>
            </a:r>
            <a:r>
              <a:rPr lang="en-US" u="sng" dirty="0">
                <a:solidFill>
                  <a:srgbClr val="FF0000"/>
                </a:solidFill>
              </a:rPr>
              <a:t>repressor</a:t>
            </a:r>
            <a:r>
              <a:rPr lang="en-US" dirty="0">
                <a:solidFill>
                  <a:srgbClr val="FF0000"/>
                </a:solidFill>
              </a:rPr>
              <a:t> </a:t>
            </a:r>
            <a:r>
              <a:rPr lang="en-US" dirty="0"/>
              <a:t>is coded for by a </a:t>
            </a:r>
            <a:r>
              <a:rPr lang="en-US" b="1" u="sng" dirty="0">
                <a:solidFill>
                  <a:srgbClr val="FF0000"/>
                </a:solidFill>
              </a:rPr>
              <a:t>regulatory gene </a:t>
            </a:r>
            <a:r>
              <a:rPr lang="en-US" dirty="0"/>
              <a:t>that is located away from the operon. It has its own promoter.  For the </a:t>
            </a:r>
            <a:r>
              <a:rPr lang="en-US" dirty="0" err="1">
                <a:solidFill>
                  <a:srgbClr val="FF0000"/>
                </a:solidFill>
              </a:rPr>
              <a:t>trp</a:t>
            </a:r>
            <a:r>
              <a:rPr lang="en-US" dirty="0">
                <a:solidFill>
                  <a:srgbClr val="FF0000"/>
                </a:solidFill>
              </a:rPr>
              <a:t> operon</a:t>
            </a:r>
            <a:r>
              <a:rPr lang="en-US" dirty="0"/>
              <a:t>, the repressor is made in the </a:t>
            </a:r>
            <a:r>
              <a:rPr lang="en-US" u="sng" dirty="0">
                <a:solidFill>
                  <a:srgbClr val="FF0000"/>
                </a:solidFill>
              </a:rPr>
              <a:t>inactive</a:t>
            </a:r>
            <a:r>
              <a:rPr lang="en-US" dirty="0">
                <a:solidFill>
                  <a:srgbClr val="FF0000"/>
                </a:solidFill>
              </a:rPr>
              <a:t> form</a:t>
            </a:r>
            <a:r>
              <a:rPr lang="en-US" dirty="0"/>
              <a:t>, and needs tryptophan to become active. SO, the gene is usually ON, unless the repressor gets turned into the active form.</a:t>
            </a:r>
          </a:p>
        </p:txBody>
      </p:sp>
      <p:sp>
        <p:nvSpPr>
          <p:cNvPr id="2" name="Title 1"/>
          <p:cNvSpPr>
            <a:spLocks noGrp="1"/>
          </p:cNvSpPr>
          <p:nvPr>
            <p:ph type="title"/>
          </p:nvPr>
        </p:nvSpPr>
        <p:spPr>
          <a:xfrm>
            <a:off x="6934926" y="106358"/>
            <a:ext cx="2173740" cy="2239958"/>
          </a:xfrm>
        </p:spPr>
        <p:txBody>
          <a:bodyPr>
            <a:normAutofit/>
          </a:bodyPr>
          <a:lstStyle/>
          <a:p>
            <a:r>
              <a:rPr lang="en-US" dirty="0"/>
              <a:t>Parts of an Operon</a:t>
            </a:r>
          </a:p>
        </p:txBody>
      </p:sp>
      <p:sp>
        <p:nvSpPr>
          <p:cNvPr id="8" name="TextBox 7"/>
          <p:cNvSpPr txBox="1"/>
          <p:nvPr/>
        </p:nvSpPr>
        <p:spPr>
          <a:xfrm>
            <a:off x="2656488" y="3025294"/>
            <a:ext cx="2816116"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u="sng" dirty="0">
                <a:solidFill>
                  <a:schemeClr val="bg1"/>
                </a:solidFill>
              </a:rPr>
              <a:t>OPERATOR</a:t>
            </a:r>
            <a:r>
              <a:rPr lang="en-US" dirty="0">
                <a:solidFill>
                  <a:srgbClr val="C00000"/>
                </a:solidFill>
              </a:rPr>
              <a:t> = ON/ OFF Switch (located within the promoter); allows or disallows RNA polymerase to bind</a:t>
            </a:r>
          </a:p>
        </p:txBody>
      </p:sp>
      <p:sp>
        <p:nvSpPr>
          <p:cNvPr id="9" name="TextBox 8"/>
          <p:cNvSpPr txBox="1"/>
          <p:nvPr/>
        </p:nvSpPr>
        <p:spPr>
          <a:xfrm>
            <a:off x="121524" y="3025294"/>
            <a:ext cx="2292569"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u="sng" dirty="0">
                <a:solidFill>
                  <a:schemeClr val="bg1"/>
                </a:solidFill>
              </a:rPr>
              <a:t>PROMOTER</a:t>
            </a:r>
            <a:r>
              <a:rPr lang="en-US" dirty="0">
                <a:solidFill>
                  <a:srgbClr val="C00000"/>
                </a:solidFill>
              </a:rPr>
              <a:t> = place where the RNA </a:t>
            </a:r>
            <a:r>
              <a:rPr lang="en-US">
                <a:solidFill>
                  <a:srgbClr val="C00000"/>
                </a:solidFill>
              </a:rPr>
              <a:t>polymerase binds</a:t>
            </a:r>
            <a:endParaRPr lang="en-US" dirty="0">
              <a:solidFill>
                <a:schemeClr val="bg1"/>
              </a:solidFill>
            </a:endParaRPr>
          </a:p>
        </p:txBody>
      </p:sp>
      <p:sp>
        <p:nvSpPr>
          <p:cNvPr id="3" name="Rectangle 2"/>
          <p:cNvSpPr/>
          <p:nvPr/>
        </p:nvSpPr>
        <p:spPr>
          <a:xfrm>
            <a:off x="5943601" y="2173471"/>
            <a:ext cx="3151618"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solidFill>
                  <a:schemeClr val="tx1"/>
                </a:solidFill>
              </a:rPr>
              <a:t>They are made up of 3 parts:</a:t>
            </a:r>
          </a:p>
          <a:p>
            <a:pPr marL="573088" indent="-573088">
              <a:tabLst>
                <a:tab pos="393700" algn="l"/>
              </a:tabLst>
            </a:pPr>
            <a:r>
              <a:rPr lang="en-US" dirty="0">
                <a:solidFill>
                  <a:schemeClr val="tx1"/>
                </a:solidFill>
              </a:rPr>
              <a:t>	1. Genes it controls (called </a:t>
            </a:r>
            <a:r>
              <a:rPr lang="en-US" dirty="0">
                <a:solidFill>
                  <a:srgbClr val="00B0F0"/>
                </a:solidFill>
              </a:rPr>
              <a:t>structural genes</a:t>
            </a:r>
            <a:r>
              <a:rPr lang="en-US" dirty="0">
                <a:solidFill>
                  <a:schemeClr val="tx1"/>
                </a:solidFill>
              </a:rPr>
              <a:t>)</a:t>
            </a:r>
          </a:p>
          <a:p>
            <a:pPr marL="573088" indent="-573088">
              <a:tabLst>
                <a:tab pos="393700" algn="l"/>
              </a:tabLst>
            </a:pPr>
            <a:r>
              <a:rPr lang="en-US" dirty="0">
                <a:solidFill>
                  <a:schemeClr val="tx1"/>
                </a:solidFill>
              </a:rPr>
              <a:t>	2. Promoters</a:t>
            </a:r>
          </a:p>
          <a:p>
            <a:pPr marL="573088" indent="-573088">
              <a:tabLst>
                <a:tab pos="393700" algn="l"/>
              </a:tabLst>
            </a:pPr>
            <a:r>
              <a:rPr lang="en-US" dirty="0">
                <a:solidFill>
                  <a:schemeClr val="tx1"/>
                </a:solidFill>
              </a:rPr>
              <a:t>	3. Operator (</a:t>
            </a:r>
            <a:r>
              <a:rPr lang="en-US" dirty="0">
                <a:solidFill>
                  <a:srgbClr val="00B0F0"/>
                </a:solidFill>
              </a:rPr>
              <a:t>on/ off switch</a:t>
            </a:r>
            <a:r>
              <a:rPr lang="en-US" dirty="0">
                <a:solidFill>
                  <a:schemeClr val="tx1"/>
                </a:solidFill>
              </a:rPr>
              <a:t>) </a:t>
            </a:r>
          </a:p>
        </p:txBody>
      </p:sp>
      <p:sp>
        <p:nvSpPr>
          <p:cNvPr id="10" name="TextBox 9"/>
          <p:cNvSpPr txBox="1"/>
          <p:nvPr/>
        </p:nvSpPr>
        <p:spPr>
          <a:xfrm>
            <a:off x="139917" y="4573890"/>
            <a:ext cx="5472279"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u="sng" dirty="0">
                <a:solidFill>
                  <a:schemeClr val="bg1"/>
                </a:solidFill>
              </a:rPr>
              <a:t>REPRESSOR</a:t>
            </a:r>
            <a:r>
              <a:rPr lang="en-US" dirty="0">
                <a:solidFill>
                  <a:srgbClr val="C00000"/>
                </a:solidFill>
              </a:rPr>
              <a:t> = this binds to the operator to block the attachment of RNA Polymerase when it is in the active form</a:t>
            </a:r>
            <a:endParaRPr lang="en-US" dirty="0">
              <a:solidFill>
                <a:schemeClr val="bg1"/>
              </a:solidFill>
            </a:endParaRPr>
          </a:p>
        </p:txBody>
      </p:sp>
      <p:sp>
        <p:nvSpPr>
          <p:cNvPr id="5" name="TextBox 4"/>
          <p:cNvSpPr txBox="1"/>
          <p:nvPr/>
        </p:nvSpPr>
        <p:spPr>
          <a:xfrm>
            <a:off x="5791200" y="4301817"/>
            <a:ext cx="3111717"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solidFill>
                  <a:srgbClr val="7030A0"/>
                </a:solidFill>
              </a:rPr>
              <a:t>Recall</a:t>
            </a:r>
            <a:r>
              <a:rPr lang="en-US" dirty="0"/>
              <a:t>: </a:t>
            </a:r>
            <a:r>
              <a:rPr lang="en-US" dirty="0">
                <a:solidFill>
                  <a:srgbClr val="FFFF00"/>
                </a:solidFill>
              </a:rPr>
              <a:t>Transcription Factors </a:t>
            </a:r>
            <a:r>
              <a:rPr lang="en-US" dirty="0"/>
              <a:t>bind to the promoter or TATA box to help RNA Polymerase bind</a:t>
            </a:r>
          </a:p>
        </p:txBody>
      </p:sp>
    </p:spTree>
    <p:extLst>
      <p:ext uri="{BB962C8B-B14F-4D97-AF65-F5344CB8AC3E}">
        <p14:creationId xmlns:p14="http://schemas.microsoft.com/office/powerpoint/2010/main" val="416185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20a-trpOperon-L.gif"/>
          <p:cNvPicPr>
            <a:picLocks noGrp="1" noChangeAspect="1"/>
          </p:cNvPicPr>
          <p:nvPr>
            <p:ph idx="1"/>
          </p:nvPr>
        </p:nvPicPr>
        <p:blipFill>
          <a:blip r:embed="rId2"/>
          <a:srcRect l="1000" t="2292" r="3000" b="8309"/>
          <a:stretch>
            <a:fillRect/>
          </a:stretch>
        </p:blipFill>
        <p:spPr>
          <a:xfrm>
            <a:off x="335017" y="4038600"/>
            <a:ext cx="6103883" cy="2479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839758"/>
            <a:ext cx="3581400"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solidFill>
                  <a:srgbClr val="FF0000"/>
                </a:solidFill>
              </a:rPr>
              <a:t>Repressible </a:t>
            </a:r>
            <a:r>
              <a:rPr lang="en-US" dirty="0" err="1">
                <a:solidFill>
                  <a:srgbClr val="FF0000"/>
                </a:solidFill>
              </a:rPr>
              <a:t>operons</a:t>
            </a:r>
            <a:r>
              <a:rPr lang="en-US" dirty="0">
                <a:solidFill>
                  <a:srgbClr val="FF0000"/>
                </a:solidFill>
              </a:rPr>
              <a:t> </a:t>
            </a:r>
            <a:r>
              <a:rPr lang="en-US" dirty="0"/>
              <a:t>are always ON unless repressed (switched off)</a:t>
            </a:r>
          </a:p>
          <a:p>
            <a:endParaRPr lang="en-US" dirty="0"/>
          </a:p>
          <a:p>
            <a:r>
              <a:rPr lang="en-US" dirty="0"/>
              <a:t>Therefore, the </a:t>
            </a:r>
            <a:r>
              <a:rPr lang="en-US" dirty="0">
                <a:solidFill>
                  <a:srgbClr val="FF0000"/>
                </a:solidFill>
              </a:rPr>
              <a:t>OPERON is usually ON </a:t>
            </a:r>
            <a:r>
              <a:rPr lang="en-US" dirty="0"/>
              <a:t>(unless switched off)</a:t>
            </a:r>
          </a:p>
          <a:p>
            <a:endParaRPr lang="en-US" dirty="0"/>
          </a:p>
          <a:p>
            <a:r>
              <a:rPr lang="en-US" dirty="0"/>
              <a:t>All the genes are found together, so that </a:t>
            </a:r>
            <a:r>
              <a:rPr lang="en-US" dirty="0">
                <a:solidFill>
                  <a:srgbClr val="FF0000"/>
                </a:solidFill>
              </a:rPr>
              <a:t>ONE operator controls expression of ALL of the genes</a:t>
            </a:r>
          </a:p>
        </p:txBody>
      </p:sp>
      <p:sp>
        <p:nvSpPr>
          <p:cNvPr id="6" name="TextBox 5"/>
          <p:cNvSpPr txBox="1"/>
          <p:nvPr/>
        </p:nvSpPr>
        <p:spPr>
          <a:xfrm>
            <a:off x="4038600" y="839758"/>
            <a:ext cx="48006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Bacteria synthesize tryptophan from a pathway that includes 5 enzymes.  These enzymes are coded for by 5 genes all found together in the </a:t>
            </a:r>
            <a:r>
              <a:rPr lang="en-US" dirty="0" err="1"/>
              <a:t>Trp</a:t>
            </a:r>
            <a:r>
              <a:rPr lang="en-US" dirty="0"/>
              <a:t> Operon.  </a:t>
            </a:r>
          </a:p>
          <a:p>
            <a:endParaRPr lang="en-US" dirty="0"/>
          </a:p>
          <a:p>
            <a:r>
              <a:rPr lang="en-US" u="sng" dirty="0">
                <a:solidFill>
                  <a:srgbClr val="FF0000"/>
                </a:solidFill>
              </a:rPr>
              <a:t>Feedback Inhibition </a:t>
            </a:r>
            <a:r>
              <a:rPr lang="en-US" dirty="0"/>
              <a:t>– if much tryptophan is present, it acts as a </a:t>
            </a:r>
            <a:r>
              <a:rPr lang="en-US" u="sng" dirty="0">
                <a:solidFill>
                  <a:srgbClr val="0070C0"/>
                </a:solidFill>
              </a:rPr>
              <a:t>co-repressor</a:t>
            </a:r>
            <a:r>
              <a:rPr lang="en-US" dirty="0"/>
              <a:t>.  It </a:t>
            </a:r>
            <a:r>
              <a:rPr lang="en-US" dirty="0">
                <a:solidFill>
                  <a:srgbClr val="FF0000"/>
                </a:solidFill>
              </a:rPr>
              <a:t>binds to the repressor, and activates it</a:t>
            </a:r>
            <a:r>
              <a:rPr lang="en-US" dirty="0"/>
              <a:t>.  Then, the repressor binds to the operator and blocks the attachment of RNA polymerase</a:t>
            </a:r>
          </a:p>
        </p:txBody>
      </p:sp>
      <p:sp>
        <p:nvSpPr>
          <p:cNvPr id="2" name="Title 1"/>
          <p:cNvSpPr>
            <a:spLocks noGrp="1"/>
          </p:cNvSpPr>
          <p:nvPr>
            <p:ph type="title"/>
          </p:nvPr>
        </p:nvSpPr>
        <p:spPr>
          <a:xfrm>
            <a:off x="838200" y="0"/>
            <a:ext cx="7315200" cy="503238"/>
          </a:xfrm>
        </p:spPr>
        <p:txBody>
          <a:bodyPr>
            <a:normAutofit fontScale="90000"/>
          </a:bodyPr>
          <a:lstStyle/>
          <a:p>
            <a:r>
              <a:rPr lang="en-US" dirty="0" err="1"/>
              <a:t>Trp</a:t>
            </a:r>
            <a:r>
              <a:rPr lang="en-US" dirty="0"/>
              <a:t> Operon = Repressible</a:t>
            </a:r>
          </a:p>
        </p:txBody>
      </p:sp>
      <p:sp>
        <p:nvSpPr>
          <p:cNvPr id="3" name="TextBox 2"/>
          <p:cNvSpPr txBox="1"/>
          <p:nvPr/>
        </p:nvSpPr>
        <p:spPr>
          <a:xfrm>
            <a:off x="6553200" y="4267200"/>
            <a:ext cx="2438400" cy="147732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a:solidFill>
                  <a:srgbClr val="FFFF00"/>
                </a:solidFill>
              </a:rPr>
              <a:t>Co-repressor</a:t>
            </a:r>
            <a:r>
              <a:rPr lang="en-US" dirty="0"/>
              <a:t> (ex. Tryptophan</a:t>
            </a:r>
            <a:r>
              <a:rPr lang="en-US" dirty="0">
                <a:solidFill>
                  <a:srgbClr val="FFFF00"/>
                </a:solidFill>
              </a:rPr>
              <a:t>) turns genes OFF</a:t>
            </a:r>
            <a:r>
              <a:rPr lang="en-US" dirty="0"/>
              <a:t> by activating the repressor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20b-trpOperon-L2.gif"/>
          <p:cNvPicPr>
            <a:picLocks noGrp="1" noChangeAspect="1"/>
          </p:cNvPicPr>
          <p:nvPr>
            <p:ph idx="1"/>
          </p:nvPr>
        </p:nvPicPr>
        <p:blipFill>
          <a:blip r:embed="rId2"/>
          <a:srcRect l="1000" t="3433" r="1000" b="7296"/>
          <a:stretch>
            <a:fillRect/>
          </a:stretch>
        </p:blipFill>
        <p:spPr>
          <a:xfrm>
            <a:off x="3200400" y="3581400"/>
            <a:ext cx="5790586" cy="3072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52400" y="152400"/>
            <a:ext cx="2895600" cy="618630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If </a:t>
            </a:r>
            <a:r>
              <a:rPr lang="en-US" dirty="0">
                <a:solidFill>
                  <a:srgbClr val="FF0000"/>
                </a:solidFill>
              </a:rPr>
              <a:t>tryptophan is present</a:t>
            </a:r>
            <a:r>
              <a:rPr lang="en-US" dirty="0"/>
              <a:t>, the </a:t>
            </a:r>
            <a:r>
              <a:rPr lang="en-US" dirty="0">
                <a:solidFill>
                  <a:srgbClr val="FF0000"/>
                </a:solidFill>
              </a:rPr>
              <a:t>repressor is “active</a:t>
            </a:r>
            <a:r>
              <a:rPr lang="en-US" dirty="0"/>
              <a:t>”, so it binds to the promoter blocking the RNA polymerase.  </a:t>
            </a:r>
          </a:p>
          <a:p>
            <a:endParaRPr lang="en-US" dirty="0"/>
          </a:p>
          <a:p>
            <a:r>
              <a:rPr lang="en-US" dirty="0">
                <a:solidFill>
                  <a:srgbClr val="FF0000"/>
                </a:solidFill>
              </a:rPr>
              <a:t>Therefore, the production of tryptophan is stopped because there is already enough in the environment. </a:t>
            </a:r>
          </a:p>
          <a:p>
            <a:endParaRPr lang="en-US" dirty="0">
              <a:solidFill>
                <a:schemeClr val="bg1"/>
              </a:solidFill>
            </a:endParaRPr>
          </a:p>
          <a:p>
            <a:pPr marL="0" lvl="1"/>
            <a:r>
              <a:rPr lang="en-US" dirty="0">
                <a:solidFill>
                  <a:schemeClr val="bg1"/>
                </a:solidFill>
              </a:rPr>
              <a:t>SO…PRESENCE OF TRYPTOPHAN TURNS THE REPRESSOR ON, WHICH TURNS THE OPERON OFF </a:t>
            </a:r>
            <a:r>
              <a:rPr lang="en-US" dirty="0">
                <a:solidFill>
                  <a:schemeClr val="bg1"/>
                </a:solidFill>
                <a:sym typeface="Wingdings" panose="05000000000000000000" pitchFamily="2" charset="2"/>
              </a:rPr>
              <a:t></a:t>
            </a:r>
            <a:r>
              <a:rPr lang="en-US" dirty="0">
                <a:solidFill>
                  <a:schemeClr val="bg1"/>
                </a:solidFill>
              </a:rPr>
              <a:t> ENOUGH TRYPTOPHAN IS PRESENT SO WE DON’T NEED TO MAKE ANY MORE!</a:t>
            </a:r>
            <a:endParaRPr lang="en-US" sz="1600" dirty="0">
              <a:solidFill>
                <a:schemeClr val="bg1"/>
              </a:solidFill>
            </a:endParaRPr>
          </a:p>
          <a:p>
            <a:endParaRPr lang="en-US" dirty="0">
              <a:solidFill>
                <a:srgbClr val="FF0000"/>
              </a:solidFill>
            </a:endParaRPr>
          </a:p>
        </p:txBody>
      </p:sp>
      <p:sp>
        <p:nvSpPr>
          <p:cNvPr id="5" name="TextBox 4"/>
          <p:cNvSpPr txBox="1"/>
          <p:nvPr/>
        </p:nvSpPr>
        <p:spPr>
          <a:xfrm>
            <a:off x="4038293" y="762000"/>
            <a:ext cx="4114800"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SO….</a:t>
            </a:r>
          </a:p>
          <a:p>
            <a:pPr marL="457200" indent="-457200">
              <a:tabLst>
                <a:tab pos="457200" algn="l"/>
              </a:tabLst>
            </a:pPr>
            <a:r>
              <a:rPr lang="en-US" dirty="0"/>
              <a:t>	No tryptophan = repressor inactive = operon ON = making tryptophan</a:t>
            </a:r>
          </a:p>
          <a:p>
            <a:endParaRPr lang="en-US" dirty="0"/>
          </a:p>
          <a:p>
            <a:pPr marL="457200" indent="-457200">
              <a:tabLst>
                <a:tab pos="457200" algn="l"/>
              </a:tabLst>
            </a:pPr>
            <a:r>
              <a:rPr lang="en-US" dirty="0"/>
              <a:t>	Lots of tryptophan = repressor activated by </a:t>
            </a:r>
            <a:r>
              <a:rPr lang="en-US" dirty="0" err="1"/>
              <a:t>corepressor</a:t>
            </a:r>
            <a:r>
              <a:rPr lang="en-US" dirty="0"/>
              <a:t> = operon OFF = no tryptophan made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p operon.jpg"/>
          <p:cNvPicPr>
            <a:picLocks noChangeAspect="1"/>
          </p:cNvPicPr>
          <p:nvPr/>
        </p:nvPicPr>
        <p:blipFill>
          <a:blip r:embed="rId2"/>
          <a:stretch>
            <a:fillRect/>
          </a:stretch>
        </p:blipFill>
        <p:spPr>
          <a:xfrm>
            <a:off x="0" y="0"/>
            <a:ext cx="8915400" cy="687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562600" y="4648201"/>
            <a:ext cx="327660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dirty="0"/>
              <a:t>Tryptophan Operon – On vs. Off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019800" cy="715962"/>
          </a:xfrm>
        </p:spPr>
        <p:txBody>
          <a:bodyPr>
            <a:normAutofit fontScale="90000"/>
          </a:bodyPr>
          <a:lstStyle/>
          <a:p>
            <a:r>
              <a:rPr lang="en-US" dirty="0"/>
              <a:t>Lac Operon = Inducible</a:t>
            </a:r>
          </a:p>
        </p:txBody>
      </p:sp>
      <p:pic>
        <p:nvPicPr>
          <p:cNvPr id="4" name="Content Placeholder 3" descr="18-21a-LacOperonLacAbsen-L.gif"/>
          <p:cNvPicPr>
            <a:picLocks noGrp="1" noChangeAspect="1"/>
          </p:cNvPicPr>
          <p:nvPr>
            <p:ph idx="1"/>
          </p:nvPr>
        </p:nvPicPr>
        <p:blipFill>
          <a:blip r:embed="rId2"/>
          <a:srcRect l="2000" t="3320" r="1000" b="5394"/>
          <a:stretch>
            <a:fillRect/>
          </a:stretch>
        </p:blipFill>
        <p:spPr>
          <a:xfrm>
            <a:off x="457200" y="3315093"/>
            <a:ext cx="6248400" cy="3542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609600"/>
            <a:ext cx="9144000" cy="258532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solidFill>
                  <a:schemeClr val="bg1"/>
                </a:solidFill>
              </a:rPr>
              <a:t>Inducible</a:t>
            </a:r>
            <a:r>
              <a:rPr lang="en-US" dirty="0"/>
              <a:t> </a:t>
            </a:r>
            <a:r>
              <a:rPr lang="en-US" dirty="0" err="1"/>
              <a:t>Operons</a:t>
            </a:r>
            <a:r>
              <a:rPr lang="en-US" dirty="0"/>
              <a:t> are </a:t>
            </a:r>
            <a:r>
              <a:rPr lang="en-US" dirty="0">
                <a:solidFill>
                  <a:schemeClr val="bg1"/>
                </a:solidFill>
              </a:rPr>
              <a:t>always OFF unless switched ON</a:t>
            </a:r>
            <a:r>
              <a:rPr lang="en-US" dirty="0"/>
              <a:t>. </a:t>
            </a:r>
          </a:p>
          <a:p>
            <a:endParaRPr lang="en-US" dirty="0"/>
          </a:p>
          <a:p>
            <a:r>
              <a:rPr lang="en-US" dirty="0"/>
              <a:t>So the repressor is normally ACTIVE, it is normally repressing the operon (the regulatory gene that encodes the repressor encodes the active conformation).  It is bound to the operator, and therefore blocks RNA polymerase. </a:t>
            </a:r>
          </a:p>
          <a:p>
            <a:endParaRPr lang="en-US" dirty="0"/>
          </a:p>
          <a:p>
            <a:r>
              <a:rPr lang="en-US" dirty="0"/>
              <a:t>The </a:t>
            </a:r>
            <a:r>
              <a:rPr lang="en-US" u="sng" dirty="0">
                <a:solidFill>
                  <a:schemeClr val="bg1"/>
                </a:solidFill>
              </a:rPr>
              <a:t>Lac Operon </a:t>
            </a:r>
            <a:r>
              <a:rPr lang="en-US" dirty="0">
                <a:solidFill>
                  <a:schemeClr val="bg1"/>
                </a:solidFill>
              </a:rPr>
              <a:t>breaks down lactose</a:t>
            </a:r>
            <a:r>
              <a:rPr lang="en-US" dirty="0"/>
              <a:t>.  If its not present in the bacteria's environment, there is no need to break it down.  </a:t>
            </a:r>
            <a:r>
              <a:rPr lang="en-US" dirty="0">
                <a:solidFill>
                  <a:schemeClr val="bg1"/>
                </a:solidFill>
              </a:rPr>
              <a:t>Once it becomes available, the operon would have to get switched on to break it down.</a:t>
            </a:r>
            <a:r>
              <a:rPr lang="en-US" dirty="0"/>
              <a:t>  </a:t>
            </a:r>
          </a:p>
        </p:txBody>
      </p:sp>
      <p:sp>
        <p:nvSpPr>
          <p:cNvPr id="6" name="TextBox 5"/>
          <p:cNvSpPr txBox="1"/>
          <p:nvPr/>
        </p:nvSpPr>
        <p:spPr>
          <a:xfrm>
            <a:off x="6019800" y="5334000"/>
            <a:ext cx="3124200"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a:t>The </a:t>
            </a:r>
            <a:r>
              <a:rPr lang="en-US" u="sng" dirty="0"/>
              <a:t>repressor</a:t>
            </a:r>
            <a:r>
              <a:rPr lang="en-US" dirty="0"/>
              <a:t> in the Lac Operon is made in the active form, so it is normally switched 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21b-LacOperonLacPres-L.gif"/>
          <p:cNvPicPr>
            <a:picLocks noGrp="1" noChangeAspect="1"/>
          </p:cNvPicPr>
          <p:nvPr>
            <p:ph idx="1"/>
          </p:nvPr>
        </p:nvPicPr>
        <p:blipFill>
          <a:blip r:embed="rId2"/>
          <a:srcRect l="1000" t="4201" r="1000" b="5936"/>
          <a:stretch>
            <a:fillRect/>
          </a:stretch>
        </p:blipFill>
        <p:spPr>
          <a:xfrm>
            <a:off x="533400" y="3124200"/>
            <a:ext cx="8196146"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4800" y="381000"/>
            <a:ext cx="51054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If lactose is present, an isomer of it, </a:t>
            </a:r>
            <a:r>
              <a:rPr lang="en-US" dirty="0" err="1">
                <a:solidFill>
                  <a:schemeClr val="bg1"/>
                </a:solidFill>
              </a:rPr>
              <a:t>allolactose</a:t>
            </a:r>
            <a:r>
              <a:rPr lang="en-US" dirty="0">
                <a:solidFill>
                  <a:schemeClr val="bg1"/>
                </a:solidFill>
              </a:rPr>
              <a:t>,</a:t>
            </a:r>
            <a:r>
              <a:rPr lang="en-US" dirty="0"/>
              <a:t> acts as an </a:t>
            </a:r>
            <a:r>
              <a:rPr lang="en-US" dirty="0">
                <a:solidFill>
                  <a:schemeClr val="bg1"/>
                </a:solidFill>
              </a:rPr>
              <a:t>inducer</a:t>
            </a:r>
            <a:r>
              <a:rPr lang="en-US" dirty="0"/>
              <a:t>.  It </a:t>
            </a:r>
            <a:r>
              <a:rPr lang="en-US" dirty="0">
                <a:solidFill>
                  <a:schemeClr val="bg1"/>
                </a:solidFill>
              </a:rPr>
              <a:t>binds to the repressor, which inactivates it.</a:t>
            </a:r>
            <a:r>
              <a:rPr lang="en-US" dirty="0"/>
              <a:t>   Now that the repressor no longer works, the </a:t>
            </a:r>
            <a:r>
              <a:rPr lang="en-US" dirty="0">
                <a:solidFill>
                  <a:schemeClr val="bg1"/>
                </a:solidFill>
              </a:rPr>
              <a:t>operon can turn on</a:t>
            </a:r>
            <a:r>
              <a:rPr lang="en-US" dirty="0"/>
              <a:t>.  Nothing is bound to the operator, so RNA polymerase can bind, and the lactose can be broken down. </a:t>
            </a:r>
          </a:p>
        </p:txBody>
      </p:sp>
      <p:sp>
        <p:nvSpPr>
          <p:cNvPr id="6" name="TextBox 5"/>
          <p:cNvSpPr txBox="1"/>
          <p:nvPr/>
        </p:nvSpPr>
        <p:spPr>
          <a:xfrm>
            <a:off x="5867400" y="381000"/>
            <a:ext cx="2971800" cy="203132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a:t>Remember, these </a:t>
            </a:r>
            <a:r>
              <a:rPr lang="en-US" dirty="0" err="1"/>
              <a:t>operons</a:t>
            </a:r>
            <a:r>
              <a:rPr lang="en-US" dirty="0"/>
              <a:t> code for the mRNA that is going to go to the ribosomes to make the enzymes that will either break down lactose, or make tryptophan. </a:t>
            </a:r>
          </a:p>
        </p:txBody>
      </p:sp>
      <p:sp>
        <p:nvSpPr>
          <p:cNvPr id="2" name="TextBox 1"/>
          <p:cNvSpPr txBox="1"/>
          <p:nvPr/>
        </p:nvSpPr>
        <p:spPr>
          <a:xfrm>
            <a:off x="304800" y="2412325"/>
            <a:ext cx="4191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An </a:t>
            </a:r>
            <a:r>
              <a:rPr lang="en-US" b="1" dirty="0">
                <a:solidFill>
                  <a:srgbClr val="0070C0"/>
                </a:solidFill>
              </a:rPr>
              <a:t>inducer</a:t>
            </a:r>
            <a:r>
              <a:rPr lang="en-US" dirty="0">
                <a:solidFill>
                  <a:srgbClr val="0070C0"/>
                </a:solidFill>
              </a:rPr>
              <a:t> </a:t>
            </a:r>
            <a:r>
              <a:rPr lang="en-US" b="1" i="1" u="sng" dirty="0"/>
              <a:t>inactivates</a:t>
            </a:r>
            <a:r>
              <a:rPr lang="en-US" dirty="0"/>
              <a:t> the repressor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1896</TotalTime>
  <Words>3091</Words>
  <Application>Microsoft Office PowerPoint</Application>
  <PresentationFormat>On-screen Show (4:3)</PresentationFormat>
  <Paragraphs>256</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Book Antiqua</vt:lpstr>
      <vt:lpstr>Calibri</vt:lpstr>
      <vt:lpstr>Lucida Sans</vt:lpstr>
      <vt:lpstr>Wingdings</vt:lpstr>
      <vt:lpstr>Wingdings 2</vt:lpstr>
      <vt:lpstr>Wingdings 3</vt:lpstr>
      <vt:lpstr>Apex</vt:lpstr>
      <vt:lpstr>Chapter 18 – Regulation of Gene Expression</vt:lpstr>
      <vt:lpstr>Regulating PROKARYOTIC Gene Expression</vt:lpstr>
      <vt:lpstr>Operons</vt:lpstr>
      <vt:lpstr>Parts of an Operon</vt:lpstr>
      <vt:lpstr>Trp Operon = Repressible</vt:lpstr>
      <vt:lpstr>PowerPoint Presentation</vt:lpstr>
      <vt:lpstr>PowerPoint Presentation</vt:lpstr>
      <vt:lpstr>Lac Operon = Inducible</vt:lpstr>
      <vt:lpstr>PowerPoint Presentation</vt:lpstr>
      <vt:lpstr>Inducible vs. Repressible Operons</vt:lpstr>
      <vt:lpstr>Positive Gene Regulation</vt:lpstr>
      <vt:lpstr>PowerPoint Presentation</vt:lpstr>
      <vt:lpstr>Lac Operon – Dual Control</vt:lpstr>
      <vt:lpstr>Regulating EUKARYOTIC Gene Expression</vt:lpstr>
      <vt:lpstr>Structure of Chromatin </vt:lpstr>
      <vt:lpstr>Nucleosomes and heterochromatin vs. euchromatin</vt:lpstr>
      <vt:lpstr>Acetylation and Methylation</vt:lpstr>
      <vt:lpstr>Epigenetic Inheritance</vt:lpstr>
      <vt:lpstr>Control of gene expression </vt:lpstr>
      <vt:lpstr>Control of transcription initiation</vt:lpstr>
      <vt:lpstr>Control elements – usually activators</vt:lpstr>
      <vt:lpstr>Post transcriptional regulation – alternative RNA Splicing</vt:lpstr>
      <vt:lpstr>Translational Regulation  </vt:lpstr>
      <vt:lpstr>Post translational regulation – selective degradation</vt:lpstr>
      <vt:lpstr>DIFFERENTIAL GENE EXPRESSION:  This leads to different CELL TYPES in a multicellular organism</vt:lpstr>
      <vt:lpstr>Cell Division, Cell Differentiation and Morphogenesis</vt:lpstr>
      <vt:lpstr>Cytoplasmic Determinants</vt:lpstr>
      <vt:lpstr>Differentiation</vt:lpstr>
      <vt:lpstr>Pattern Formation</vt:lpstr>
      <vt:lpstr>Homeotic Genes</vt:lpstr>
      <vt:lpstr>Maternal Effect Gene (in fruit flies)</vt:lpstr>
      <vt:lpstr>Cancer</vt:lpstr>
      <vt:lpstr>Proto-oncogenes vs. Oncogenes</vt:lpstr>
      <vt:lpstr>Tumor-Suppressor Genes</vt:lpstr>
      <vt:lpstr>P53 genes</vt:lpstr>
      <vt:lpstr>Cancer</vt:lpstr>
      <vt:lpstr>Cancer Genetic Linkage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genetics of viruses and bacteria</dc:title>
  <dc:creator>MCARR</dc:creator>
  <cp:lastModifiedBy>WILLIS, MELISSA</cp:lastModifiedBy>
  <cp:revision>103</cp:revision>
  <cp:lastPrinted>2015-11-20T14:47:27Z</cp:lastPrinted>
  <dcterms:created xsi:type="dcterms:W3CDTF">2008-12-03T14:47:57Z</dcterms:created>
  <dcterms:modified xsi:type="dcterms:W3CDTF">2017-02-10T13:43:57Z</dcterms:modified>
</cp:coreProperties>
</file>