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59" r:id="rId5"/>
    <p:sldId id="258" r:id="rId6"/>
    <p:sldId id="261" r:id="rId7"/>
    <p:sldId id="268" r:id="rId8"/>
    <p:sldId id="262" r:id="rId9"/>
    <p:sldId id="263" r:id="rId10"/>
    <p:sldId id="267" r:id="rId11"/>
    <p:sldId id="264"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p:normalViewPr>
  <p:slideViewPr>
    <p:cSldViewPr>
      <p:cViewPr varScale="1">
        <p:scale>
          <a:sx n="60" d="100"/>
          <a:sy n="60" d="100"/>
        </p:scale>
        <p:origin x="73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D7AFEDD-80CC-4D8D-9FB6-D009815789B8}" type="datetimeFigureOut">
              <a:rPr lang="en-US" smtClean="0"/>
              <a:t>3/31/2017</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AA7F2DE-E8F6-4521-949A-F9EFD1C15949}"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7AFEDD-80CC-4D8D-9FB6-D009815789B8}" type="datetimeFigureOut">
              <a:rPr lang="en-US" smtClean="0"/>
              <a:t>3/31/2017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A7F2DE-E8F6-4521-949A-F9EFD1C1594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7AFEDD-80CC-4D8D-9FB6-D009815789B8}" type="datetimeFigureOut">
              <a:rPr lang="en-US" smtClean="0"/>
              <a:t>3/31/2017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A7F2DE-E8F6-4521-949A-F9EFD1C1594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7AFEDD-80CC-4D8D-9FB6-D009815789B8}" type="datetimeFigureOut">
              <a:rPr lang="en-US" smtClean="0"/>
              <a:t>3/31/2017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A7F2DE-E8F6-4521-949A-F9EFD1C1594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7AFEDD-80CC-4D8D-9FB6-D009815789B8}" type="datetimeFigureOut">
              <a:rPr lang="en-US" smtClean="0"/>
              <a:t>3/31/2017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A7F2DE-E8F6-4521-949A-F9EFD1C15949}"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ED7AFEDD-80CC-4D8D-9FB6-D009815789B8}" type="datetimeFigureOut">
              <a:rPr lang="en-US" smtClean="0"/>
              <a:t>3/31/2017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A7F2DE-E8F6-4521-949A-F9EFD1C15949}"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7AFEDD-80CC-4D8D-9FB6-D009815789B8}" type="datetimeFigureOut">
              <a:rPr lang="en-US" smtClean="0"/>
              <a:t>3/31/2017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A7F2DE-E8F6-4521-949A-F9EFD1C1594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7AFEDD-80CC-4D8D-9FB6-D009815789B8}" type="datetimeFigureOut">
              <a:rPr lang="en-US" smtClean="0"/>
              <a:t>3/31/2017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A7F2DE-E8F6-4521-949A-F9EFD1C1594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AFEDD-80CC-4D8D-9FB6-D009815789B8}" type="datetimeFigureOut">
              <a:rPr lang="en-US" smtClean="0"/>
              <a:t>3/31/2017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A7F2DE-E8F6-4521-949A-F9EFD1C1594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ED7AFEDD-80CC-4D8D-9FB6-D009815789B8}" type="datetimeFigureOut">
              <a:rPr lang="en-US" smtClean="0"/>
              <a:t>3/31/2017</a:t>
            </a:fld>
            <a:endParaRPr lang="en-US" dirty="0"/>
          </a:p>
        </p:txBody>
      </p:sp>
      <p:sp>
        <p:nvSpPr>
          <p:cNvPr id="7" name="Slide Number Placeholder 6"/>
          <p:cNvSpPr>
            <a:spLocks noGrp="1"/>
          </p:cNvSpPr>
          <p:nvPr>
            <p:ph type="sldNum" sz="quarter" idx="12"/>
          </p:nvPr>
        </p:nvSpPr>
        <p:spPr/>
        <p:txBody>
          <a:bodyPr/>
          <a:lstStyle/>
          <a:p>
            <a:fld id="{8AA7F2DE-E8F6-4521-949A-F9EFD1C15949}"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7AFEDD-80CC-4D8D-9FB6-D009815789B8}" type="datetimeFigureOut">
              <a:rPr lang="en-US" smtClean="0"/>
              <a:t>3/31/2017</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AA7F2DE-E8F6-4521-949A-F9EFD1C1594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D7AFEDD-80CC-4D8D-9FB6-D009815789B8}" type="datetimeFigureOut">
              <a:rPr lang="en-US" smtClean="0"/>
              <a:t>3/31/2017</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AA7F2DE-E8F6-4521-949A-F9EFD1C15949}"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30368" y="-152400"/>
            <a:ext cx="1898276" cy="769441"/>
          </a:xfrm>
          <a:prstGeom prst="rect">
            <a:avLst/>
          </a:prstGeom>
          <a:noFill/>
        </p:spPr>
        <p:txBody>
          <a:bodyPr wrap="none" lIns="91440" tIns="45720" rIns="91440" bIns="45720">
            <a:spAutoFit/>
          </a:bodyPr>
          <a:lstStyle/>
          <a:p>
            <a:pPr algn="ctr"/>
            <a:r>
              <a:rPr lang="en-US" sz="4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Topics</a:t>
            </a:r>
          </a:p>
        </p:txBody>
      </p:sp>
      <p:sp>
        <p:nvSpPr>
          <p:cNvPr id="6" name="TextBox 5"/>
          <p:cNvSpPr txBox="1"/>
          <p:nvPr/>
        </p:nvSpPr>
        <p:spPr>
          <a:xfrm>
            <a:off x="692727" y="1676400"/>
            <a:ext cx="7620000" cy="3046988"/>
          </a:xfrm>
          <a:prstGeom prst="rect">
            <a:avLst/>
          </a:prstGeom>
          <a:noFill/>
        </p:spPr>
        <p:txBody>
          <a:bodyPr wrap="square" rtlCol="0">
            <a:spAutoFit/>
          </a:bodyPr>
          <a:lstStyle/>
          <a:p>
            <a:pPr algn="ctr"/>
            <a:r>
              <a:rPr lang="en-US" sz="2400" b="1" dirty="0">
                <a:solidFill>
                  <a:schemeClr val="accent1"/>
                </a:solidFill>
              </a:rPr>
              <a:t>What will you research to find an element of history/reality to adapt into a fictive piece of fiction or drama?</a:t>
            </a:r>
          </a:p>
          <a:p>
            <a:pPr algn="ctr"/>
            <a:endParaRPr lang="en-US" sz="2400" b="1" dirty="0">
              <a:solidFill>
                <a:schemeClr val="accent1"/>
              </a:solidFill>
            </a:endParaRPr>
          </a:p>
          <a:p>
            <a:pPr algn="ctr"/>
            <a:r>
              <a:rPr lang="en-US" sz="2400" b="1" dirty="0">
                <a:solidFill>
                  <a:schemeClr val="accent1"/>
                </a:solidFill>
              </a:rPr>
              <a:t>You are encouraged to choose an event or person in which you are highly interested.  If you aren’t even sure where to begin, consider one of the suggestions on the following slides.</a:t>
            </a:r>
          </a:p>
        </p:txBody>
      </p:sp>
    </p:spTree>
    <p:extLst>
      <p:ext uri="{BB962C8B-B14F-4D97-AF65-F5344CB8AC3E}">
        <p14:creationId xmlns:p14="http://schemas.microsoft.com/office/powerpoint/2010/main" val="475745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09155" y="71735"/>
            <a:ext cx="3603872" cy="461665"/>
          </a:xfrm>
          <a:prstGeom prst="rect">
            <a:avLst/>
          </a:prstGeom>
          <a:noFill/>
        </p:spPr>
        <p:txBody>
          <a:bodyPr wrap="none" lIns="91440" tIns="45720" rIns="91440" bIns="45720">
            <a:spAutoFit/>
          </a:bodyPr>
          <a:lstStyle/>
          <a:p>
            <a:pPr algn="ctr"/>
            <a:r>
              <a:rPr lang="en-US" sz="2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People – Entertainment</a:t>
            </a:r>
          </a:p>
        </p:txBody>
      </p:sp>
      <p:sp>
        <p:nvSpPr>
          <p:cNvPr id="2" name="TextBox 1"/>
          <p:cNvSpPr txBox="1"/>
          <p:nvPr/>
        </p:nvSpPr>
        <p:spPr>
          <a:xfrm>
            <a:off x="609600" y="1010483"/>
            <a:ext cx="7924800" cy="3323987"/>
          </a:xfrm>
          <a:prstGeom prst="rect">
            <a:avLst/>
          </a:prstGeom>
          <a:noFill/>
        </p:spPr>
        <p:txBody>
          <a:bodyPr wrap="square" rtlCol="0">
            <a:spAutoFit/>
          </a:bodyPr>
          <a:lstStyle/>
          <a:p>
            <a:pPr marL="342900" indent="-342900">
              <a:lnSpc>
                <a:spcPct val="150000"/>
              </a:lnSpc>
              <a:buFont typeface="Arial" pitchFamily="34" charset="0"/>
              <a:buChar char="•"/>
            </a:pPr>
            <a:r>
              <a:rPr lang="en-US" sz="2000" b="1" dirty="0">
                <a:solidFill>
                  <a:schemeClr val="accent1"/>
                </a:solidFill>
              </a:rPr>
              <a:t>Viola Davis – Actor</a:t>
            </a:r>
          </a:p>
          <a:p>
            <a:pPr marL="342900" indent="-342900">
              <a:lnSpc>
                <a:spcPct val="150000"/>
              </a:lnSpc>
              <a:buFont typeface="Arial" pitchFamily="34" charset="0"/>
              <a:buChar char="•"/>
            </a:pPr>
            <a:r>
              <a:rPr lang="en-US" sz="2000" b="1" dirty="0">
                <a:solidFill>
                  <a:schemeClr val="accent1"/>
                </a:solidFill>
              </a:rPr>
              <a:t>Rihanna – Performer</a:t>
            </a:r>
          </a:p>
          <a:p>
            <a:pPr marL="342900" indent="-342900">
              <a:lnSpc>
                <a:spcPct val="150000"/>
              </a:lnSpc>
              <a:buFont typeface="Arial" pitchFamily="34" charset="0"/>
              <a:buChar char="•"/>
            </a:pPr>
            <a:r>
              <a:rPr lang="en-US" sz="2000" b="1" dirty="0">
                <a:solidFill>
                  <a:schemeClr val="accent1"/>
                </a:solidFill>
              </a:rPr>
              <a:t>Kristen Wiig – Actor</a:t>
            </a:r>
          </a:p>
          <a:p>
            <a:pPr marL="342900" indent="-342900">
              <a:lnSpc>
                <a:spcPct val="150000"/>
              </a:lnSpc>
              <a:buFont typeface="Arial" pitchFamily="34" charset="0"/>
              <a:buChar char="•"/>
            </a:pPr>
            <a:r>
              <a:rPr lang="en-US" sz="2000" b="1" dirty="0">
                <a:solidFill>
                  <a:schemeClr val="accent1"/>
                </a:solidFill>
              </a:rPr>
              <a:t>Chelsea Handler – Comedian</a:t>
            </a:r>
          </a:p>
          <a:p>
            <a:pPr marL="342900" indent="-342900">
              <a:lnSpc>
                <a:spcPct val="150000"/>
              </a:lnSpc>
              <a:buFont typeface="Arial" pitchFamily="34" charset="0"/>
              <a:buChar char="•"/>
            </a:pPr>
            <a:r>
              <a:rPr lang="en-US" sz="2000" b="1" dirty="0">
                <a:solidFill>
                  <a:schemeClr val="accent1"/>
                </a:solidFill>
              </a:rPr>
              <a:t>Adele – Singer</a:t>
            </a:r>
          </a:p>
          <a:p>
            <a:pPr marL="342900" indent="-342900">
              <a:lnSpc>
                <a:spcPct val="150000"/>
              </a:lnSpc>
              <a:buFont typeface="Arial" pitchFamily="34" charset="0"/>
              <a:buChar char="•"/>
            </a:pPr>
            <a:r>
              <a:rPr lang="en-US" sz="2000" b="1" dirty="0">
                <a:solidFill>
                  <a:schemeClr val="accent1"/>
                </a:solidFill>
              </a:rPr>
              <a:t>Stephen Colbert – Actor/Talk Show Host/Comedian</a:t>
            </a:r>
          </a:p>
          <a:p>
            <a:pPr>
              <a:lnSpc>
                <a:spcPct val="150000"/>
              </a:lnSpc>
            </a:pPr>
            <a:endParaRPr lang="en-US" sz="2000" b="1" dirty="0">
              <a:solidFill>
                <a:schemeClr val="accent1"/>
              </a:solidFill>
            </a:endParaRPr>
          </a:p>
        </p:txBody>
      </p:sp>
    </p:spTree>
    <p:extLst>
      <p:ext uri="{BB962C8B-B14F-4D97-AF65-F5344CB8AC3E}">
        <p14:creationId xmlns:p14="http://schemas.microsoft.com/office/powerpoint/2010/main" val="4166682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33951" y="71735"/>
            <a:ext cx="2754280" cy="461665"/>
          </a:xfrm>
          <a:prstGeom prst="rect">
            <a:avLst/>
          </a:prstGeom>
          <a:noFill/>
        </p:spPr>
        <p:txBody>
          <a:bodyPr wrap="none" lIns="91440" tIns="45720" rIns="91440" bIns="45720">
            <a:spAutoFit/>
          </a:bodyPr>
          <a:lstStyle/>
          <a:p>
            <a:pPr algn="ctr"/>
            <a:r>
              <a:rPr lang="en-US" sz="2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People – Athletes</a:t>
            </a:r>
          </a:p>
        </p:txBody>
      </p:sp>
      <p:sp>
        <p:nvSpPr>
          <p:cNvPr id="2" name="TextBox 1"/>
          <p:cNvSpPr txBox="1"/>
          <p:nvPr/>
        </p:nvSpPr>
        <p:spPr>
          <a:xfrm>
            <a:off x="533400" y="838200"/>
            <a:ext cx="7924800" cy="5632311"/>
          </a:xfrm>
          <a:prstGeom prst="rect">
            <a:avLst/>
          </a:prstGeom>
          <a:noFill/>
        </p:spPr>
        <p:txBody>
          <a:bodyPr wrap="square" rtlCol="0">
            <a:spAutoFit/>
          </a:bodyPr>
          <a:lstStyle/>
          <a:p>
            <a:pPr marL="342900" indent="-342900">
              <a:lnSpc>
                <a:spcPct val="150000"/>
              </a:lnSpc>
              <a:buFont typeface="Arial" pitchFamily="34" charset="0"/>
              <a:buChar char="•"/>
            </a:pPr>
            <a:r>
              <a:rPr lang="en-US" sz="2400" b="1" dirty="0">
                <a:solidFill>
                  <a:schemeClr val="accent1"/>
                </a:solidFill>
              </a:rPr>
              <a:t>Colin </a:t>
            </a:r>
            <a:r>
              <a:rPr lang="en-US" sz="2400" b="1" dirty="0" err="1">
                <a:solidFill>
                  <a:schemeClr val="accent1"/>
                </a:solidFill>
              </a:rPr>
              <a:t>Kaepernick</a:t>
            </a:r>
            <a:endParaRPr lang="en-US" sz="2400" b="1" dirty="0">
              <a:solidFill>
                <a:schemeClr val="accent1"/>
              </a:solidFill>
            </a:endParaRPr>
          </a:p>
          <a:p>
            <a:pPr marL="342900" indent="-342900">
              <a:lnSpc>
                <a:spcPct val="150000"/>
              </a:lnSpc>
              <a:buFont typeface="Arial" pitchFamily="34" charset="0"/>
              <a:buChar char="•"/>
            </a:pPr>
            <a:r>
              <a:rPr lang="en-US" sz="2400" b="1" dirty="0">
                <a:solidFill>
                  <a:schemeClr val="accent1"/>
                </a:solidFill>
              </a:rPr>
              <a:t>Shaun White</a:t>
            </a:r>
          </a:p>
          <a:p>
            <a:pPr marL="342900" indent="-342900">
              <a:lnSpc>
                <a:spcPct val="150000"/>
              </a:lnSpc>
              <a:buFont typeface="Arial" pitchFamily="34" charset="0"/>
              <a:buChar char="•"/>
            </a:pPr>
            <a:r>
              <a:rPr lang="en-US" sz="2400" b="1" dirty="0">
                <a:solidFill>
                  <a:schemeClr val="accent1"/>
                </a:solidFill>
              </a:rPr>
              <a:t>Venus and Serena Williams</a:t>
            </a:r>
          </a:p>
          <a:p>
            <a:pPr marL="342900" indent="-342900">
              <a:lnSpc>
                <a:spcPct val="150000"/>
              </a:lnSpc>
              <a:buFont typeface="Arial" pitchFamily="34" charset="0"/>
              <a:buChar char="•"/>
            </a:pPr>
            <a:r>
              <a:rPr lang="en-US" sz="2400" b="1" dirty="0">
                <a:solidFill>
                  <a:schemeClr val="accent1"/>
                </a:solidFill>
              </a:rPr>
              <a:t>Michael Jordan</a:t>
            </a:r>
          </a:p>
          <a:p>
            <a:pPr marL="342900" indent="-342900">
              <a:lnSpc>
                <a:spcPct val="150000"/>
              </a:lnSpc>
              <a:buFont typeface="Arial" pitchFamily="34" charset="0"/>
              <a:buChar char="•"/>
            </a:pPr>
            <a:r>
              <a:rPr lang="en-US" sz="2400" b="1" dirty="0">
                <a:solidFill>
                  <a:schemeClr val="accent1"/>
                </a:solidFill>
              </a:rPr>
              <a:t>Kobe Bryant</a:t>
            </a:r>
          </a:p>
          <a:p>
            <a:pPr marL="342900" indent="-342900">
              <a:lnSpc>
                <a:spcPct val="150000"/>
              </a:lnSpc>
              <a:buFont typeface="Arial" pitchFamily="34" charset="0"/>
              <a:buChar char="•"/>
            </a:pPr>
            <a:r>
              <a:rPr lang="en-US" sz="2400" b="1" dirty="0">
                <a:solidFill>
                  <a:schemeClr val="accent1"/>
                </a:solidFill>
              </a:rPr>
              <a:t>Tom Brady</a:t>
            </a:r>
          </a:p>
          <a:p>
            <a:pPr marL="342900" indent="-342900">
              <a:lnSpc>
                <a:spcPct val="150000"/>
              </a:lnSpc>
              <a:buFont typeface="Arial" pitchFamily="34" charset="0"/>
              <a:buChar char="•"/>
            </a:pPr>
            <a:r>
              <a:rPr lang="en-US" sz="2400" b="1" dirty="0">
                <a:solidFill>
                  <a:schemeClr val="accent1"/>
                </a:solidFill>
              </a:rPr>
              <a:t>Women’s US Ice Hockey team (recently threatened a strike over wage gap)</a:t>
            </a:r>
          </a:p>
          <a:p>
            <a:pPr marL="342900" indent="-342900">
              <a:lnSpc>
                <a:spcPct val="150000"/>
              </a:lnSpc>
              <a:buFont typeface="Arial" pitchFamily="34" charset="0"/>
              <a:buChar char="•"/>
            </a:pPr>
            <a:r>
              <a:rPr lang="en-US" sz="2400" b="1" dirty="0" err="1">
                <a:solidFill>
                  <a:schemeClr val="accent1"/>
                </a:solidFill>
              </a:rPr>
              <a:t>Ibtihaj</a:t>
            </a:r>
            <a:r>
              <a:rPr lang="en-US" sz="2400" b="1" dirty="0">
                <a:solidFill>
                  <a:schemeClr val="accent1"/>
                </a:solidFill>
              </a:rPr>
              <a:t> Muhammad (1</a:t>
            </a:r>
            <a:r>
              <a:rPr lang="en-US" sz="2400" b="1" baseline="30000" dirty="0">
                <a:solidFill>
                  <a:schemeClr val="accent1"/>
                </a:solidFill>
              </a:rPr>
              <a:t>st</a:t>
            </a:r>
            <a:r>
              <a:rPr lang="en-US" sz="2400" b="1" dirty="0">
                <a:solidFill>
                  <a:schemeClr val="accent1"/>
                </a:solidFill>
              </a:rPr>
              <a:t> Muslim-American woman to win an Olympic medal for fencing in 2016)</a:t>
            </a:r>
          </a:p>
        </p:txBody>
      </p:sp>
    </p:spTree>
    <p:extLst>
      <p:ext uri="{BB962C8B-B14F-4D97-AF65-F5344CB8AC3E}">
        <p14:creationId xmlns:p14="http://schemas.microsoft.com/office/powerpoint/2010/main" val="1413719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58422" y="71735"/>
            <a:ext cx="3105338" cy="461665"/>
          </a:xfrm>
          <a:prstGeom prst="rect">
            <a:avLst/>
          </a:prstGeom>
          <a:noFill/>
        </p:spPr>
        <p:txBody>
          <a:bodyPr wrap="none" lIns="91440" tIns="45720" rIns="91440" bIns="45720">
            <a:spAutoFit/>
          </a:bodyPr>
          <a:lstStyle/>
          <a:p>
            <a:pPr algn="ctr"/>
            <a:r>
              <a:rPr lang="en-US" sz="2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People – Innovators</a:t>
            </a:r>
          </a:p>
        </p:txBody>
      </p:sp>
      <p:sp>
        <p:nvSpPr>
          <p:cNvPr id="2" name="TextBox 1"/>
          <p:cNvSpPr txBox="1"/>
          <p:nvPr/>
        </p:nvSpPr>
        <p:spPr>
          <a:xfrm>
            <a:off x="533400" y="838200"/>
            <a:ext cx="8305800" cy="5170646"/>
          </a:xfrm>
          <a:prstGeom prst="rect">
            <a:avLst/>
          </a:prstGeom>
          <a:noFill/>
        </p:spPr>
        <p:txBody>
          <a:bodyPr wrap="square" rtlCol="0">
            <a:spAutoFit/>
          </a:bodyPr>
          <a:lstStyle/>
          <a:p>
            <a:pPr marL="342900" indent="-342900">
              <a:lnSpc>
                <a:spcPct val="150000"/>
              </a:lnSpc>
              <a:buFont typeface="Arial" pitchFamily="34" charset="0"/>
              <a:buChar char="•"/>
            </a:pPr>
            <a:r>
              <a:rPr lang="en-US" sz="2200" b="1" dirty="0">
                <a:solidFill>
                  <a:schemeClr val="accent1"/>
                </a:solidFill>
              </a:rPr>
              <a:t>Reed Hastings – Netflix CEO</a:t>
            </a:r>
          </a:p>
          <a:p>
            <a:pPr marL="342900" indent="-342900">
              <a:lnSpc>
                <a:spcPct val="150000"/>
              </a:lnSpc>
              <a:buFont typeface="Arial" pitchFamily="34" charset="0"/>
              <a:buChar char="•"/>
            </a:pPr>
            <a:r>
              <a:rPr lang="en-US" sz="2200" b="1" dirty="0">
                <a:solidFill>
                  <a:schemeClr val="accent1"/>
                </a:solidFill>
              </a:rPr>
              <a:t>Sarah Burton – Creative Director/Alexander McQueen</a:t>
            </a:r>
          </a:p>
          <a:p>
            <a:pPr marL="342900" indent="-342900">
              <a:lnSpc>
                <a:spcPct val="150000"/>
              </a:lnSpc>
              <a:buFont typeface="Arial" pitchFamily="34" charset="0"/>
              <a:buChar char="•"/>
            </a:pPr>
            <a:r>
              <a:rPr lang="en-US" sz="2200" b="1" dirty="0">
                <a:solidFill>
                  <a:schemeClr val="accent1"/>
                </a:solidFill>
              </a:rPr>
              <a:t>Warren Buffett – Businessman/Philanthropist</a:t>
            </a:r>
          </a:p>
          <a:p>
            <a:pPr marL="342900" indent="-342900">
              <a:lnSpc>
                <a:spcPct val="150000"/>
              </a:lnSpc>
              <a:buFont typeface="Arial" pitchFamily="34" charset="0"/>
              <a:buChar char="•"/>
            </a:pPr>
            <a:r>
              <a:rPr lang="en-US" sz="2200" b="1" dirty="0">
                <a:solidFill>
                  <a:schemeClr val="accent1"/>
                </a:solidFill>
              </a:rPr>
              <a:t>Walt Disney-Animator</a:t>
            </a:r>
          </a:p>
          <a:p>
            <a:pPr marL="342900" indent="-342900">
              <a:lnSpc>
                <a:spcPct val="150000"/>
              </a:lnSpc>
              <a:buFont typeface="Arial" pitchFamily="34" charset="0"/>
              <a:buChar char="•"/>
            </a:pPr>
            <a:r>
              <a:rPr lang="en-US" sz="2200" b="1" dirty="0">
                <a:solidFill>
                  <a:schemeClr val="accent1"/>
                </a:solidFill>
              </a:rPr>
              <a:t>Elon Musk-commercial space travel</a:t>
            </a:r>
          </a:p>
          <a:p>
            <a:pPr marL="342900" indent="-342900">
              <a:lnSpc>
                <a:spcPct val="150000"/>
              </a:lnSpc>
              <a:buFont typeface="Arial" pitchFamily="34" charset="0"/>
              <a:buChar char="•"/>
            </a:pPr>
            <a:r>
              <a:rPr lang="en-US" sz="2200" b="1" dirty="0">
                <a:solidFill>
                  <a:schemeClr val="accent1"/>
                </a:solidFill>
              </a:rPr>
              <a:t>Samuel Alderson-crash test dummy</a:t>
            </a:r>
          </a:p>
          <a:p>
            <a:pPr marL="342900" indent="-342900">
              <a:lnSpc>
                <a:spcPct val="150000"/>
              </a:lnSpc>
              <a:buFont typeface="Arial" pitchFamily="34" charset="0"/>
              <a:buChar char="•"/>
            </a:pPr>
            <a:r>
              <a:rPr lang="en-US" sz="2200" b="1" dirty="0">
                <a:solidFill>
                  <a:schemeClr val="accent1"/>
                </a:solidFill>
              </a:rPr>
              <a:t>Thomas Edison-lightbulb, </a:t>
            </a:r>
            <a:r>
              <a:rPr lang="en-US" sz="2200" b="1">
                <a:solidFill>
                  <a:schemeClr val="accent1"/>
                </a:solidFill>
              </a:rPr>
              <a:t>film innovation</a:t>
            </a:r>
            <a:endParaRPr lang="en-US" sz="2200" b="1" dirty="0">
              <a:solidFill>
                <a:schemeClr val="accent1"/>
              </a:solidFill>
            </a:endParaRPr>
          </a:p>
          <a:p>
            <a:pPr marL="342900" indent="-342900">
              <a:lnSpc>
                <a:spcPct val="150000"/>
              </a:lnSpc>
              <a:buFont typeface="Arial" pitchFamily="34" charset="0"/>
              <a:buChar char="•"/>
            </a:pPr>
            <a:r>
              <a:rPr lang="en-US" sz="2200" b="1" dirty="0">
                <a:solidFill>
                  <a:schemeClr val="accent1"/>
                </a:solidFill>
              </a:rPr>
              <a:t>Ruth Wakefield-chocolate chips/cookie recipe</a:t>
            </a:r>
          </a:p>
          <a:p>
            <a:pPr marL="342900" indent="-342900">
              <a:lnSpc>
                <a:spcPct val="150000"/>
              </a:lnSpc>
              <a:buFont typeface="Arial" pitchFamily="34" charset="0"/>
              <a:buChar char="•"/>
            </a:pPr>
            <a:endParaRPr lang="en-US" sz="2200" b="1" dirty="0">
              <a:solidFill>
                <a:schemeClr val="accent1"/>
              </a:solidFill>
            </a:endParaRPr>
          </a:p>
          <a:p>
            <a:pPr marL="342900" indent="-342900">
              <a:lnSpc>
                <a:spcPct val="150000"/>
              </a:lnSpc>
              <a:buFont typeface="Arial" pitchFamily="34" charset="0"/>
              <a:buChar char="•"/>
            </a:pPr>
            <a:endParaRPr lang="en-US" sz="2200" b="1" dirty="0">
              <a:solidFill>
                <a:schemeClr val="accent1"/>
              </a:solidFill>
            </a:endParaRPr>
          </a:p>
        </p:txBody>
      </p:sp>
    </p:spTree>
    <p:extLst>
      <p:ext uri="{BB962C8B-B14F-4D97-AF65-F5344CB8AC3E}">
        <p14:creationId xmlns:p14="http://schemas.microsoft.com/office/powerpoint/2010/main" val="326553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29316" y="76200"/>
            <a:ext cx="3352800" cy="461665"/>
          </a:xfrm>
          <a:prstGeom prst="rect">
            <a:avLst/>
          </a:prstGeom>
          <a:noFill/>
        </p:spPr>
        <p:txBody>
          <a:bodyPr wrap="square" rtlCol="0">
            <a:spAutoFit/>
          </a:bodyPr>
          <a:lstStyle/>
          <a:p>
            <a:r>
              <a:rPr lang="en-US" sz="2400" b="1" dirty="0">
                <a:solidFill>
                  <a:schemeClr val="bg1"/>
                </a:solidFill>
              </a:rPr>
              <a:t>Examples We Know</a:t>
            </a:r>
          </a:p>
        </p:txBody>
      </p:sp>
      <p:sp>
        <p:nvSpPr>
          <p:cNvPr id="3" name="TextBox 2"/>
          <p:cNvSpPr txBox="1"/>
          <p:nvPr/>
        </p:nvSpPr>
        <p:spPr>
          <a:xfrm>
            <a:off x="533400" y="685800"/>
            <a:ext cx="8001000" cy="1815882"/>
          </a:xfrm>
          <a:prstGeom prst="rect">
            <a:avLst/>
          </a:prstGeom>
          <a:noFill/>
        </p:spPr>
        <p:txBody>
          <a:bodyPr wrap="square" rtlCol="0">
            <a:spAutoFit/>
          </a:bodyPr>
          <a:lstStyle/>
          <a:p>
            <a:r>
              <a:rPr lang="en-US" sz="2800" dirty="0"/>
              <a:t>From this course, or other English classes, where have you seen the thread of truth fictively re-imagined into a play or novel or short story?</a:t>
            </a:r>
          </a:p>
        </p:txBody>
      </p:sp>
    </p:spTree>
    <p:extLst>
      <p:ext uri="{BB962C8B-B14F-4D97-AF65-F5344CB8AC3E}">
        <p14:creationId xmlns:p14="http://schemas.microsoft.com/office/powerpoint/2010/main" val="2084354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24400" y="19050"/>
            <a:ext cx="3316934" cy="553998"/>
          </a:xfrm>
          <a:prstGeom prst="rect">
            <a:avLst/>
          </a:prstGeom>
          <a:noFill/>
        </p:spPr>
        <p:txBody>
          <a:bodyPr wrap="none" lIns="91440" tIns="45720" rIns="91440" bIns="45720">
            <a:spAutoFit/>
          </a:bodyPr>
          <a:lstStyle/>
          <a:p>
            <a:pPr algn="ctr"/>
            <a:r>
              <a:rPr lang="en-US" sz="3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Tragedy/Disaster</a:t>
            </a:r>
          </a:p>
        </p:txBody>
      </p:sp>
      <p:sp>
        <p:nvSpPr>
          <p:cNvPr id="2" name="TextBox 1"/>
          <p:cNvSpPr txBox="1"/>
          <p:nvPr/>
        </p:nvSpPr>
        <p:spPr>
          <a:xfrm>
            <a:off x="623454" y="760274"/>
            <a:ext cx="7848600" cy="1754326"/>
          </a:xfrm>
          <a:prstGeom prst="rect">
            <a:avLst/>
          </a:prstGeom>
          <a:noFill/>
        </p:spPr>
        <p:txBody>
          <a:bodyPr wrap="square" rtlCol="0">
            <a:spAutoFit/>
          </a:bodyPr>
          <a:lstStyle/>
          <a:p>
            <a:r>
              <a:rPr lang="en-US" b="1" dirty="0">
                <a:solidFill>
                  <a:schemeClr val="accent1"/>
                </a:solidFill>
              </a:rPr>
              <a:t>Examples of nonfiction to fiction:  </a:t>
            </a:r>
          </a:p>
          <a:p>
            <a:pPr marL="285750" indent="-285750">
              <a:buFont typeface="Arial" pitchFamily="34" charset="0"/>
              <a:buChar char="•"/>
            </a:pPr>
            <a:r>
              <a:rPr lang="en-US" b="1" dirty="0">
                <a:solidFill>
                  <a:schemeClr val="accent1"/>
                </a:solidFill>
              </a:rPr>
              <a:t>Sinking of the Titanic into love story of the movie </a:t>
            </a:r>
            <a:r>
              <a:rPr lang="en-US" b="1" i="1" dirty="0">
                <a:solidFill>
                  <a:schemeClr val="accent1"/>
                </a:solidFill>
              </a:rPr>
              <a:t>Titanic </a:t>
            </a:r>
            <a:r>
              <a:rPr lang="en-US" b="1" dirty="0">
                <a:solidFill>
                  <a:schemeClr val="accent1"/>
                </a:solidFill>
              </a:rPr>
              <a:t>or </a:t>
            </a:r>
            <a:r>
              <a:rPr lang="en-US" b="1" i="1" dirty="0">
                <a:solidFill>
                  <a:schemeClr val="accent1"/>
                </a:solidFill>
              </a:rPr>
              <a:t>The Unsinkable Molly Brown</a:t>
            </a:r>
            <a:r>
              <a:rPr lang="en-US" b="1" dirty="0">
                <a:solidFill>
                  <a:schemeClr val="accent1"/>
                </a:solidFill>
              </a:rPr>
              <a:t> (musical)</a:t>
            </a:r>
            <a:endParaRPr lang="en-US" dirty="0">
              <a:solidFill>
                <a:schemeClr val="accent1"/>
              </a:solidFill>
            </a:endParaRPr>
          </a:p>
          <a:p>
            <a:pPr marL="285750" indent="-285750">
              <a:buFont typeface="Arial" pitchFamily="34" charset="0"/>
              <a:buChar char="•"/>
            </a:pPr>
            <a:r>
              <a:rPr lang="en-US" b="1" dirty="0">
                <a:solidFill>
                  <a:schemeClr val="accent1"/>
                </a:solidFill>
              </a:rPr>
              <a:t>Columbine shootings inspired </a:t>
            </a:r>
            <a:r>
              <a:rPr lang="en-US" b="1" i="1" dirty="0">
                <a:solidFill>
                  <a:schemeClr val="accent1"/>
                </a:solidFill>
              </a:rPr>
              <a:t>Nineteen Minutes</a:t>
            </a:r>
            <a:r>
              <a:rPr lang="en-US" b="1" dirty="0">
                <a:solidFill>
                  <a:schemeClr val="accent1"/>
                </a:solidFill>
              </a:rPr>
              <a:t> by Jodi Picoult</a:t>
            </a:r>
            <a:endParaRPr lang="en-US" dirty="0">
              <a:solidFill>
                <a:schemeClr val="accent1"/>
              </a:solidFill>
            </a:endParaRPr>
          </a:p>
          <a:p>
            <a:pPr marL="285750" indent="-285750">
              <a:buFont typeface="Arial" pitchFamily="34" charset="0"/>
              <a:buChar char="•"/>
            </a:pPr>
            <a:r>
              <a:rPr lang="en-US" b="1" dirty="0">
                <a:solidFill>
                  <a:schemeClr val="accent1"/>
                </a:solidFill>
              </a:rPr>
              <a:t>Civil War events into </a:t>
            </a:r>
            <a:r>
              <a:rPr lang="en-US" b="1" i="1" dirty="0">
                <a:solidFill>
                  <a:schemeClr val="accent1"/>
                </a:solidFill>
              </a:rPr>
              <a:t>Gone with the Wind</a:t>
            </a:r>
            <a:r>
              <a:rPr lang="en-US" b="1" dirty="0">
                <a:solidFill>
                  <a:schemeClr val="accent1"/>
                </a:solidFill>
              </a:rPr>
              <a:t> by Margaret Mitchell</a:t>
            </a:r>
            <a:endParaRPr lang="en-US" dirty="0">
              <a:solidFill>
                <a:schemeClr val="accent1"/>
              </a:solidFill>
            </a:endParaRPr>
          </a:p>
          <a:p>
            <a:endParaRPr lang="en-US" dirty="0"/>
          </a:p>
        </p:txBody>
      </p:sp>
      <p:sp>
        <p:nvSpPr>
          <p:cNvPr id="3" name="TextBox 2"/>
          <p:cNvSpPr txBox="1"/>
          <p:nvPr/>
        </p:nvSpPr>
        <p:spPr>
          <a:xfrm>
            <a:off x="623454" y="2194024"/>
            <a:ext cx="3924300" cy="4985980"/>
          </a:xfrm>
          <a:prstGeom prst="rect">
            <a:avLst/>
          </a:prstGeom>
          <a:noFill/>
        </p:spPr>
        <p:txBody>
          <a:bodyPr wrap="square" rtlCol="0">
            <a:spAutoFit/>
          </a:bodyPr>
          <a:lstStyle/>
          <a:p>
            <a:pPr marL="285750" lvl="0" indent="-285750">
              <a:buFont typeface="Arial" pitchFamily="34" charset="0"/>
              <a:buChar char="•"/>
            </a:pPr>
            <a:r>
              <a:rPr lang="en-US" sz="2000" b="1" dirty="0">
                <a:solidFill>
                  <a:schemeClr val="accent1"/>
                </a:solidFill>
              </a:rPr>
              <a:t>Chicago Fire: Oct 8-9, 1871</a:t>
            </a:r>
          </a:p>
          <a:p>
            <a:pPr marL="285750" lvl="0" indent="-285750">
              <a:buFont typeface="Arial" pitchFamily="34" charset="0"/>
              <a:buChar char="•"/>
            </a:pPr>
            <a:r>
              <a:rPr lang="en-US" sz="2000" b="1" dirty="0">
                <a:solidFill>
                  <a:schemeClr val="accent1"/>
                </a:solidFill>
              </a:rPr>
              <a:t>Great Fire of London:  1666</a:t>
            </a:r>
          </a:p>
          <a:p>
            <a:pPr marL="285750" lvl="0" indent="-285750">
              <a:buFont typeface="Arial" pitchFamily="34" charset="0"/>
              <a:buChar char="•"/>
            </a:pPr>
            <a:r>
              <a:rPr lang="en-US" sz="2000" b="1" dirty="0">
                <a:solidFill>
                  <a:schemeClr val="accent1"/>
                </a:solidFill>
              </a:rPr>
              <a:t>Black Death:  1348</a:t>
            </a:r>
          </a:p>
          <a:p>
            <a:pPr marL="285750" lvl="0" indent="-285750">
              <a:buFont typeface="Arial" pitchFamily="34" charset="0"/>
              <a:buChar char="•"/>
            </a:pPr>
            <a:r>
              <a:rPr lang="en-US" sz="2000" b="1" dirty="0">
                <a:solidFill>
                  <a:schemeClr val="accent1"/>
                </a:solidFill>
              </a:rPr>
              <a:t>Cholera Outbreak in US June-December 1832</a:t>
            </a:r>
          </a:p>
          <a:p>
            <a:pPr marL="285750" lvl="0" indent="-285750">
              <a:buFont typeface="Arial" pitchFamily="34" charset="0"/>
              <a:buChar char="•"/>
            </a:pPr>
            <a:r>
              <a:rPr lang="en-US" sz="2000" b="1" dirty="0">
                <a:solidFill>
                  <a:schemeClr val="accent1"/>
                </a:solidFill>
              </a:rPr>
              <a:t>Flu Pandemic 1918</a:t>
            </a:r>
          </a:p>
          <a:p>
            <a:pPr marL="285750" lvl="0" indent="-285750">
              <a:buFont typeface="Arial" pitchFamily="34" charset="0"/>
              <a:buChar char="•"/>
            </a:pPr>
            <a:r>
              <a:rPr lang="en-US" sz="2000" b="1" dirty="0">
                <a:solidFill>
                  <a:schemeClr val="accent1"/>
                </a:solidFill>
              </a:rPr>
              <a:t>Chernobyl:  April 25-26, 1986</a:t>
            </a:r>
          </a:p>
          <a:p>
            <a:pPr marL="285750" lvl="0" indent="-285750">
              <a:buFont typeface="Arial" pitchFamily="34" charset="0"/>
              <a:buChar char="•"/>
            </a:pPr>
            <a:r>
              <a:rPr lang="en-US" sz="2000" b="1" dirty="0">
                <a:solidFill>
                  <a:schemeClr val="accent1"/>
                </a:solidFill>
              </a:rPr>
              <a:t>Hurricane Katrina</a:t>
            </a:r>
          </a:p>
          <a:p>
            <a:pPr marL="285750" lvl="0" indent="-285750">
              <a:buFont typeface="Arial" pitchFamily="34" charset="0"/>
              <a:buChar char="•"/>
            </a:pPr>
            <a:r>
              <a:rPr lang="en-US" sz="2000" b="1" dirty="0">
                <a:solidFill>
                  <a:schemeClr val="accent1"/>
                </a:solidFill>
              </a:rPr>
              <a:t>Newtown, CT shooting, December 2012</a:t>
            </a:r>
          </a:p>
          <a:p>
            <a:pPr marL="285750" lvl="0" indent="-285750">
              <a:buFont typeface="Arial" pitchFamily="34" charset="0"/>
              <a:buChar char="•"/>
            </a:pPr>
            <a:r>
              <a:rPr lang="en-US" sz="2000" b="1" dirty="0">
                <a:solidFill>
                  <a:schemeClr val="accent1"/>
                </a:solidFill>
              </a:rPr>
              <a:t>Boston Marathon Massacre, April 2013</a:t>
            </a:r>
          </a:p>
          <a:p>
            <a:pPr marL="285750" lvl="0" indent="-285750">
              <a:buFont typeface="Arial" pitchFamily="34" charset="0"/>
              <a:buChar char="•"/>
            </a:pPr>
            <a:r>
              <a:rPr lang="en-US" sz="2000" b="1" dirty="0">
                <a:solidFill>
                  <a:schemeClr val="accent1"/>
                </a:solidFill>
              </a:rPr>
              <a:t>Recent airplane incidents</a:t>
            </a:r>
          </a:p>
          <a:p>
            <a:pPr lvl="0"/>
            <a:endParaRPr lang="en-US" sz="2000" b="1" dirty="0">
              <a:solidFill>
                <a:schemeClr val="accent1"/>
              </a:solidFill>
            </a:endParaRPr>
          </a:p>
          <a:p>
            <a:endParaRPr lang="en-US" dirty="0"/>
          </a:p>
        </p:txBody>
      </p:sp>
      <p:sp>
        <p:nvSpPr>
          <p:cNvPr id="5" name="TextBox 4"/>
          <p:cNvSpPr txBox="1"/>
          <p:nvPr/>
        </p:nvSpPr>
        <p:spPr>
          <a:xfrm>
            <a:off x="4547754" y="2194024"/>
            <a:ext cx="3924300" cy="4093428"/>
          </a:xfrm>
          <a:prstGeom prst="rect">
            <a:avLst/>
          </a:prstGeom>
          <a:noFill/>
        </p:spPr>
        <p:txBody>
          <a:bodyPr wrap="square" rtlCol="0">
            <a:spAutoFit/>
          </a:bodyPr>
          <a:lstStyle/>
          <a:p>
            <a:pPr marL="285750" lvl="0" indent="-285750">
              <a:buFont typeface="Arial" pitchFamily="34" charset="0"/>
              <a:buChar char="•"/>
            </a:pPr>
            <a:r>
              <a:rPr lang="en-US" sz="2000" b="1" dirty="0">
                <a:solidFill>
                  <a:schemeClr val="accent1"/>
                </a:solidFill>
              </a:rPr>
              <a:t>Polio Outbreak in US-1950s</a:t>
            </a:r>
          </a:p>
          <a:p>
            <a:pPr marL="285750" lvl="0" indent="-285750">
              <a:buFont typeface="Arial" pitchFamily="34" charset="0"/>
              <a:buChar char="•"/>
            </a:pPr>
            <a:r>
              <a:rPr lang="en-US" sz="2000" b="1" dirty="0">
                <a:solidFill>
                  <a:schemeClr val="accent1"/>
                </a:solidFill>
              </a:rPr>
              <a:t>Hindenburg Disaster:  May 6, 1937</a:t>
            </a:r>
          </a:p>
          <a:p>
            <a:pPr marL="285750" lvl="0" indent="-285750">
              <a:buFont typeface="Arial" pitchFamily="34" charset="0"/>
              <a:buChar char="•"/>
            </a:pPr>
            <a:r>
              <a:rPr lang="en-US" sz="2000" b="1" dirty="0">
                <a:solidFill>
                  <a:schemeClr val="accent1"/>
                </a:solidFill>
              </a:rPr>
              <a:t>Spaceship Columbia Disaster:  Feb. 16, 2003</a:t>
            </a:r>
          </a:p>
          <a:p>
            <a:pPr marL="285750" lvl="0" indent="-285750">
              <a:buFont typeface="Arial" pitchFamily="34" charset="0"/>
              <a:buChar char="•"/>
            </a:pPr>
            <a:r>
              <a:rPr lang="en-US" sz="2000" b="1" dirty="0">
                <a:solidFill>
                  <a:schemeClr val="accent1"/>
                </a:solidFill>
              </a:rPr>
              <a:t>Challenger Explosion:  January 28, 1986</a:t>
            </a:r>
          </a:p>
          <a:p>
            <a:pPr marL="285750" lvl="0" indent="-285750">
              <a:buFont typeface="Arial" pitchFamily="34" charset="0"/>
              <a:buChar char="•"/>
            </a:pPr>
            <a:r>
              <a:rPr lang="en-US" sz="2000" b="1" dirty="0">
                <a:solidFill>
                  <a:schemeClr val="accent1"/>
                </a:solidFill>
              </a:rPr>
              <a:t>Ferguson/Michael Brown Shooting, Fall 2014</a:t>
            </a:r>
          </a:p>
          <a:p>
            <a:pPr marL="285750" lvl="0" indent="-285750">
              <a:buFont typeface="Arial" pitchFamily="34" charset="0"/>
              <a:buChar char="•"/>
            </a:pPr>
            <a:r>
              <a:rPr lang="en-US" sz="2000" b="1" dirty="0">
                <a:solidFill>
                  <a:schemeClr val="accent1"/>
                </a:solidFill>
              </a:rPr>
              <a:t>Colorado movie shooting, July 2011</a:t>
            </a:r>
          </a:p>
          <a:p>
            <a:pPr marL="285750" lvl="0" indent="-285750">
              <a:buFont typeface="Arial" pitchFamily="34" charset="0"/>
              <a:buChar char="•"/>
            </a:pPr>
            <a:r>
              <a:rPr lang="en-US" sz="2000" b="1" dirty="0">
                <a:solidFill>
                  <a:schemeClr val="accent1"/>
                </a:solidFill>
              </a:rPr>
              <a:t>9/11</a:t>
            </a:r>
          </a:p>
          <a:p>
            <a:pPr marL="285750" lvl="0" indent="-285750">
              <a:buFont typeface="Arial" pitchFamily="34" charset="0"/>
              <a:buChar char="•"/>
            </a:pPr>
            <a:r>
              <a:rPr lang="en-US" sz="2000" b="1" dirty="0">
                <a:solidFill>
                  <a:schemeClr val="accent1"/>
                </a:solidFill>
              </a:rPr>
              <a:t>Hurricane Sandy, 2012</a:t>
            </a:r>
          </a:p>
        </p:txBody>
      </p:sp>
    </p:spTree>
    <p:extLst>
      <p:ext uri="{BB962C8B-B14F-4D97-AF65-F5344CB8AC3E}">
        <p14:creationId xmlns:p14="http://schemas.microsoft.com/office/powerpoint/2010/main" val="838904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0" y="-76200"/>
            <a:ext cx="3591048" cy="646331"/>
          </a:xfrm>
          <a:prstGeom prst="rect">
            <a:avLst/>
          </a:prstGeom>
          <a:noFill/>
        </p:spPr>
        <p:txBody>
          <a:bodyPr wrap="none" lIns="91440" tIns="45720" rIns="91440" bIns="45720">
            <a:spAutoFit/>
          </a:bodyPr>
          <a:lstStyle/>
          <a:p>
            <a:pPr algn="ctr"/>
            <a:r>
              <a:rPr lang="en-US" sz="36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American Trials</a:t>
            </a:r>
          </a:p>
        </p:txBody>
      </p:sp>
      <p:sp>
        <p:nvSpPr>
          <p:cNvPr id="2" name="TextBox 1"/>
          <p:cNvSpPr txBox="1"/>
          <p:nvPr/>
        </p:nvSpPr>
        <p:spPr>
          <a:xfrm>
            <a:off x="685800" y="762000"/>
            <a:ext cx="7848600" cy="1477328"/>
          </a:xfrm>
          <a:prstGeom prst="rect">
            <a:avLst/>
          </a:prstGeom>
          <a:noFill/>
        </p:spPr>
        <p:txBody>
          <a:bodyPr wrap="square" rtlCol="0">
            <a:spAutoFit/>
          </a:bodyPr>
          <a:lstStyle/>
          <a:p>
            <a:r>
              <a:rPr lang="en-US" b="1" dirty="0">
                <a:solidFill>
                  <a:schemeClr val="accent1"/>
                </a:solidFill>
              </a:rPr>
              <a:t>Examples of nonfiction into fiction:  </a:t>
            </a:r>
          </a:p>
          <a:p>
            <a:pPr marL="285750" indent="-285750">
              <a:buFont typeface="Arial" pitchFamily="34" charset="0"/>
              <a:buChar char="•"/>
            </a:pPr>
            <a:r>
              <a:rPr lang="en-US" b="1" dirty="0">
                <a:solidFill>
                  <a:schemeClr val="accent1"/>
                </a:solidFill>
              </a:rPr>
              <a:t>Salem Witch Trials into </a:t>
            </a:r>
            <a:r>
              <a:rPr lang="en-US" b="1" i="1" dirty="0">
                <a:solidFill>
                  <a:schemeClr val="accent1"/>
                </a:solidFill>
              </a:rPr>
              <a:t>The Crucible</a:t>
            </a:r>
            <a:r>
              <a:rPr lang="en-US" b="1" dirty="0">
                <a:solidFill>
                  <a:schemeClr val="accent1"/>
                </a:solidFill>
              </a:rPr>
              <a:t> by Arthur Miller</a:t>
            </a:r>
            <a:endParaRPr lang="en-US" dirty="0">
              <a:solidFill>
                <a:schemeClr val="accent1"/>
              </a:solidFill>
            </a:endParaRPr>
          </a:p>
          <a:p>
            <a:pPr marL="285750" indent="-285750">
              <a:buFont typeface="Arial" pitchFamily="34" charset="0"/>
              <a:buChar char="•"/>
            </a:pPr>
            <a:r>
              <a:rPr lang="en-US" b="1" dirty="0">
                <a:solidFill>
                  <a:schemeClr val="accent1"/>
                </a:solidFill>
              </a:rPr>
              <a:t>Scopes Monkey Trial/McCarthyism into </a:t>
            </a:r>
            <a:r>
              <a:rPr lang="en-US" b="1" i="1" dirty="0">
                <a:solidFill>
                  <a:schemeClr val="accent1"/>
                </a:solidFill>
              </a:rPr>
              <a:t>Inherit the Wind </a:t>
            </a:r>
            <a:r>
              <a:rPr lang="en-US" b="1" dirty="0">
                <a:solidFill>
                  <a:schemeClr val="accent1"/>
                </a:solidFill>
              </a:rPr>
              <a:t>by Jerome Lawrence and Robert Edwin Lee</a:t>
            </a:r>
            <a:endParaRPr lang="en-US" dirty="0">
              <a:solidFill>
                <a:schemeClr val="accent1"/>
              </a:solidFill>
            </a:endParaRPr>
          </a:p>
          <a:p>
            <a:endParaRPr lang="en-US" dirty="0"/>
          </a:p>
        </p:txBody>
      </p:sp>
      <p:sp>
        <p:nvSpPr>
          <p:cNvPr id="3" name="TextBox 2"/>
          <p:cNvSpPr txBox="1"/>
          <p:nvPr/>
        </p:nvSpPr>
        <p:spPr>
          <a:xfrm>
            <a:off x="526473" y="2218546"/>
            <a:ext cx="4076700" cy="4555093"/>
          </a:xfrm>
          <a:prstGeom prst="rect">
            <a:avLst/>
          </a:prstGeom>
          <a:noFill/>
        </p:spPr>
        <p:txBody>
          <a:bodyPr wrap="square" rtlCol="0">
            <a:spAutoFit/>
          </a:bodyPr>
          <a:lstStyle/>
          <a:p>
            <a:pPr marL="285750" lvl="0" indent="-285750">
              <a:buFont typeface="Arial" pitchFamily="34" charset="0"/>
              <a:buChar char="•"/>
            </a:pPr>
            <a:r>
              <a:rPr lang="en-US" b="1" dirty="0">
                <a:solidFill>
                  <a:schemeClr val="accent1"/>
                </a:solidFill>
              </a:rPr>
              <a:t>Triangle Shirtwaist Fire and Trial (1911):  </a:t>
            </a:r>
            <a:r>
              <a:rPr lang="en-US" sz="1000" b="1" dirty="0">
                <a:solidFill>
                  <a:schemeClr val="accent1"/>
                </a:solidFill>
              </a:rPr>
              <a:t>a fire started in a factory that employed many young women.  Doors were locked and there were no fire escapes.  Lives were lost and the building owners were put on trial</a:t>
            </a:r>
            <a:endParaRPr lang="en-US" b="1" dirty="0">
              <a:solidFill>
                <a:schemeClr val="accent1"/>
              </a:solidFill>
            </a:endParaRPr>
          </a:p>
          <a:p>
            <a:pPr marL="285750" lvl="0" indent="-285750">
              <a:buFont typeface="Arial" pitchFamily="34" charset="0"/>
              <a:buChar char="•"/>
            </a:pPr>
            <a:r>
              <a:rPr lang="en-US" b="1" dirty="0">
                <a:solidFill>
                  <a:schemeClr val="accent1"/>
                </a:solidFill>
              </a:rPr>
              <a:t>Black Sox Trial (1921):  </a:t>
            </a:r>
            <a:r>
              <a:rPr lang="en-US" sz="1000" b="1" dirty="0">
                <a:solidFill>
                  <a:schemeClr val="accent1"/>
                </a:solidFill>
              </a:rPr>
              <a:t>Deals with the fixing of the 1919 World Series</a:t>
            </a:r>
            <a:r>
              <a:rPr lang="en-US" b="1" dirty="0">
                <a:solidFill>
                  <a:schemeClr val="accent1"/>
                </a:solidFill>
              </a:rPr>
              <a:t> </a:t>
            </a:r>
          </a:p>
          <a:p>
            <a:pPr marL="285750" lvl="0" indent="-285750">
              <a:buFont typeface="Arial" pitchFamily="34" charset="0"/>
              <a:buChar char="•"/>
            </a:pPr>
            <a:r>
              <a:rPr lang="en-US" b="1" dirty="0">
                <a:solidFill>
                  <a:schemeClr val="accent1"/>
                </a:solidFill>
              </a:rPr>
              <a:t>Scopes Monkey Trial (1925):  </a:t>
            </a:r>
            <a:r>
              <a:rPr lang="en-US" sz="1000" b="1" dirty="0">
                <a:solidFill>
                  <a:schemeClr val="accent1"/>
                </a:solidFill>
              </a:rPr>
              <a:t>Tennessee teacher taught evolution alongside Creationism and was put on trial</a:t>
            </a:r>
          </a:p>
          <a:p>
            <a:pPr marL="285750" indent="-285750">
              <a:buFont typeface="Arial" pitchFamily="34" charset="0"/>
              <a:buChar char="•"/>
            </a:pPr>
            <a:r>
              <a:rPr lang="en-US" b="1" dirty="0">
                <a:solidFill>
                  <a:schemeClr val="accent1"/>
                </a:solidFill>
              </a:rPr>
              <a:t> Hauptman (Lindbergh) Trial (1935):  </a:t>
            </a:r>
            <a:r>
              <a:rPr lang="en-US" sz="1000" b="1" dirty="0">
                <a:solidFill>
                  <a:schemeClr val="accent1"/>
                </a:solidFill>
              </a:rPr>
              <a:t>Charles Lindbergh’s child was kidnapped and killed.  Hauptman was accused/found guilty, but defended his innocence.</a:t>
            </a:r>
            <a:endParaRPr lang="en-US" b="1" dirty="0">
              <a:solidFill>
                <a:schemeClr val="accent1"/>
              </a:solidFill>
            </a:endParaRPr>
          </a:p>
          <a:p>
            <a:pPr marL="285750" lvl="0" indent="-285750">
              <a:buFont typeface="Arial" pitchFamily="34" charset="0"/>
              <a:buChar char="•"/>
            </a:pPr>
            <a:r>
              <a:rPr lang="en-US" b="1" dirty="0">
                <a:solidFill>
                  <a:schemeClr val="accent1"/>
                </a:solidFill>
              </a:rPr>
              <a:t>APD Trial (Rodney King beating) (1992):  </a:t>
            </a:r>
            <a:r>
              <a:rPr lang="en-US" sz="1000" b="1" dirty="0">
                <a:solidFill>
                  <a:schemeClr val="accent1"/>
                </a:solidFill>
              </a:rPr>
              <a:t>Police in LA pulled over speeding Rodney King, whom they had trouble subduing.  Questions arose over use of force (was it too much) and racial issues (police were white, King was black) prompted riots over perceived unfair treatment</a:t>
            </a:r>
          </a:p>
          <a:p>
            <a:endParaRPr lang="en-US" dirty="0"/>
          </a:p>
        </p:txBody>
      </p:sp>
      <p:sp>
        <p:nvSpPr>
          <p:cNvPr id="6" name="TextBox 5"/>
          <p:cNvSpPr txBox="1"/>
          <p:nvPr/>
        </p:nvSpPr>
        <p:spPr>
          <a:xfrm>
            <a:off x="4724400" y="2165121"/>
            <a:ext cx="3810000" cy="4339650"/>
          </a:xfrm>
          <a:prstGeom prst="rect">
            <a:avLst/>
          </a:prstGeom>
          <a:noFill/>
        </p:spPr>
        <p:txBody>
          <a:bodyPr wrap="square" rtlCol="0">
            <a:spAutoFit/>
          </a:bodyPr>
          <a:lstStyle/>
          <a:p>
            <a:pPr marL="285750" lvl="0" indent="-285750">
              <a:buFont typeface="Arial" pitchFamily="34" charset="0"/>
              <a:buChar char="•"/>
            </a:pPr>
            <a:r>
              <a:rPr lang="en-US" b="1" dirty="0">
                <a:solidFill>
                  <a:schemeClr val="accent1"/>
                </a:solidFill>
              </a:rPr>
              <a:t>Lizzie Borden (1893):  </a:t>
            </a:r>
            <a:r>
              <a:rPr lang="en-US" sz="1000" b="1" dirty="0">
                <a:solidFill>
                  <a:schemeClr val="accent1"/>
                </a:solidFill>
              </a:rPr>
              <a:t>Lizzie disliked her stepmother and subsequently resented her father for marrying the woman.  When both turned up axed to death, Lizzie was put on trial for their gruesome murders.</a:t>
            </a:r>
          </a:p>
          <a:p>
            <a:pPr marL="285750" lvl="0" indent="-285750">
              <a:buFont typeface="Arial" pitchFamily="34" charset="0"/>
              <a:buChar char="•"/>
            </a:pPr>
            <a:r>
              <a:rPr lang="en-US" b="1" dirty="0">
                <a:solidFill>
                  <a:schemeClr val="accent1"/>
                </a:solidFill>
              </a:rPr>
              <a:t>John Hinckley, Jr. (1982): </a:t>
            </a:r>
            <a:r>
              <a:rPr lang="en-US" sz="1000" b="1" dirty="0">
                <a:solidFill>
                  <a:schemeClr val="accent1"/>
                </a:solidFill>
              </a:rPr>
              <a:t> He attempted an assassination of President Reagan.  The Catcher in the Rye was found among his things (bad influence?) and he had been stalking actress Jodie Foster (was he trying to impress her?). </a:t>
            </a:r>
          </a:p>
          <a:p>
            <a:pPr marL="285750" lvl="0" indent="-285750">
              <a:buFont typeface="Arial" pitchFamily="34" charset="0"/>
              <a:buChar char="•"/>
            </a:pPr>
            <a:r>
              <a:rPr lang="en-US" b="1" dirty="0">
                <a:solidFill>
                  <a:schemeClr val="accent1"/>
                </a:solidFill>
              </a:rPr>
              <a:t>Timothy McVeigh (1997): </a:t>
            </a:r>
            <a:r>
              <a:rPr lang="en-US" sz="1000" b="1" dirty="0">
                <a:solidFill>
                  <a:schemeClr val="accent1"/>
                </a:solidFill>
              </a:rPr>
              <a:t> He was put on trial for the bombing of a federal building in Oklahoma in 1995.  It was the worst act of terrorism ever committed by a US citizen.</a:t>
            </a:r>
          </a:p>
          <a:p>
            <a:pPr marL="285750" lvl="0" indent="-285750">
              <a:buFont typeface="Arial" pitchFamily="34" charset="0"/>
              <a:buChar char="•"/>
            </a:pPr>
            <a:r>
              <a:rPr lang="en-US" b="1" dirty="0">
                <a:solidFill>
                  <a:schemeClr val="accent1"/>
                </a:solidFill>
              </a:rPr>
              <a:t>Brown vs. Board of Education (1954):  </a:t>
            </a:r>
            <a:r>
              <a:rPr lang="en-US" sz="1000" b="1" dirty="0">
                <a:solidFill>
                  <a:schemeClr val="accent1"/>
                </a:solidFill>
              </a:rPr>
              <a:t>Case ruled against segregation in schools.</a:t>
            </a:r>
          </a:p>
          <a:p>
            <a:pPr marL="285750" lvl="0" indent="-285750">
              <a:buFont typeface="Arial" pitchFamily="34" charset="0"/>
              <a:buChar char="•"/>
            </a:pPr>
            <a:r>
              <a:rPr lang="en-US" b="1" dirty="0">
                <a:solidFill>
                  <a:schemeClr val="accent1"/>
                </a:solidFill>
              </a:rPr>
              <a:t>Rosenberg Trial (1953):  </a:t>
            </a:r>
            <a:r>
              <a:rPr lang="en-US" sz="1000" b="1" dirty="0">
                <a:solidFill>
                  <a:schemeClr val="accent1"/>
                </a:solidFill>
              </a:rPr>
              <a:t>Immigrants Julius and Ethel Rosenberg were accused of passing atomic secrets to Russia during the McCarthy Era.  They were found guilty and electrocuted.</a:t>
            </a:r>
          </a:p>
          <a:p>
            <a:endParaRPr lang="en-US" dirty="0"/>
          </a:p>
        </p:txBody>
      </p:sp>
    </p:spTree>
    <p:extLst>
      <p:ext uri="{BB962C8B-B14F-4D97-AF65-F5344CB8AC3E}">
        <p14:creationId xmlns:p14="http://schemas.microsoft.com/office/powerpoint/2010/main" val="3428296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89268" y="-152400"/>
            <a:ext cx="3366626" cy="707886"/>
          </a:xfrm>
          <a:prstGeom prst="rect">
            <a:avLst/>
          </a:prstGeom>
          <a:noFill/>
        </p:spPr>
        <p:txBody>
          <a:bodyPr wrap="none" lIns="91440" tIns="45720" rIns="91440" bIns="45720">
            <a:spAutoFit/>
          </a:bodyPr>
          <a:lstStyle/>
          <a:p>
            <a:pPr algn="ctr"/>
            <a:r>
              <a:rPr lang="en-US" sz="4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Ghost Stories</a:t>
            </a:r>
          </a:p>
        </p:txBody>
      </p:sp>
      <p:sp>
        <p:nvSpPr>
          <p:cNvPr id="2" name="TextBox 1"/>
          <p:cNvSpPr txBox="1"/>
          <p:nvPr/>
        </p:nvSpPr>
        <p:spPr>
          <a:xfrm>
            <a:off x="671945" y="838200"/>
            <a:ext cx="7696200" cy="923330"/>
          </a:xfrm>
          <a:prstGeom prst="rect">
            <a:avLst/>
          </a:prstGeom>
          <a:noFill/>
        </p:spPr>
        <p:txBody>
          <a:bodyPr wrap="square" rtlCol="0">
            <a:spAutoFit/>
          </a:bodyPr>
          <a:lstStyle/>
          <a:p>
            <a:r>
              <a:rPr lang="en-US" b="1" dirty="0">
                <a:solidFill>
                  <a:schemeClr val="accent1"/>
                </a:solidFill>
              </a:rPr>
              <a:t>Examples of nonfiction into fiction:  </a:t>
            </a:r>
          </a:p>
          <a:p>
            <a:pPr marL="285750" indent="-285750">
              <a:buFont typeface="Arial" pitchFamily="34" charset="0"/>
              <a:buChar char="•"/>
            </a:pPr>
            <a:r>
              <a:rPr lang="en-US" b="1" dirty="0">
                <a:solidFill>
                  <a:schemeClr val="accent1"/>
                </a:solidFill>
              </a:rPr>
              <a:t>Stanley Hotel inspired Stephen King’s </a:t>
            </a:r>
            <a:r>
              <a:rPr lang="en-US" b="1" i="1" dirty="0">
                <a:solidFill>
                  <a:schemeClr val="accent1"/>
                </a:solidFill>
              </a:rPr>
              <a:t>The Shining</a:t>
            </a:r>
            <a:endParaRPr lang="en-US" dirty="0">
              <a:solidFill>
                <a:schemeClr val="accent1"/>
              </a:solidFill>
            </a:endParaRPr>
          </a:p>
          <a:p>
            <a:pPr marL="285750" indent="-285750">
              <a:buFont typeface="Arial" pitchFamily="34" charset="0"/>
              <a:buChar char="•"/>
            </a:pPr>
            <a:r>
              <a:rPr lang="en-US" b="1" dirty="0">
                <a:solidFill>
                  <a:schemeClr val="accent1"/>
                </a:solidFill>
              </a:rPr>
              <a:t>Hull House inspired </a:t>
            </a:r>
            <a:r>
              <a:rPr lang="en-US" b="1" i="1" dirty="0">
                <a:solidFill>
                  <a:schemeClr val="accent1"/>
                </a:solidFill>
              </a:rPr>
              <a:t>Rosemary’s Baby</a:t>
            </a:r>
            <a:r>
              <a:rPr lang="en-US" b="1" dirty="0">
                <a:solidFill>
                  <a:schemeClr val="accent1"/>
                </a:solidFill>
              </a:rPr>
              <a:t> by Ira Levin</a:t>
            </a:r>
            <a:endParaRPr lang="en-US" dirty="0">
              <a:solidFill>
                <a:schemeClr val="accent1"/>
              </a:solidFill>
            </a:endParaRPr>
          </a:p>
        </p:txBody>
      </p:sp>
      <p:sp>
        <p:nvSpPr>
          <p:cNvPr id="3" name="TextBox 2"/>
          <p:cNvSpPr txBox="1"/>
          <p:nvPr/>
        </p:nvSpPr>
        <p:spPr>
          <a:xfrm>
            <a:off x="678873" y="2438400"/>
            <a:ext cx="7696200" cy="2585323"/>
          </a:xfrm>
          <a:prstGeom prst="rect">
            <a:avLst/>
          </a:prstGeom>
          <a:noFill/>
        </p:spPr>
        <p:txBody>
          <a:bodyPr wrap="square" rtlCol="0">
            <a:spAutoFit/>
          </a:bodyPr>
          <a:lstStyle/>
          <a:p>
            <a:pPr marL="342900" lvl="0" indent="-342900">
              <a:buFont typeface="Arial" pitchFamily="34" charset="0"/>
              <a:buChar char="•"/>
            </a:pPr>
            <a:r>
              <a:rPr lang="en-US" sz="2400" b="1" dirty="0">
                <a:solidFill>
                  <a:schemeClr val="accent1"/>
                </a:solidFill>
              </a:rPr>
              <a:t>Banshees (local to Ireland)</a:t>
            </a:r>
          </a:p>
          <a:p>
            <a:pPr marL="342900" lvl="0" indent="-342900">
              <a:buFont typeface="Arial" pitchFamily="34" charset="0"/>
              <a:buChar char="•"/>
            </a:pPr>
            <a:r>
              <a:rPr lang="en-US" sz="2400" b="1" dirty="0">
                <a:solidFill>
                  <a:schemeClr val="accent1"/>
                </a:solidFill>
              </a:rPr>
              <a:t>Resurrection Mary (local to Chicago)</a:t>
            </a:r>
          </a:p>
          <a:p>
            <a:pPr marL="342900" lvl="0" indent="-342900">
              <a:buFont typeface="Arial" pitchFamily="34" charset="0"/>
              <a:buChar char="•"/>
            </a:pPr>
            <a:r>
              <a:rPr lang="en-US" sz="2400" b="1" dirty="0">
                <a:solidFill>
                  <a:schemeClr val="accent1"/>
                </a:solidFill>
              </a:rPr>
              <a:t>NJ Devil</a:t>
            </a:r>
          </a:p>
          <a:p>
            <a:pPr marL="342900" lvl="0" indent="-342900">
              <a:buFont typeface="Arial" pitchFamily="34" charset="0"/>
              <a:buChar char="•"/>
            </a:pPr>
            <a:r>
              <a:rPr lang="en-US" sz="2400" b="1" dirty="0">
                <a:solidFill>
                  <a:schemeClr val="accent1"/>
                </a:solidFill>
              </a:rPr>
              <a:t>Chupacabra</a:t>
            </a:r>
          </a:p>
          <a:p>
            <a:pPr marL="342900" lvl="0" indent="-342900">
              <a:buFont typeface="Arial" pitchFamily="34" charset="0"/>
              <a:buChar char="•"/>
            </a:pPr>
            <a:r>
              <a:rPr lang="en-US" sz="2400" b="1" dirty="0">
                <a:solidFill>
                  <a:schemeClr val="accent1"/>
                </a:solidFill>
              </a:rPr>
              <a:t>Marie Laveau in St. Louis Cemetery #1 in New Orleans</a:t>
            </a:r>
          </a:p>
          <a:p>
            <a:endParaRPr lang="en-US" dirty="0"/>
          </a:p>
        </p:txBody>
      </p:sp>
    </p:spTree>
    <p:extLst>
      <p:ext uri="{BB962C8B-B14F-4D97-AF65-F5344CB8AC3E}">
        <p14:creationId xmlns:p14="http://schemas.microsoft.com/office/powerpoint/2010/main" val="3626556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61253" y="-55419"/>
            <a:ext cx="3499676" cy="615553"/>
          </a:xfrm>
          <a:prstGeom prst="rect">
            <a:avLst/>
          </a:prstGeom>
          <a:noFill/>
        </p:spPr>
        <p:txBody>
          <a:bodyPr wrap="none" lIns="91440" tIns="45720" rIns="91440" bIns="45720">
            <a:spAutoFit/>
          </a:bodyPr>
          <a:lstStyle/>
          <a:p>
            <a:pPr algn="ctr"/>
            <a:r>
              <a:rPr lang="en-US" sz="3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Haunted Places</a:t>
            </a:r>
          </a:p>
        </p:txBody>
      </p:sp>
      <p:sp>
        <p:nvSpPr>
          <p:cNvPr id="2" name="TextBox 1"/>
          <p:cNvSpPr txBox="1"/>
          <p:nvPr/>
        </p:nvSpPr>
        <p:spPr>
          <a:xfrm>
            <a:off x="609600" y="838200"/>
            <a:ext cx="7924800" cy="5539978"/>
          </a:xfrm>
          <a:prstGeom prst="rect">
            <a:avLst/>
          </a:prstGeom>
          <a:noFill/>
        </p:spPr>
        <p:txBody>
          <a:bodyPr wrap="square" rtlCol="0">
            <a:spAutoFit/>
          </a:bodyPr>
          <a:lstStyle/>
          <a:p>
            <a:pPr marL="342900" lvl="0" indent="-342900">
              <a:buFont typeface="Arial" pitchFamily="34" charset="0"/>
              <a:buChar char="•"/>
            </a:pPr>
            <a:r>
              <a:rPr lang="en-US" sz="2400" b="1" dirty="0">
                <a:solidFill>
                  <a:schemeClr val="accent1"/>
                </a:solidFill>
              </a:rPr>
              <a:t>Eastern State Penitentiary</a:t>
            </a:r>
          </a:p>
          <a:p>
            <a:pPr marL="342900" lvl="0" indent="-342900">
              <a:buFont typeface="Arial" pitchFamily="34" charset="0"/>
              <a:buChar char="•"/>
            </a:pPr>
            <a:r>
              <a:rPr lang="en-US" sz="2400" b="1" dirty="0">
                <a:solidFill>
                  <a:schemeClr val="accent1"/>
                </a:solidFill>
              </a:rPr>
              <a:t>Alcatraz</a:t>
            </a:r>
          </a:p>
          <a:p>
            <a:pPr marL="342900" lvl="0" indent="-342900">
              <a:buFont typeface="Arial" pitchFamily="34" charset="0"/>
              <a:buChar char="•"/>
            </a:pPr>
            <a:r>
              <a:rPr lang="en-US" sz="2400" b="1" dirty="0">
                <a:solidFill>
                  <a:schemeClr val="accent1"/>
                </a:solidFill>
              </a:rPr>
              <a:t>Tower of London</a:t>
            </a:r>
          </a:p>
          <a:p>
            <a:pPr marL="342900" lvl="0" indent="-342900">
              <a:buFont typeface="Arial" pitchFamily="34" charset="0"/>
              <a:buChar char="•"/>
            </a:pPr>
            <a:r>
              <a:rPr lang="en-US" sz="2400" b="1" dirty="0">
                <a:solidFill>
                  <a:schemeClr val="accent1"/>
                </a:solidFill>
              </a:rPr>
              <a:t>Oprah Winfrey’s Harpo Studios building in Chicago</a:t>
            </a:r>
          </a:p>
          <a:p>
            <a:pPr marL="342900" lvl="0" indent="-342900">
              <a:buFont typeface="Arial" pitchFamily="34" charset="0"/>
              <a:buChar char="•"/>
            </a:pPr>
            <a:r>
              <a:rPr lang="en-US" sz="2400" b="1" dirty="0">
                <a:solidFill>
                  <a:schemeClr val="accent1"/>
                </a:solidFill>
              </a:rPr>
              <a:t>Jane Addams’ Hull House (Chicago)</a:t>
            </a:r>
          </a:p>
          <a:p>
            <a:pPr marL="342900" lvl="0" indent="-342900">
              <a:buFont typeface="Arial" pitchFamily="34" charset="0"/>
              <a:buChar char="•"/>
            </a:pPr>
            <a:r>
              <a:rPr lang="en-US" sz="2400" b="1" dirty="0">
                <a:solidFill>
                  <a:schemeClr val="accent1"/>
                </a:solidFill>
              </a:rPr>
              <a:t>Lincoln Theater (local to Decatur, IL)</a:t>
            </a:r>
          </a:p>
          <a:p>
            <a:pPr marL="342900" lvl="0" indent="-342900">
              <a:buFont typeface="Arial" pitchFamily="34" charset="0"/>
              <a:buChar char="•"/>
            </a:pPr>
            <a:r>
              <a:rPr lang="en-US" sz="2400" b="1" dirty="0">
                <a:solidFill>
                  <a:schemeClr val="accent1"/>
                </a:solidFill>
              </a:rPr>
              <a:t>Gettysburg, PA</a:t>
            </a:r>
          </a:p>
          <a:p>
            <a:pPr marL="342900" lvl="0" indent="-342900">
              <a:buFont typeface="Arial" pitchFamily="34" charset="0"/>
              <a:buChar char="•"/>
            </a:pPr>
            <a:r>
              <a:rPr lang="en-US" sz="2400" b="1" dirty="0">
                <a:solidFill>
                  <a:schemeClr val="accent1"/>
                </a:solidFill>
              </a:rPr>
              <a:t>Waverly Hills Sanitorium, Louisville, KY</a:t>
            </a:r>
          </a:p>
          <a:p>
            <a:pPr marL="342900" lvl="0" indent="-342900">
              <a:buFont typeface="Arial" pitchFamily="34" charset="0"/>
              <a:buChar char="•"/>
            </a:pPr>
            <a:r>
              <a:rPr lang="en-US" sz="2400" b="1" dirty="0">
                <a:solidFill>
                  <a:schemeClr val="accent1"/>
                </a:solidFill>
              </a:rPr>
              <a:t>Winchester Mystery House, California (partial inspiration for King’s </a:t>
            </a:r>
            <a:r>
              <a:rPr lang="en-US" sz="2400" b="1" i="1" dirty="0">
                <a:solidFill>
                  <a:schemeClr val="accent1"/>
                </a:solidFill>
              </a:rPr>
              <a:t>Rose Red</a:t>
            </a:r>
            <a:r>
              <a:rPr lang="en-US" sz="2400" b="1" dirty="0">
                <a:solidFill>
                  <a:schemeClr val="accent1"/>
                </a:solidFill>
              </a:rPr>
              <a:t>)</a:t>
            </a:r>
          </a:p>
          <a:p>
            <a:pPr marL="342900" lvl="0" indent="-342900">
              <a:buFont typeface="Arial" pitchFamily="34" charset="0"/>
              <a:buChar char="•"/>
            </a:pPr>
            <a:r>
              <a:rPr lang="en-US" sz="2400" b="1" dirty="0">
                <a:solidFill>
                  <a:schemeClr val="accent1"/>
                </a:solidFill>
              </a:rPr>
              <a:t>Gravity Hill, PA</a:t>
            </a:r>
          </a:p>
          <a:p>
            <a:pPr marL="342900" lvl="0" indent="-342900">
              <a:buFont typeface="Arial" pitchFamily="34" charset="0"/>
              <a:buChar char="•"/>
            </a:pPr>
            <a:r>
              <a:rPr lang="en-US" sz="2400" b="1" dirty="0">
                <a:solidFill>
                  <a:schemeClr val="accent1"/>
                </a:solidFill>
              </a:rPr>
              <a:t>Dark Hollow Road, PA</a:t>
            </a:r>
          </a:p>
          <a:p>
            <a:pPr marL="342900" lvl="0" indent="-342900">
              <a:buFont typeface="Arial" pitchFamily="34" charset="0"/>
              <a:buChar char="•"/>
            </a:pPr>
            <a:r>
              <a:rPr lang="en-US" sz="2400" b="1" dirty="0">
                <a:solidFill>
                  <a:schemeClr val="accent1"/>
                </a:solidFill>
              </a:rPr>
              <a:t>Fonthill Mansion, PA</a:t>
            </a:r>
          </a:p>
          <a:p>
            <a:endParaRPr lang="en-US" dirty="0"/>
          </a:p>
        </p:txBody>
      </p:sp>
    </p:spTree>
    <p:extLst>
      <p:ext uri="{BB962C8B-B14F-4D97-AF65-F5344CB8AC3E}">
        <p14:creationId xmlns:p14="http://schemas.microsoft.com/office/powerpoint/2010/main" val="414292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76800" y="19213"/>
            <a:ext cx="3429000" cy="461665"/>
          </a:xfrm>
          <a:prstGeom prst="rect">
            <a:avLst/>
          </a:prstGeom>
          <a:noFill/>
        </p:spPr>
        <p:txBody>
          <a:bodyPr wrap="square" rtlCol="0">
            <a:spAutoFit/>
          </a:bodyPr>
          <a:lstStyle/>
          <a:p>
            <a:r>
              <a:rPr lang="en-US" sz="2400" b="1" dirty="0">
                <a:solidFill>
                  <a:schemeClr val="bg1"/>
                </a:solidFill>
              </a:rPr>
              <a:t>Interesting People</a:t>
            </a:r>
          </a:p>
        </p:txBody>
      </p:sp>
      <p:sp>
        <p:nvSpPr>
          <p:cNvPr id="3" name="TextBox 2"/>
          <p:cNvSpPr txBox="1"/>
          <p:nvPr/>
        </p:nvSpPr>
        <p:spPr>
          <a:xfrm>
            <a:off x="457200" y="914400"/>
            <a:ext cx="4267200" cy="5539978"/>
          </a:xfrm>
          <a:prstGeom prst="rect">
            <a:avLst/>
          </a:prstGeom>
          <a:noFill/>
        </p:spPr>
        <p:txBody>
          <a:bodyPr wrap="square" rtlCol="0">
            <a:spAutoFit/>
          </a:bodyPr>
          <a:lstStyle/>
          <a:p>
            <a:r>
              <a:rPr lang="en-US" sz="2400" b="1" dirty="0">
                <a:solidFill>
                  <a:schemeClr val="accent2">
                    <a:lumMod val="75000"/>
                  </a:schemeClr>
                </a:solidFill>
              </a:rPr>
              <a:t>DB Cooper</a:t>
            </a:r>
          </a:p>
          <a:p>
            <a:r>
              <a:rPr lang="en-US" sz="2400" b="1" dirty="0">
                <a:solidFill>
                  <a:schemeClr val="accent2">
                    <a:lumMod val="75000"/>
                  </a:schemeClr>
                </a:solidFill>
              </a:rPr>
              <a:t>Marie Antoinette</a:t>
            </a:r>
          </a:p>
          <a:p>
            <a:r>
              <a:rPr lang="en-US" sz="2400" b="1" dirty="0">
                <a:solidFill>
                  <a:schemeClr val="accent2">
                    <a:lumMod val="75000"/>
                  </a:schemeClr>
                </a:solidFill>
              </a:rPr>
              <a:t>Bonnie and Clyde</a:t>
            </a:r>
          </a:p>
          <a:p>
            <a:r>
              <a:rPr lang="en-US" sz="2400" b="1" dirty="0">
                <a:solidFill>
                  <a:schemeClr val="accent2">
                    <a:lumMod val="75000"/>
                  </a:schemeClr>
                </a:solidFill>
              </a:rPr>
              <a:t>Coco Chanel</a:t>
            </a:r>
          </a:p>
          <a:p>
            <a:r>
              <a:rPr lang="en-US" sz="2400" b="1" dirty="0">
                <a:solidFill>
                  <a:schemeClr val="accent2">
                    <a:lumMod val="75000"/>
                  </a:schemeClr>
                </a:solidFill>
              </a:rPr>
              <a:t>Anastasia</a:t>
            </a:r>
          </a:p>
          <a:p>
            <a:r>
              <a:rPr lang="en-US" sz="2400" b="1" dirty="0">
                <a:solidFill>
                  <a:schemeClr val="accent2">
                    <a:lumMod val="75000"/>
                  </a:schemeClr>
                </a:solidFill>
              </a:rPr>
              <a:t>Queen Elizabeth (I and II)</a:t>
            </a:r>
          </a:p>
          <a:p>
            <a:r>
              <a:rPr lang="en-US" sz="2400" b="1" dirty="0">
                <a:solidFill>
                  <a:schemeClr val="accent2">
                    <a:lumMod val="75000"/>
                  </a:schemeClr>
                </a:solidFill>
              </a:rPr>
              <a:t>Dr. </a:t>
            </a:r>
            <a:r>
              <a:rPr lang="en-US" sz="2400" b="1" dirty="0" err="1">
                <a:solidFill>
                  <a:schemeClr val="accent2">
                    <a:lumMod val="75000"/>
                  </a:schemeClr>
                </a:solidFill>
              </a:rPr>
              <a:t>Suess</a:t>
            </a:r>
            <a:r>
              <a:rPr lang="en-US" sz="2400" b="1" dirty="0">
                <a:solidFill>
                  <a:schemeClr val="accent2">
                    <a:lumMod val="75000"/>
                  </a:schemeClr>
                </a:solidFill>
              </a:rPr>
              <a:t> (Theodore Geisel)</a:t>
            </a:r>
          </a:p>
          <a:p>
            <a:r>
              <a:rPr lang="en-US" sz="2400" b="1" dirty="0">
                <a:solidFill>
                  <a:schemeClr val="accent2">
                    <a:lumMod val="75000"/>
                  </a:schemeClr>
                </a:solidFill>
              </a:rPr>
              <a:t>Houdini</a:t>
            </a:r>
          </a:p>
          <a:p>
            <a:r>
              <a:rPr lang="en-US" sz="2400" b="1" dirty="0">
                <a:solidFill>
                  <a:schemeClr val="accent2">
                    <a:lumMod val="75000"/>
                  </a:schemeClr>
                </a:solidFill>
              </a:rPr>
              <a:t>Einstein</a:t>
            </a:r>
          </a:p>
          <a:p>
            <a:r>
              <a:rPr lang="en-US" sz="2400" b="1" dirty="0">
                <a:solidFill>
                  <a:schemeClr val="accent2">
                    <a:lumMod val="75000"/>
                  </a:schemeClr>
                </a:solidFill>
              </a:rPr>
              <a:t>Sir Edmund Hillary</a:t>
            </a:r>
          </a:p>
          <a:p>
            <a:r>
              <a:rPr lang="en-US" sz="2400" b="1" dirty="0">
                <a:solidFill>
                  <a:schemeClr val="accent2">
                    <a:lumMod val="75000"/>
                  </a:schemeClr>
                </a:solidFill>
              </a:rPr>
              <a:t>J.K. Rowling</a:t>
            </a:r>
          </a:p>
          <a:p>
            <a:r>
              <a:rPr lang="en-US" sz="2400" b="1" dirty="0">
                <a:solidFill>
                  <a:schemeClr val="accent2">
                    <a:lumMod val="75000"/>
                  </a:schemeClr>
                </a:solidFill>
              </a:rPr>
              <a:t>Walt Disney</a:t>
            </a:r>
          </a:p>
          <a:p>
            <a:r>
              <a:rPr lang="en-US" sz="2400" b="1" dirty="0">
                <a:solidFill>
                  <a:schemeClr val="accent2">
                    <a:lumMod val="75000"/>
                  </a:schemeClr>
                </a:solidFill>
              </a:rPr>
              <a:t>Steve Jobs</a:t>
            </a:r>
          </a:p>
          <a:p>
            <a:r>
              <a:rPr lang="en-US" sz="2400" b="1" dirty="0">
                <a:solidFill>
                  <a:schemeClr val="accent2">
                    <a:lumMod val="75000"/>
                  </a:schemeClr>
                </a:solidFill>
              </a:rPr>
              <a:t>Mark Zuckerberg</a:t>
            </a:r>
          </a:p>
          <a:p>
            <a:endParaRPr lang="en-US" dirty="0"/>
          </a:p>
        </p:txBody>
      </p:sp>
      <p:sp>
        <p:nvSpPr>
          <p:cNvPr id="4" name="TextBox 3"/>
          <p:cNvSpPr txBox="1"/>
          <p:nvPr/>
        </p:nvSpPr>
        <p:spPr>
          <a:xfrm>
            <a:off x="4876800" y="902109"/>
            <a:ext cx="3848100" cy="5539978"/>
          </a:xfrm>
          <a:prstGeom prst="rect">
            <a:avLst/>
          </a:prstGeom>
          <a:noFill/>
        </p:spPr>
        <p:txBody>
          <a:bodyPr wrap="square" rtlCol="0">
            <a:spAutoFit/>
          </a:bodyPr>
          <a:lstStyle/>
          <a:p>
            <a:r>
              <a:rPr lang="en-US" sz="2400" b="1" dirty="0">
                <a:solidFill>
                  <a:schemeClr val="accent2">
                    <a:lumMod val="75000"/>
                  </a:schemeClr>
                </a:solidFill>
              </a:rPr>
              <a:t>King Tut</a:t>
            </a:r>
          </a:p>
          <a:p>
            <a:r>
              <a:rPr lang="en-US" sz="2400" b="1" dirty="0">
                <a:solidFill>
                  <a:schemeClr val="accent2">
                    <a:lumMod val="75000"/>
                  </a:schemeClr>
                </a:solidFill>
              </a:rPr>
              <a:t>Cleopatra</a:t>
            </a:r>
          </a:p>
          <a:p>
            <a:r>
              <a:rPr lang="en-US" sz="2400" b="1" dirty="0">
                <a:solidFill>
                  <a:schemeClr val="accent2">
                    <a:lumMod val="75000"/>
                  </a:schemeClr>
                </a:solidFill>
              </a:rPr>
              <a:t>Stephen Colbert</a:t>
            </a:r>
          </a:p>
          <a:p>
            <a:r>
              <a:rPr lang="en-US" sz="2400" b="1" dirty="0">
                <a:solidFill>
                  <a:schemeClr val="accent2">
                    <a:lumMod val="75000"/>
                  </a:schemeClr>
                </a:solidFill>
              </a:rPr>
              <a:t>Bono</a:t>
            </a:r>
          </a:p>
          <a:p>
            <a:r>
              <a:rPr lang="en-US" sz="2400" b="1" dirty="0">
                <a:solidFill>
                  <a:schemeClr val="accent2">
                    <a:lumMod val="75000"/>
                  </a:schemeClr>
                </a:solidFill>
              </a:rPr>
              <a:t>Michael Jordan</a:t>
            </a:r>
          </a:p>
          <a:p>
            <a:r>
              <a:rPr lang="en-US" sz="2400" b="1" dirty="0">
                <a:solidFill>
                  <a:schemeClr val="accent2">
                    <a:lumMod val="75000"/>
                  </a:schemeClr>
                </a:solidFill>
              </a:rPr>
              <a:t>Michael Phelps</a:t>
            </a:r>
          </a:p>
          <a:p>
            <a:r>
              <a:rPr lang="en-US" sz="2400" b="1" dirty="0">
                <a:solidFill>
                  <a:schemeClr val="accent2">
                    <a:lumMod val="75000"/>
                  </a:schemeClr>
                </a:solidFill>
              </a:rPr>
              <a:t>The Obamas</a:t>
            </a:r>
          </a:p>
          <a:p>
            <a:r>
              <a:rPr lang="en-US" sz="2400" b="1" dirty="0">
                <a:solidFill>
                  <a:schemeClr val="accent2">
                    <a:lumMod val="75000"/>
                  </a:schemeClr>
                </a:solidFill>
              </a:rPr>
              <a:t>Vladimir Putin</a:t>
            </a:r>
          </a:p>
          <a:p>
            <a:r>
              <a:rPr lang="en-US" sz="2400" b="1" dirty="0">
                <a:solidFill>
                  <a:schemeClr val="accent2">
                    <a:lumMod val="75000"/>
                  </a:schemeClr>
                </a:solidFill>
              </a:rPr>
              <a:t>Steven Spielberg</a:t>
            </a:r>
          </a:p>
          <a:p>
            <a:r>
              <a:rPr lang="en-US" sz="2400" b="1" dirty="0">
                <a:solidFill>
                  <a:schemeClr val="accent2">
                    <a:lumMod val="75000"/>
                  </a:schemeClr>
                </a:solidFill>
              </a:rPr>
              <a:t>John Lennon</a:t>
            </a:r>
          </a:p>
          <a:p>
            <a:r>
              <a:rPr lang="en-US" sz="2400" b="1" dirty="0">
                <a:solidFill>
                  <a:schemeClr val="accent2">
                    <a:lumMod val="75000"/>
                  </a:schemeClr>
                </a:solidFill>
              </a:rPr>
              <a:t>Van Gogh</a:t>
            </a:r>
          </a:p>
          <a:p>
            <a:r>
              <a:rPr lang="en-US" sz="2400" b="1" dirty="0" err="1">
                <a:solidFill>
                  <a:schemeClr val="accent2">
                    <a:lumMod val="75000"/>
                  </a:schemeClr>
                </a:solidFill>
              </a:rPr>
              <a:t>daVinci</a:t>
            </a:r>
            <a:endParaRPr lang="en-US" sz="2400" b="1" dirty="0">
              <a:solidFill>
                <a:schemeClr val="accent2">
                  <a:lumMod val="75000"/>
                </a:schemeClr>
              </a:solidFill>
            </a:endParaRPr>
          </a:p>
          <a:p>
            <a:endParaRPr lang="en-US" sz="2400" b="1" dirty="0">
              <a:solidFill>
                <a:schemeClr val="accent2">
                  <a:lumMod val="75000"/>
                </a:schemeClr>
              </a:solidFill>
            </a:endParaRPr>
          </a:p>
          <a:p>
            <a:endParaRPr lang="en-US" sz="2400" b="1" dirty="0">
              <a:solidFill>
                <a:schemeClr val="accent2">
                  <a:lumMod val="75000"/>
                </a:schemeClr>
              </a:solidFill>
            </a:endParaRPr>
          </a:p>
          <a:p>
            <a:endParaRPr lang="en-US" dirty="0"/>
          </a:p>
        </p:txBody>
      </p:sp>
    </p:spTree>
    <p:extLst>
      <p:ext uri="{BB962C8B-B14F-4D97-AF65-F5344CB8AC3E}">
        <p14:creationId xmlns:p14="http://schemas.microsoft.com/office/powerpoint/2010/main" val="2765931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50032" y="-55419"/>
            <a:ext cx="3522118" cy="615553"/>
          </a:xfrm>
          <a:prstGeom prst="rect">
            <a:avLst/>
          </a:prstGeom>
          <a:noFill/>
        </p:spPr>
        <p:txBody>
          <a:bodyPr wrap="none" lIns="91440" tIns="45720" rIns="91440" bIns="45720">
            <a:spAutoFit/>
          </a:bodyPr>
          <a:lstStyle/>
          <a:p>
            <a:pPr algn="ctr"/>
            <a:r>
              <a:rPr lang="en-US" sz="3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People - Politics</a:t>
            </a:r>
          </a:p>
        </p:txBody>
      </p:sp>
      <p:sp>
        <p:nvSpPr>
          <p:cNvPr id="2" name="TextBox 1"/>
          <p:cNvSpPr txBox="1"/>
          <p:nvPr/>
        </p:nvSpPr>
        <p:spPr>
          <a:xfrm>
            <a:off x="609600" y="762000"/>
            <a:ext cx="7924800" cy="3785652"/>
          </a:xfrm>
          <a:prstGeom prst="rect">
            <a:avLst/>
          </a:prstGeom>
          <a:noFill/>
        </p:spPr>
        <p:txBody>
          <a:bodyPr wrap="square" rtlCol="0">
            <a:spAutoFit/>
          </a:bodyPr>
          <a:lstStyle/>
          <a:p>
            <a:pPr marL="342900" indent="-342900">
              <a:lnSpc>
                <a:spcPct val="150000"/>
              </a:lnSpc>
              <a:buFont typeface="Arial" pitchFamily="34" charset="0"/>
              <a:buChar char="•"/>
            </a:pPr>
            <a:r>
              <a:rPr lang="en-US" sz="2000" b="1" dirty="0">
                <a:solidFill>
                  <a:schemeClr val="accent1"/>
                </a:solidFill>
              </a:rPr>
              <a:t>Donald &amp; </a:t>
            </a:r>
            <a:r>
              <a:rPr lang="en-US" sz="2000" b="1" dirty="0" err="1">
                <a:solidFill>
                  <a:schemeClr val="accent1"/>
                </a:solidFill>
              </a:rPr>
              <a:t>Melania</a:t>
            </a:r>
            <a:r>
              <a:rPr lang="en-US" sz="2000" b="1" dirty="0">
                <a:solidFill>
                  <a:schemeClr val="accent1"/>
                </a:solidFill>
              </a:rPr>
              <a:t> Trump – President</a:t>
            </a:r>
          </a:p>
          <a:p>
            <a:pPr marL="342900" indent="-342900">
              <a:lnSpc>
                <a:spcPct val="150000"/>
              </a:lnSpc>
              <a:buFont typeface="Arial" pitchFamily="34" charset="0"/>
              <a:buChar char="•"/>
            </a:pPr>
            <a:r>
              <a:rPr lang="en-US" sz="2000" b="1" dirty="0">
                <a:solidFill>
                  <a:schemeClr val="accent1"/>
                </a:solidFill>
              </a:rPr>
              <a:t>Prince William – British Royalty</a:t>
            </a:r>
          </a:p>
          <a:p>
            <a:pPr marL="342900" indent="-342900">
              <a:lnSpc>
                <a:spcPct val="150000"/>
              </a:lnSpc>
              <a:buFont typeface="Arial" pitchFamily="34" charset="0"/>
              <a:buChar char="•"/>
            </a:pPr>
            <a:r>
              <a:rPr lang="en-US" sz="2000" b="1" dirty="0">
                <a:solidFill>
                  <a:schemeClr val="accent1"/>
                </a:solidFill>
              </a:rPr>
              <a:t>Princess Catherine – British Royalty (Pippa Middleton too!)</a:t>
            </a:r>
          </a:p>
          <a:p>
            <a:pPr marL="342900" indent="-342900">
              <a:lnSpc>
                <a:spcPct val="150000"/>
              </a:lnSpc>
              <a:buFont typeface="Arial" pitchFamily="34" charset="0"/>
              <a:buChar char="•"/>
            </a:pPr>
            <a:r>
              <a:rPr lang="en-US" sz="2000" b="1" dirty="0">
                <a:solidFill>
                  <a:schemeClr val="accent1"/>
                </a:solidFill>
              </a:rPr>
              <a:t>Gabrielle Giffords – Congresswoman</a:t>
            </a:r>
          </a:p>
          <a:p>
            <a:pPr marL="342900" indent="-342900">
              <a:lnSpc>
                <a:spcPct val="150000"/>
              </a:lnSpc>
              <a:buFont typeface="Arial" pitchFamily="34" charset="0"/>
              <a:buChar char="•"/>
            </a:pPr>
            <a:r>
              <a:rPr lang="en-US" sz="2000" b="1" dirty="0">
                <a:solidFill>
                  <a:schemeClr val="accent1"/>
                </a:solidFill>
              </a:rPr>
              <a:t>Chris Christie – Governor of NJ (</a:t>
            </a:r>
            <a:r>
              <a:rPr lang="en-US" sz="2000" b="1" dirty="0" err="1">
                <a:solidFill>
                  <a:schemeClr val="accent1"/>
                </a:solidFill>
              </a:rPr>
              <a:t>Bridgegate</a:t>
            </a:r>
            <a:r>
              <a:rPr lang="en-US" sz="2000" b="1" dirty="0">
                <a:solidFill>
                  <a:schemeClr val="accent1"/>
                </a:solidFill>
              </a:rPr>
              <a:t>)</a:t>
            </a:r>
          </a:p>
          <a:p>
            <a:pPr marL="342900" indent="-342900">
              <a:lnSpc>
                <a:spcPct val="150000"/>
              </a:lnSpc>
              <a:buFont typeface="Arial" pitchFamily="34" charset="0"/>
              <a:buChar char="•"/>
            </a:pPr>
            <a:r>
              <a:rPr lang="en-US" sz="2000" b="1" dirty="0">
                <a:solidFill>
                  <a:schemeClr val="accent1"/>
                </a:solidFill>
              </a:rPr>
              <a:t>Hillary Clinton – Former Secretary of State</a:t>
            </a:r>
          </a:p>
          <a:p>
            <a:pPr marL="342900" indent="-342900">
              <a:lnSpc>
                <a:spcPct val="150000"/>
              </a:lnSpc>
              <a:buFont typeface="Arial" pitchFamily="34" charset="0"/>
              <a:buChar char="•"/>
            </a:pPr>
            <a:r>
              <a:rPr lang="en-US" sz="2000" b="1" dirty="0">
                <a:solidFill>
                  <a:schemeClr val="accent1"/>
                </a:solidFill>
              </a:rPr>
              <a:t>Bernie Sanders-Senator, presidential candidate</a:t>
            </a:r>
          </a:p>
          <a:p>
            <a:pPr marL="342900" indent="-342900">
              <a:lnSpc>
                <a:spcPct val="150000"/>
              </a:lnSpc>
              <a:buFont typeface="Arial" pitchFamily="34" charset="0"/>
              <a:buChar char="•"/>
            </a:pPr>
            <a:r>
              <a:rPr lang="en-US" sz="2000" b="1" dirty="0">
                <a:solidFill>
                  <a:schemeClr val="accent1"/>
                </a:solidFill>
              </a:rPr>
              <a:t>Sean Spicer-current White House press secretary</a:t>
            </a:r>
          </a:p>
        </p:txBody>
      </p:sp>
    </p:spTree>
    <p:extLst>
      <p:ext uri="{BB962C8B-B14F-4D97-AF65-F5344CB8AC3E}">
        <p14:creationId xmlns:p14="http://schemas.microsoft.com/office/powerpoint/2010/main" val="2327271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09155" y="71735"/>
            <a:ext cx="3603872" cy="461665"/>
          </a:xfrm>
          <a:prstGeom prst="rect">
            <a:avLst/>
          </a:prstGeom>
          <a:noFill/>
        </p:spPr>
        <p:txBody>
          <a:bodyPr wrap="none" lIns="91440" tIns="45720" rIns="91440" bIns="45720">
            <a:spAutoFit/>
          </a:bodyPr>
          <a:lstStyle/>
          <a:p>
            <a:pPr algn="ctr"/>
            <a:r>
              <a:rPr lang="en-US" sz="2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People – Entertainment</a:t>
            </a:r>
          </a:p>
        </p:txBody>
      </p:sp>
      <p:sp>
        <p:nvSpPr>
          <p:cNvPr id="2" name="TextBox 1"/>
          <p:cNvSpPr txBox="1"/>
          <p:nvPr/>
        </p:nvSpPr>
        <p:spPr>
          <a:xfrm>
            <a:off x="609600" y="685800"/>
            <a:ext cx="7924800" cy="4708981"/>
          </a:xfrm>
          <a:prstGeom prst="rect">
            <a:avLst/>
          </a:prstGeom>
          <a:noFill/>
        </p:spPr>
        <p:txBody>
          <a:bodyPr wrap="square" rtlCol="0">
            <a:spAutoFit/>
          </a:bodyPr>
          <a:lstStyle/>
          <a:p>
            <a:pPr marL="342900" indent="-342900">
              <a:lnSpc>
                <a:spcPct val="150000"/>
              </a:lnSpc>
              <a:buFont typeface="Arial" pitchFamily="34" charset="0"/>
              <a:buChar char="•"/>
            </a:pPr>
            <a:r>
              <a:rPr lang="en-US" sz="2000" b="1" dirty="0">
                <a:solidFill>
                  <a:schemeClr val="accent1"/>
                </a:solidFill>
              </a:rPr>
              <a:t>Alec Baldwin-Actor</a:t>
            </a:r>
          </a:p>
          <a:p>
            <a:pPr marL="342900" indent="-342900">
              <a:lnSpc>
                <a:spcPct val="150000"/>
              </a:lnSpc>
              <a:buFont typeface="Arial" pitchFamily="34" charset="0"/>
              <a:buChar char="•"/>
            </a:pPr>
            <a:r>
              <a:rPr lang="en-US" sz="2000" b="1" dirty="0">
                <a:solidFill>
                  <a:schemeClr val="accent1"/>
                </a:solidFill>
              </a:rPr>
              <a:t>Amy Poehler – Actor</a:t>
            </a:r>
          </a:p>
          <a:p>
            <a:pPr marL="342900" indent="-342900">
              <a:lnSpc>
                <a:spcPct val="150000"/>
              </a:lnSpc>
              <a:buFont typeface="Arial" pitchFamily="34" charset="0"/>
              <a:buChar char="•"/>
            </a:pPr>
            <a:r>
              <a:rPr lang="en-US" sz="2000" b="1" dirty="0">
                <a:solidFill>
                  <a:schemeClr val="accent1"/>
                </a:solidFill>
              </a:rPr>
              <a:t>Tim Burton-Film director</a:t>
            </a:r>
          </a:p>
          <a:p>
            <a:pPr marL="342900" indent="-342900">
              <a:lnSpc>
                <a:spcPct val="150000"/>
              </a:lnSpc>
              <a:buFont typeface="Arial" pitchFamily="34" charset="0"/>
              <a:buChar char="•"/>
            </a:pPr>
            <a:r>
              <a:rPr lang="en-US" sz="2000" b="1" dirty="0">
                <a:solidFill>
                  <a:schemeClr val="accent1"/>
                </a:solidFill>
              </a:rPr>
              <a:t>Oprah Winfrey – Television Pioneer</a:t>
            </a:r>
          </a:p>
          <a:p>
            <a:pPr marL="342900" indent="-342900">
              <a:lnSpc>
                <a:spcPct val="150000"/>
              </a:lnSpc>
              <a:buFont typeface="Arial" pitchFamily="34" charset="0"/>
              <a:buChar char="•"/>
            </a:pPr>
            <a:r>
              <a:rPr lang="en-US" sz="2000" b="1" dirty="0">
                <a:solidFill>
                  <a:schemeClr val="accent1"/>
                </a:solidFill>
              </a:rPr>
              <a:t>John Lasseter – Filmmaker (Pixar)</a:t>
            </a:r>
          </a:p>
          <a:p>
            <a:pPr marL="342900" indent="-342900">
              <a:lnSpc>
                <a:spcPct val="150000"/>
              </a:lnSpc>
              <a:buFont typeface="Arial" pitchFamily="34" charset="0"/>
              <a:buChar char="•"/>
            </a:pPr>
            <a:r>
              <a:rPr lang="en-US" sz="2000" b="1" dirty="0">
                <a:solidFill>
                  <a:schemeClr val="accent1"/>
                </a:solidFill>
              </a:rPr>
              <a:t>Ryan Murphy—TV Writer (</a:t>
            </a:r>
            <a:r>
              <a:rPr lang="en-US" sz="2000" b="1" i="1" dirty="0">
                <a:solidFill>
                  <a:schemeClr val="accent1"/>
                </a:solidFill>
              </a:rPr>
              <a:t>Glee, The New Normal, American Horror Story</a:t>
            </a:r>
            <a:r>
              <a:rPr lang="en-US" sz="2000" b="1" dirty="0">
                <a:solidFill>
                  <a:schemeClr val="accent1"/>
                </a:solidFill>
              </a:rPr>
              <a:t>)</a:t>
            </a:r>
          </a:p>
          <a:p>
            <a:pPr marL="342900" indent="-342900">
              <a:lnSpc>
                <a:spcPct val="150000"/>
              </a:lnSpc>
              <a:buFont typeface="Arial" pitchFamily="34" charset="0"/>
              <a:buChar char="•"/>
            </a:pPr>
            <a:r>
              <a:rPr lang="en-US" sz="2000" b="1" dirty="0">
                <a:solidFill>
                  <a:schemeClr val="accent1"/>
                </a:solidFill>
              </a:rPr>
              <a:t>Bruno Mars – Musician and Artist</a:t>
            </a:r>
          </a:p>
          <a:p>
            <a:pPr marL="342900" indent="-342900">
              <a:lnSpc>
                <a:spcPct val="150000"/>
              </a:lnSpc>
              <a:buFont typeface="Arial" pitchFamily="34" charset="0"/>
              <a:buChar char="•"/>
            </a:pPr>
            <a:r>
              <a:rPr lang="en-US" sz="2000" b="1" dirty="0">
                <a:solidFill>
                  <a:schemeClr val="accent1"/>
                </a:solidFill>
              </a:rPr>
              <a:t>Sting – Musician and humanitarian</a:t>
            </a:r>
          </a:p>
          <a:p>
            <a:pPr marL="342900" indent="-342900">
              <a:lnSpc>
                <a:spcPct val="150000"/>
              </a:lnSpc>
              <a:buFont typeface="Arial" pitchFamily="34" charset="0"/>
              <a:buChar char="•"/>
            </a:pPr>
            <a:r>
              <a:rPr lang="en-US" sz="2000" b="1" dirty="0">
                <a:solidFill>
                  <a:schemeClr val="accent1"/>
                </a:solidFill>
              </a:rPr>
              <a:t>Mark Wahlberg – Actor and Producer</a:t>
            </a:r>
          </a:p>
        </p:txBody>
      </p:sp>
    </p:spTree>
    <p:extLst>
      <p:ext uri="{BB962C8B-B14F-4D97-AF65-F5344CB8AC3E}">
        <p14:creationId xmlns:p14="http://schemas.microsoft.com/office/powerpoint/2010/main" val="10619952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644</TotalTime>
  <Words>881</Words>
  <Application>Microsoft Office PowerPoint</Application>
  <PresentationFormat>On-screen Show (4:3)</PresentationFormat>
  <Paragraphs>137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2</vt:lpstr>
      <vt:lpstr>Austin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Colleen</dc:creator>
  <cp:lastModifiedBy>REMAR, COLLEEN</cp:lastModifiedBy>
  <cp:revision>52</cp:revision>
  <dcterms:created xsi:type="dcterms:W3CDTF">2011-12-01T03:21:24Z</dcterms:created>
  <dcterms:modified xsi:type="dcterms:W3CDTF">2017-03-31T17:19:19Z</dcterms:modified>
</cp:coreProperties>
</file>