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56" r:id="rId4"/>
    <p:sldId id="258" r:id="rId5"/>
    <p:sldId id="261" r:id="rId6"/>
    <p:sldId id="257" r:id="rId7"/>
    <p:sldId id="259" r:id="rId8"/>
    <p:sldId id="260"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36F45C-527C-481B-B553-AAFBA83D0B21}" type="datetimeFigureOut">
              <a:rPr lang="en-US" smtClean="0"/>
              <a:pPr/>
              <a:t>9/11/2013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2F139-CF3B-4B26-9F68-7579538984C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36F45C-527C-481B-B553-AAFBA83D0B21}" type="datetimeFigureOut">
              <a:rPr lang="en-US" smtClean="0"/>
              <a:pPr/>
              <a:t>9/11/2013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2F139-CF3B-4B26-9F68-7579538984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36F45C-527C-481B-B553-AAFBA83D0B21}" type="datetimeFigureOut">
              <a:rPr lang="en-US" smtClean="0"/>
              <a:pPr/>
              <a:t>9/11/2013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2F139-CF3B-4B26-9F68-7579538984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36F45C-527C-481B-B553-AAFBA83D0B21}" type="datetimeFigureOut">
              <a:rPr lang="en-US" smtClean="0"/>
              <a:pPr/>
              <a:t>9/11/2013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2F139-CF3B-4B26-9F68-7579538984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36F45C-527C-481B-B553-AAFBA83D0B21}" type="datetimeFigureOut">
              <a:rPr lang="en-US" smtClean="0"/>
              <a:pPr/>
              <a:t>9/11/2013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2F139-CF3B-4B26-9F68-7579538984C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36F45C-527C-481B-B553-AAFBA83D0B21}" type="datetimeFigureOut">
              <a:rPr lang="en-US" smtClean="0"/>
              <a:pPr/>
              <a:t>9/11/2013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62F139-CF3B-4B26-9F68-7579538984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36F45C-527C-481B-B553-AAFBA83D0B21}" type="datetimeFigureOut">
              <a:rPr lang="en-US" smtClean="0"/>
              <a:pPr/>
              <a:t>9/11/2013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62F139-CF3B-4B26-9F68-7579538984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36F45C-527C-481B-B553-AAFBA83D0B21}" type="datetimeFigureOut">
              <a:rPr lang="en-US" smtClean="0"/>
              <a:pPr/>
              <a:t>9/11/2013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62F139-CF3B-4B26-9F68-7579538984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36F45C-527C-481B-B553-AAFBA83D0B21}" type="datetimeFigureOut">
              <a:rPr lang="en-US" smtClean="0"/>
              <a:pPr/>
              <a:t>9/11/2013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62F139-CF3B-4B26-9F68-7579538984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36F45C-527C-481B-B553-AAFBA83D0B21}" type="datetimeFigureOut">
              <a:rPr lang="en-US" smtClean="0"/>
              <a:pPr/>
              <a:t>9/11/2013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62F139-CF3B-4B26-9F68-7579538984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36F45C-527C-481B-B553-AAFBA83D0B21}" type="datetimeFigureOut">
              <a:rPr lang="en-US" smtClean="0"/>
              <a:pPr/>
              <a:t>9/11/2013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62F139-CF3B-4B26-9F68-7579538984C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6F45C-527C-481B-B553-AAFBA83D0B21}" type="datetimeFigureOut">
              <a:rPr lang="en-US" smtClean="0"/>
              <a:pPr/>
              <a:t>9/11/2013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62F139-CF3B-4B26-9F68-7579538984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brianmac.co.uk/fatburn.htm" TargetMode="External"/><Relationship Id="rId2" Type="http://schemas.openxmlformats.org/officeDocument/2006/relationships/hyperlink" Target="http://www.brianmac.co.uk/enduranc.htm"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brianmac.co.uk/physiolc.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rianmac.co.uk/fatburn.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brianmac.co.uk/enduranc.htm#ant" TargetMode="External"/><Relationship Id="rId2" Type="http://schemas.openxmlformats.org/officeDocument/2006/relationships/hyperlink" Target="http://www.brianmac.co.uk/lactic.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brianmac.co.uk/lactic.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brianmac.co.uk/speed.htm" TargetMode="External"/><Relationship Id="rId2" Type="http://schemas.openxmlformats.org/officeDocument/2006/relationships/hyperlink" Target="http://www.brianmac.co.uk/muscle.htm" TargetMode="External"/><Relationship Id="rId1" Type="http://schemas.openxmlformats.org/officeDocument/2006/relationships/slideLayout" Target="../slideLayouts/slideLayout2.xml"/><Relationship Id="rId4" Type="http://schemas.openxmlformats.org/officeDocument/2006/relationships/hyperlink" Target="http://www.brianmac.co.uk/conintrn.ht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brianmac.co.uk/environ.htm" TargetMode="External"/><Relationship Id="rId2" Type="http://schemas.openxmlformats.org/officeDocument/2006/relationships/hyperlink" Target="http://www.brianmac.co.uk/drinks.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4" name="Title 3"/>
          <p:cNvSpPr>
            <a:spLocks noGrp="1"/>
          </p:cNvSpPr>
          <p:nvPr>
            <p:ph type="title"/>
          </p:nvPr>
        </p:nvSpPr>
        <p:spPr>
          <a:xfrm>
            <a:off x="457200" y="680036"/>
            <a:ext cx="8229600" cy="2800767"/>
          </a:xfrm>
          <a:prstGeom prst="rect">
            <a:avLst/>
          </a:prstGeom>
        </p:spPr>
        <p:txBody>
          <a:bodyPr wrap="square">
            <a:spAutoFit/>
          </a:bodyPr>
          <a:lstStyle/>
          <a:p>
            <a:pPr algn="ctr"/>
            <a:r>
              <a:rPr lang="en-US" sz="8800" b="1" dirty="0" smtClean="0">
                <a:solidFill>
                  <a:srgbClr val="FF0000"/>
                </a:solidFill>
              </a:rPr>
              <a:t>Heart Rate Training Zones </a:t>
            </a:r>
            <a:endParaRPr lang="en-US" sz="88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92D050"/>
                </a:solidFill>
              </a:rPr>
              <a:t>Healthy Heart Zone</a:t>
            </a:r>
            <a:br>
              <a:rPr lang="en-US" b="1" dirty="0" smtClean="0">
                <a:solidFill>
                  <a:srgbClr val="92D050"/>
                </a:solidFill>
              </a:rPr>
            </a:br>
            <a:r>
              <a:rPr lang="en-US" b="1" dirty="0" smtClean="0">
                <a:solidFill>
                  <a:srgbClr val="92D050"/>
                </a:solidFill>
              </a:rPr>
              <a:t>(Warm-up)</a:t>
            </a:r>
            <a:endParaRPr lang="en-US" b="1" dirty="0">
              <a:solidFill>
                <a:srgbClr val="92D050"/>
              </a:solidFill>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t>50 - 60% of maximum heart rate: The easiest zone and probably the best zone for people just starting a fitness program. It can also be used as a warm up for more serious walkers. This zone has been shown to help decrease body fat, blood pressure and cholesterol. It also decreases the risk of degenerative diseases and has a low risk of injury. 85% of calories burned in this zone are fats!</a:t>
            </a:r>
            <a:br>
              <a:rPr lang="en-US" dirty="0" smtClean="0"/>
            </a:br>
            <a:endParaRPr lang="en-US" dirty="0"/>
          </a:p>
        </p:txBody>
      </p:sp>
    </p:spTree>
    <p:extLst>
      <p:ext uri="{BB962C8B-B14F-4D97-AF65-F5344CB8AC3E}">
        <p14:creationId xmlns:p14="http://schemas.microsoft.com/office/powerpoint/2010/main" val="145712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772400" cy="1470025"/>
          </a:xfrm>
        </p:spPr>
        <p:txBody>
          <a:bodyPr>
            <a:normAutofit fontScale="90000"/>
          </a:bodyPr>
          <a:lstStyle/>
          <a:p>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smtClean="0">
                <a:solidFill>
                  <a:srgbClr val="FF0000"/>
                </a:solidFill>
              </a:rPr>
              <a:t>The Energy Efficient or Recovery Zone – </a:t>
            </a:r>
            <a:br>
              <a:rPr lang="en-US" sz="3600" b="1" dirty="0" smtClean="0">
                <a:solidFill>
                  <a:srgbClr val="FF0000"/>
                </a:solidFill>
              </a:rPr>
            </a:br>
            <a:r>
              <a:rPr lang="en-US" sz="3600" b="1" dirty="0" smtClean="0">
                <a:solidFill>
                  <a:srgbClr val="FF0000"/>
                </a:solidFill>
              </a:rPr>
              <a:t>60% to 70%</a:t>
            </a:r>
            <a:br>
              <a:rPr lang="en-US" sz="3600" b="1" dirty="0" smtClean="0">
                <a:solidFill>
                  <a:srgbClr val="FF0000"/>
                </a:solidFill>
              </a:rPr>
            </a:br>
            <a:r>
              <a:rPr lang="en-US" sz="3600" b="1" dirty="0" smtClean="0"/>
              <a:t/>
            </a:r>
            <a:br>
              <a:rPr lang="en-US" sz="3600" b="1" dirty="0" smtClean="0"/>
            </a:br>
            <a:r>
              <a:rPr lang="en-US" sz="3100" dirty="0" smtClean="0"/>
              <a:t>Training within this zone develops basic </a:t>
            </a:r>
            <a:r>
              <a:rPr lang="en-US" sz="3100" dirty="0" smtClean="0">
                <a:hlinkClick r:id="rId2"/>
              </a:rPr>
              <a:t>endurance</a:t>
            </a:r>
            <a:r>
              <a:rPr lang="en-US" sz="3100" dirty="0" smtClean="0"/>
              <a:t> and aerobic capacity. All easy recovery running should be completed at a maximum of 70%. Another advantage to running in this zone is that while you are happily </a:t>
            </a:r>
            <a:r>
              <a:rPr lang="en-US" sz="3100" dirty="0" smtClean="0">
                <a:hlinkClick r:id="rId3"/>
              </a:rPr>
              <a:t>fat burning</a:t>
            </a:r>
            <a:r>
              <a:rPr lang="en-US" sz="3100" dirty="0" smtClean="0"/>
              <a:t> you may lose weight and you will be allowing your muscles to re-</a:t>
            </a:r>
            <a:r>
              <a:rPr lang="en-US" sz="3100" dirty="0" err="1" smtClean="0"/>
              <a:t>energise</a:t>
            </a:r>
            <a:r>
              <a:rPr lang="en-US" sz="3100" dirty="0" smtClean="0"/>
              <a:t> with glycogen, which has been expended during those faster paced workouts.</a:t>
            </a:r>
            <a:r>
              <a:rPr lang="en-US" sz="3600" dirty="0" smtClean="0"/>
              <a:t/>
            </a:r>
            <a:br>
              <a:rPr lang="en-US" sz="3600" dirty="0" smtClean="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457200"/>
            <a:ext cx="8382000" cy="5262979"/>
          </a:xfrm>
          <a:prstGeom prst="rect">
            <a:avLst/>
          </a:prstGeom>
        </p:spPr>
        <p:txBody>
          <a:bodyPr wrap="square">
            <a:spAutoFit/>
          </a:bodyPr>
          <a:lstStyle/>
          <a:p>
            <a:pPr algn="ctr"/>
            <a:r>
              <a:rPr lang="en-US" sz="3600" b="1" dirty="0" smtClean="0">
                <a:solidFill>
                  <a:srgbClr val="FF0000"/>
                </a:solidFill>
              </a:rPr>
              <a:t>The Aerobic Zone - 70% to 80%</a:t>
            </a:r>
          </a:p>
          <a:p>
            <a:pPr algn="ctr"/>
            <a:endParaRPr lang="en-US" sz="3600" b="1" dirty="0" smtClean="0">
              <a:solidFill>
                <a:srgbClr val="FF0000"/>
              </a:solidFill>
            </a:endParaRPr>
          </a:p>
          <a:p>
            <a:r>
              <a:rPr lang="en-US" sz="4400" dirty="0" smtClean="0"/>
              <a:t>Training in this zone will develop your </a:t>
            </a:r>
            <a:r>
              <a:rPr lang="en-US" sz="4400" dirty="0" smtClean="0">
                <a:hlinkClick r:id="rId2"/>
              </a:rPr>
              <a:t>cardiovascular system</a:t>
            </a:r>
            <a:r>
              <a:rPr lang="en-US" sz="4400" dirty="0" smtClean="0"/>
              <a:t>. The body's ability to transport oxygen to, and carbon dioxide away from, the working muscles can be developed and improved. </a:t>
            </a:r>
            <a:endParaRPr lang="en-US" sz="4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457200" y="685800"/>
            <a:ext cx="8229600" cy="5262979"/>
          </a:xfrm>
          <a:prstGeom prst="rect">
            <a:avLst/>
          </a:prstGeom>
        </p:spPr>
        <p:txBody>
          <a:bodyPr wrap="square">
            <a:spAutoFit/>
          </a:bodyPr>
          <a:lstStyle/>
          <a:p>
            <a:r>
              <a:rPr lang="en-US" sz="4800" dirty="0" smtClean="0"/>
              <a:t>As you become fitter and stronger from training in this zone it will be possible to run some of your long weekend runs at up to 75%, getting the benefits of some </a:t>
            </a:r>
            <a:r>
              <a:rPr lang="en-US" sz="4800" dirty="0" smtClean="0">
                <a:hlinkClick r:id="rId2"/>
              </a:rPr>
              <a:t>fat burning</a:t>
            </a:r>
            <a:r>
              <a:rPr lang="en-US" sz="4800" dirty="0" smtClean="0"/>
              <a:t> and improved aerobic capacity.</a:t>
            </a:r>
            <a:endParaRPr lang="en-US" sz="4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81000"/>
            <a:ext cx="8534400" cy="6186309"/>
          </a:xfrm>
          <a:prstGeom prst="rect">
            <a:avLst/>
          </a:prstGeom>
        </p:spPr>
        <p:txBody>
          <a:bodyPr wrap="square">
            <a:spAutoFit/>
          </a:bodyPr>
          <a:lstStyle/>
          <a:p>
            <a:pPr algn="ctr"/>
            <a:r>
              <a:rPr lang="en-US" sz="3600" b="1" dirty="0" smtClean="0">
                <a:solidFill>
                  <a:srgbClr val="FF0000"/>
                </a:solidFill>
              </a:rPr>
              <a:t>The Anaerobic Zone - 80% to 90%</a:t>
            </a:r>
          </a:p>
          <a:p>
            <a:pPr algn="ctr"/>
            <a:endParaRPr lang="en-US" sz="3600" b="1" dirty="0" smtClean="0">
              <a:solidFill>
                <a:srgbClr val="FF0000"/>
              </a:solidFill>
            </a:endParaRPr>
          </a:p>
          <a:p>
            <a:r>
              <a:rPr lang="en-US" sz="3600" dirty="0" smtClean="0"/>
              <a:t>Training in this zone will develop your </a:t>
            </a:r>
            <a:r>
              <a:rPr lang="en-US" sz="3600" dirty="0" smtClean="0">
                <a:hlinkClick r:id="rId2"/>
              </a:rPr>
              <a:t>lactic acid system</a:t>
            </a:r>
            <a:r>
              <a:rPr lang="en-US" sz="3600" dirty="0" smtClean="0"/>
              <a:t>. In this zone, your individual </a:t>
            </a:r>
            <a:r>
              <a:rPr lang="en-US" sz="3600" dirty="0" smtClean="0">
                <a:hlinkClick r:id="rId3"/>
              </a:rPr>
              <a:t>anaerobic threshold</a:t>
            </a:r>
            <a:r>
              <a:rPr lang="en-US" sz="3600" dirty="0" smtClean="0"/>
              <a:t> (AT) is found - sometimes referred to the point of deflection (POD). During these heart rates, the amount of fat being utilized as the main source of energy is greatly reduced and glycogen stored in the muscle is predominantly used. </a:t>
            </a:r>
            <a:endParaRPr lang="en-US"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457200"/>
            <a:ext cx="8610600" cy="5632311"/>
          </a:xfrm>
          <a:prstGeom prst="rect">
            <a:avLst/>
          </a:prstGeom>
        </p:spPr>
        <p:txBody>
          <a:bodyPr wrap="square">
            <a:spAutoFit/>
          </a:bodyPr>
          <a:lstStyle/>
          <a:p>
            <a:r>
              <a:rPr lang="en-US" sz="3600" dirty="0" smtClean="0"/>
              <a:t>One of the by-products of burning this glycogen is </a:t>
            </a:r>
            <a:r>
              <a:rPr lang="en-US" sz="3600" dirty="0" smtClean="0">
                <a:hlinkClick r:id="rId2"/>
              </a:rPr>
              <a:t>lactic acid</a:t>
            </a:r>
            <a:r>
              <a:rPr lang="en-US" sz="3600" dirty="0" smtClean="0"/>
              <a:t>. There is a point at which the body can no longer remove the lactic acid from the working muscles quickly enough. This is your anaerobic threshold (AT). Through the correct training, it is possible to delay the AT by being able to increase your ability to deal with the lactic acid for a longer period of time or by pushing the AT higher.</a:t>
            </a:r>
            <a:endParaRPr lang="en-U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457200" y="914400"/>
            <a:ext cx="8382000" cy="5632311"/>
          </a:xfrm>
          <a:prstGeom prst="rect">
            <a:avLst/>
          </a:prstGeom>
        </p:spPr>
        <p:txBody>
          <a:bodyPr wrap="square">
            <a:spAutoFit/>
          </a:bodyPr>
          <a:lstStyle/>
          <a:p>
            <a:pPr algn="ctr"/>
            <a:r>
              <a:rPr lang="en-US" sz="4000" b="1" dirty="0" smtClean="0">
                <a:solidFill>
                  <a:srgbClr val="FF0000"/>
                </a:solidFill>
              </a:rPr>
              <a:t>The Red Line Zone 90% to 100% </a:t>
            </a:r>
          </a:p>
          <a:p>
            <a:pPr algn="ctr"/>
            <a:endParaRPr lang="en-US" sz="4000" b="1" dirty="0" smtClean="0">
              <a:solidFill>
                <a:srgbClr val="FF0000"/>
              </a:solidFill>
            </a:endParaRPr>
          </a:p>
          <a:p>
            <a:r>
              <a:rPr lang="en-US" sz="4000" dirty="0" smtClean="0"/>
              <a:t>Training in this zone will only be possible for short periods. It effectively trains your </a:t>
            </a:r>
            <a:r>
              <a:rPr lang="en-US" sz="4000" dirty="0" smtClean="0">
                <a:hlinkClick r:id="rId2"/>
              </a:rPr>
              <a:t>fast twitch muscle </a:t>
            </a:r>
            <a:r>
              <a:rPr lang="en-US" sz="4000" dirty="0" err="1" smtClean="0">
                <a:hlinkClick r:id="rId2"/>
              </a:rPr>
              <a:t>fibres</a:t>
            </a:r>
            <a:r>
              <a:rPr lang="en-US" sz="4000" dirty="0" smtClean="0"/>
              <a:t> and helps to develop </a:t>
            </a:r>
            <a:r>
              <a:rPr lang="en-US" sz="4000" dirty="0" smtClean="0">
                <a:hlinkClick r:id="rId3"/>
              </a:rPr>
              <a:t>speed</a:t>
            </a:r>
            <a:r>
              <a:rPr lang="en-US" sz="4000" dirty="0" smtClean="0"/>
              <a:t>. This zone is reserved for </a:t>
            </a:r>
            <a:r>
              <a:rPr lang="en-US" sz="4000" dirty="0" smtClean="0">
                <a:hlinkClick r:id="rId4"/>
              </a:rPr>
              <a:t>interval running</a:t>
            </a:r>
            <a:r>
              <a:rPr lang="en-US" sz="4000" dirty="0" smtClean="0"/>
              <a:t> and only the very fit are able to train effectively within this zone.</a:t>
            </a:r>
            <a:endParaRPr lang="en-US"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304800" y="381000"/>
            <a:ext cx="8610600" cy="5693866"/>
          </a:xfrm>
          <a:prstGeom prst="rect">
            <a:avLst/>
          </a:prstGeom>
        </p:spPr>
        <p:txBody>
          <a:bodyPr wrap="square">
            <a:spAutoFit/>
          </a:bodyPr>
          <a:lstStyle/>
          <a:p>
            <a:r>
              <a:rPr lang="en-US" sz="2800" b="1" dirty="0" smtClean="0">
                <a:solidFill>
                  <a:srgbClr val="FF0000"/>
                </a:solidFill>
              </a:rPr>
              <a:t>Heart rate variations for a given intensity </a:t>
            </a:r>
          </a:p>
          <a:p>
            <a:endParaRPr lang="en-US" sz="2800" b="1" dirty="0" smtClean="0">
              <a:solidFill>
                <a:srgbClr val="FF0000"/>
              </a:solidFill>
            </a:endParaRPr>
          </a:p>
          <a:p>
            <a:r>
              <a:rPr lang="en-US" sz="2800" dirty="0" smtClean="0"/>
              <a:t>A reduction in heart rate for a given intensity is usually due to an improvement in fitness but a number of other factors might explain why heart rates can vary for a given intensity:</a:t>
            </a:r>
          </a:p>
          <a:p>
            <a:r>
              <a:rPr lang="en-US" sz="2800" dirty="0" smtClean="0">
                <a:hlinkClick r:id="rId2"/>
              </a:rPr>
              <a:t>Dehydration</a:t>
            </a:r>
            <a:r>
              <a:rPr lang="en-US" sz="2800" dirty="0" smtClean="0"/>
              <a:t> can increase the heart rate by up to 7.5%</a:t>
            </a:r>
          </a:p>
          <a:p>
            <a:r>
              <a:rPr lang="en-US" sz="2800" dirty="0" smtClean="0"/>
              <a:t>Heat and humidity can increase the heart rate by 10 beats/minute</a:t>
            </a:r>
          </a:p>
          <a:p>
            <a:r>
              <a:rPr lang="en-US" sz="2800" dirty="0" smtClean="0">
                <a:hlinkClick r:id="rId3"/>
              </a:rPr>
              <a:t>Altitude </a:t>
            </a:r>
            <a:r>
              <a:rPr lang="en-US" sz="2800" dirty="0" smtClean="0"/>
              <a:t>can increase the heart rate by 10 to 20%, even when </a:t>
            </a:r>
            <a:r>
              <a:rPr lang="en-US" sz="2800" dirty="0" err="1" smtClean="0"/>
              <a:t>acclimatised</a:t>
            </a:r>
            <a:endParaRPr lang="en-US" sz="2800" dirty="0" smtClean="0"/>
          </a:p>
          <a:p>
            <a:r>
              <a:rPr lang="en-US" sz="2800" dirty="0" smtClean="0"/>
              <a:t>Biological variation can mean the heart rate varies from day to day by 2 to 4 beats/minute </a:t>
            </a:r>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476</Words>
  <Application>Microsoft Office PowerPoint</Application>
  <PresentationFormat>On-screen Show (4:3)</PresentationFormat>
  <Paragraphs>22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Heart Rate Training Zones </vt:lpstr>
      <vt:lpstr>Healthy Heart Zone (Warm-up)</vt:lpstr>
      <vt:lpstr>   The Energy Efficient or Recovery Zone –  60% to 70%  Training within this zone develops basic endurance and aerobic capacity. All easy recovery running should be completed at a maximum of 70%. Another advantage to running in this zone is that while you are happily fat burning you may lose weight and you will be allowing your muscles to re-energise with glycogen, which has been expended during those faster paced workouts. </vt:lpstr>
      <vt:lpstr>PowerPoint Presentation</vt:lpstr>
      <vt:lpstr>PowerPoint Presentation</vt:lpstr>
      <vt:lpstr>PowerPoint Presentation</vt:lpstr>
      <vt:lpstr>PowerPoint Presentation</vt:lpstr>
      <vt:lpstr>PowerPoint Presentation</vt:lpstr>
      <vt:lpstr>PowerPoint Presentation</vt:lpstr>
    </vt:vector>
  </TitlesOfParts>
  <Company>Central Bucks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Energy Efficient or Recovery Zone –  60% to 70%  Training within this zone develops basic endurance and aerobic capacity. All easy recovery running should be completed at a maximum of 70%. Another advantage to running in this zone is that while you are happily fat burning you may lose weight and you will be allowing your muscles to re-energise with glycogen, which has been expended during those faster paced workouts.</dc:title>
  <dc:creator>mschaefe</dc:creator>
  <cp:lastModifiedBy>SCHAEFER, MIKE</cp:lastModifiedBy>
  <cp:revision>3</cp:revision>
  <dcterms:created xsi:type="dcterms:W3CDTF">2010-09-17T12:45:54Z</dcterms:created>
  <dcterms:modified xsi:type="dcterms:W3CDTF">2013-09-11T11:16:06Z</dcterms:modified>
</cp:coreProperties>
</file>