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9"/>
  </p:notesMasterIdLst>
  <p:sldIdLst>
    <p:sldId id="257" r:id="rId4"/>
    <p:sldId id="258" r:id="rId5"/>
    <p:sldId id="259" r:id="rId6"/>
    <p:sldId id="260" r:id="rId7"/>
    <p:sldId id="26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p:cViewPr varScale="1">
        <p:scale>
          <a:sx n="74" d="100"/>
          <a:sy n="74" d="100"/>
        </p:scale>
        <p:origin x="1290"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ableStyles" Target="tableStyle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566858-6533-47C5-A008-48B7E0B61016}" type="datetimeFigureOut">
              <a:rPr lang="en-US" smtClean="0"/>
              <a:t>10/2/2015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F55B13B-AB11-4E77-BAA8-F3086792A40E}" type="slidenum">
              <a:rPr lang="en-US" smtClean="0"/>
              <a:t>‹#›</a:t>
            </a:fld>
            <a:endParaRPr lang="en-US"/>
          </a:p>
        </p:txBody>
      </p:sp>
    </p:spTree>
    <p:extLst>
      <p:ext uri="{BB962C8B-B14F-4D97-AF65-F5344CB8AC3E}">
        <p14:creationId xmlns:p14="http://schemas.microsoft.com/office/powerpoint/2010/main" val="34375735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10/2/2015 7:58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38759374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“Nothing Gold Can Stay”</a:t>
            </a:r>
            <a:br>
              <a:rPr lang="en-US" dirty="0" smtClean="0"/>
            </a:br>
            <a:r>
              <a:rPr lang="en-US" sz="4400" dirty="0" smtClean="0"/>
              <a:t>by Robert Frost</a:t>
            </a:r>
            <a:endParaRPr lang="en-US" sz="4400" dirty="0"/>
          </a:p>
        </p:txBody>
      </p:sp>
      <p:sp>
        <p:nvSpPr>
          <p:cNvPr id="3" name="Subtitle 2"/>
          <p:cNvSpPr>
            <a:spLocks noGrp="1"/>
          </p:cNvSpPr>
          <p:nvPr>
            <p:ph type="subTitle" idx="1"/>
          </p:nvPr>
        </p:nvSpPr>
        <p:spPr>
          <a:xfrm>
            <a:off x="730249" y="4344988"/>
            <a:ext cx="7681913" cy="1293812"/>
          </a:xfrm>
        </p:spPr>
        <p:txBody>
          <a:bodyPr>
            <a:normAutofit/>
          </a:bodyPr>
          <a:lstStyle/>
          <a:p>
            <a:r>
              <a:rPr lang="en-US" b="1" dirty="0" smtClean="0"/>
              <a:t>Chapter 5—</a:t>
            </a:r>
            <a:r>
              <a:rPr lang="en-US" b="1" i="1" dirty="0" smtClean="0"/>
              <a:t>The Outsiders</a:t>
            </a:r>
            <a:endParaRPr lang="en-US" b="1" i="1" dirty="0" smtClean="0"/>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649804"/>
            <a:ext cx="8153400" cy="5979595"/>
          </a:xfrm>
        </p:spPr>
        <p:txBody>
          <a:bodyPr/>
          <a:lstStyle/>
          <a:p>
            <a:r>
              <a:rPr lang="en-US" sz="4400" dirty="0" smtClean="0">
                <a:solidFill>
                  <a:schemeClr val="bg1"/>
                </a:solidFill>
                <a:effectLst/>
              </a:rPr>
              <a:t>Nature’s first green is gold,</a:t>
            </a:r>
            <a:br>
              <a:rPr lang="en-US" sz="4400" dirty="0" smtClean="0">
                <a:solidFill>
                  <a:schemeClr val="bg1"/>
                </a:solidFill>
                <a:effectLst/>
              </a:rPr>
            </a:br>
            <a:r>
              <a:rPr lang="en-US" sz="4400" dirty="0" smtClean="0">
                <a:solidFill>
                  <a:schemeClr val="bg1"/>
                </a:solidFill>
                <a:effectLst/>
              </a:rPr>
              <a:t>Her hardest hue to hold.</a:t>
            </a:r>
            <a:br>
              <a:rPr lang="en-US" sz="4400" dirty="0" smtClean="0">
                <a:solidFill>
                  <a:schemeClr val="bg1"/>
                </a:solidFill>
                <a:effectLst/>
              </a:rPr>
            </a:br>
            <a:r>
              <a:rPr lang="en-US" sz="4400" dirty="0" smtClean="0">
                <a:solidFill>
                  <a:schemeClr val="bg1"/>
                </a:solidFill>
                <a:effectLst/>
              </a:rPr>
              <a:t>Her early leaf’s a flower;</a:t>
            </a:r>
            <a:br>
              <a:rPr lang="en-US" sz="4400" dirty="0" smtClean="0">
                <a:solidFill>
                  <a:schemeClr val="bg1"/>
                </a:solidFill>
                <a:effectLst/>
              </a:rPr>
            </a:br>
            <a:r>
              <a:rPr lang="en-US" sz="4400" dirty="0" smtClean="0">
                <a:solidFill>
                  <a:schemeClr val="bg1"/>
                </a:solidFill>
                <a:effectLst/>
              </a:rPr>
              <a:t>But only so an hour.</a:t>
            </a:r>
            <a:br>
              <a:rPr lang="en-US" sz="4400" dirty="0" smtClean="0">
                <a:solidFill>
                  <a:schemeClr val="bg1"/>
                </a:solidFill>
                <a:effectLst/>
              </a:rPr>
            </a:br>
            <a:r>
              <a:rPr lang="en-US" sz="4400" dirty="0">
                <a:solidFill>
                  <a:schemeClr val="bg1"/>
                </a:solidFill>
                <a:effectLst/>
              </a:rPr>
              <a:t/>
            </a:r>
            <a:br>
              <a:rPr lang="en-US" sz="4400" dirty="0">
                <a:solidFill>
                  <a:schemeClr val="bg1"/>
                </a:solidFill>
                <a:effectLst/>
              </a:rPr>
            </a:br>
            <a:r>
              <a:rPr lang="en-US" sz="4400" dirty="0" smtClean="0">
                <a:solidFill>
                  <a:schemeClr val="bg1"/>
                </a:solidFill>
                <a:effectLst/>
              </a:rPr>
              <a:t>Then leaf subsides to leaf.</a:t>
            </a:r>
            <a:br>
              <a:rPr lang="en-US" sz="4400" dirty="0" smtClean="0">
                <a:solidFill>
                  <a:schemeClr val="bg1"/>
                </a:solidFill>
                <a:effectLst/>
              </a:rPr>
            </a:br>
            <a:r>
              <a:rPr lang="en-US" sz="4400" dirty="0" smtClean="0">
                <a:solidFill>
                  <a:schemeClr val="bg1"/>
                </a:solidFill>
                <a:effectLst/>
              </a:rPr>
              <a:t>So Eden sank to grief,</a:t>
            </a:r>
            <a:br>
              <a:rPr lang="en-US" sz="4400" dirty="0" smtClean="0">
                <a:solidFill>
                  <a:schemeClr val="bg1"/>
                </a:solidFill>
                <a:effectLst/>
              </a:rPr>
            </a:br>
            <a:r>
              <a:rPr lang="en-US" sz="4400" dirty="0" smtClean="0">
                <a:solidFill>
                  <a:schemeClr val="bg1"/>
                </a:solidFill>
                <a:effectLst/>
              </a:rPr>
              <a:t>So dawn goes down to day.</a:t>
            </a:r>
            <a:br>
              <a:rPr lang="en-US" sz="4400" dirty="0" smtClean="0">
                <a:solidFill>
                  <a:schemeClr val="bg1"/>
                </a:solidFill>
                <a:effectLst/>
              </a:rPr>
            </a:br>
            <a:r>
              <a:rPr lang="en-US" sz="4400" dirty="0" smtClean="0">
                <a:solidFill>
                  <a:schemeClr val="bg1"/>
                </a:solidFill>
                <a:effectLst/>
              </a:rPr>
              <a:t>Nothing gold can stay.</a:t>
            </a:r>
            <a:r>
              <a:rPr lang="en-US" dirty="0" smtClean="0">
                <a:effectLst/>
              </a:rPr>
              <a:t/>
            </a:r>
            <a:br>
              <a:rPr lang="en-US" dirty="0" smtClean="0">
                <a:effectLst/>
              </a:rPr>
            </a:br>
            <a:endParaRPr lang="en-US" dirty="0">
              <a:effectLst/>
            </a:endParaRPr>
          </a:p>
        </p:txBody>
      </p:sp>
    </p:spTree>
    <p:extLst>
      <p:ext uri="{BB962C8B-B14F-4D97-AF65-F5344CB8AC3E}">
        <p14:creationId xmlns:p14="http://schemas.microsoft.com/office/powerpoint/2010/main" val="3905206571"/>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649804"/>
            <a:ext cx="8763000" cy="6131995"/>
          </a:xfrm>
        </p:spPr>
        <p:txBody>
          <a:bodyPr/>
          <a:lstStyle/>
          <a:p>
            <a:r>
              <a:rPr lang="en-US" sz="4000" dirty="0" smtClean="0">
                <a:solidFill>
                  <a:schemeClr val="bg1"/>
                </a:solidFill>
                <a:effectLst/>
              </a:rPr>
              <a:t>“Nothing Lasts Forever” by Jake T.</a:t>
            </a:r>
            <a:br>
              <a:rPr lang="en-US" sz="4000" dirty="0" smtClean="0">
                <a:solidFill>
                  <a:schemeClr val="bg1"/>
                </a:solidFill>
                <a:effectLst/>
              </a:rPr>
            </a:br>
            <a:r>
              <a:rPr lang="en-US" sz="4000" dirty="0" smtClean="0">
                <a:solidFill>
                  <a:schemeClr val="bg1"/>
                </a:solidFill>
                <a:effectLst/>
              </a:rPr>
              <a:t/>
            </a:r>
            <a:br>
              <a:rPr lang="en-US" sz="4000" dirty="0" smtClean="0">
                <a:solidFill>
                  <a:schemeClr val="bg1"/>
                </a:solidFill>
                <a:effectLst/>
              </a:rPr>
            </a:br>
            <a:r>
              <a:rPr lang="en-US" sz="2800" dirty="0" smtClean="0">
                <a:solidFill>
                  <a:schemeClr val="bg1"/>
                </a:solidFill>
                <a:effectLst/>
              </a:rPr>
              <a:t>Fresh cut grass means baseball season is here.</a:t>
            </a:r>
            <a:br>
              <a:rPr lang="en-US" sz="2800" dirty="0" smtClean="0">
                <a:solidFill>
                  <a:schemeClr val="bg1"/>
                </a:solidFill>
                <a:effectLst/>
              </a:rPr>
            </a:br>
            <a:r>
              <a:rPr lang="en-US" sz="2800" dirty="0" smtClean="0">
                <a:solidFill>
                  <a:schemeClr val="bg1"/>
                </a:solidFill>
                <a:effectLst/>
              </a:rPr>
              <a:t>The team is so excited, and they have no fear.</a:t>
            </a:r>
            <a:br>
              <a:rPr lang="en-US" sz="2800" dirty="0" smtClean="0">
                <a:solidFill>
                  <a:schemeClr val="bg1"/>
                </a:solidFill>
                <a:effectLst/>
              </a:rPr>
            </a:br>
            <a:r>
              <a:rPr lang="en-US" sz="2800" dirty="0" smtClean="0">
                <a:solidFill>
                  <a:schemeClr val="bg1"/>
                </a:solidFill>
                <a:effectLst/>
              </a:rPr>
              <a:t>For nine innings we’ll hit and field the ball,</a:t>
            </a:r>
            <a:br>
              <a:rPr lang="en-US" sz="2800" dirty="0" smtClean="0">
                <a:solidFill>
                  <a:schemeClr val="bg1"/>
                </a:solidFill>
                <a:effectLst/>
              </a:rPr>
            </a:br>
            <a:r>
              <a:rPr lang="en-US" sz="2800" dirty="0" smtClean="0">
                <a:solidFill>
                  <a:schemeClr val="bg1"/>
                </a:solidFill>
                <a:effectLst/>
              </a:rPr>
              <a:t>but if it’s raining and windy, it’s a tough call.</a:t>
            </a:r>
            <a:br>
              <a:rPr lang="en-US" sz="2800" dirty="0" smtClean="0">
                <a:solidFill>
                  <a:schemeClr val="bg1"/>
                </a:solidFill>
                <a:effectLst/>
              </a:rPr>
            </a:br>
            <a:r>
              <a:rPr lang="en-US" sz="2800" dirty="0" smtClean="0">
                <a:solidFill>
                  <a:schemeClr val="bg1"/>
                </a:solidFill>
                <a:effectLst/>
              </a:rPr>
              <a:t>They continue to play through the summer months as well,</a:t>
            </a:r>
            <a:br>
              <a:rPr lang="en-US" sz="2800" dirty="0" smtClean="0">
                <a:solidFill>
                  <a:schemeClr val="bg1"/>
                </a:solidFill>
                <a:effectLst/>
              </a:rPr>
            </a:br>
            <a:r>
              <a:rPr lang="en-US" sz="2800" dirty="0" smtClean="0">
                <a:solidFill>
                  <a:schemeClr val="bg1"/>
                </a:solidFill>
                <a:effectLst/>
              </a:rPr>
              <a:t>Loving the game for sure, but only time will tell.</a:t>
            </a:r>
            <a:br>
              <a:rPr lang="en-US" sz="2800" dirty="0" smtClean="0">
                <a:solidFill>
                  <a:schemeClr val="bg1"/>
                </a:solidFill>
                <a:effectLst/>
              </a:rPr>
            </a:br>
            <a:r>
              <a:rPr lang="en-US" sz="2800" dirty="0" smtClean="0">
                <a:solidFill>
                  <a:schemeClr val="bg1"/>
                </a:solidFill>
                <a:effectLst/>
              </a:rPr>
              <a:t>Playing through middle school, high school, and maybe college too,</a:t>
            </a:r>
            <a:br>
              <a:rPr lang="en-US" sz="2800" dirty="0" smtClean="0">
                <a:solidFill>
                  <a:schemeClr val="bg1"/>
                </a:solidFill>
                <a:effectLst/>
              </a:rPr>
            </a:br>
            <a:r>
              <a:rPr lang="en-US" sz="2800" dirty="0" smtClean="0">
                <a:solidFill>
                  <a:schemeClr val="bg1"/>
                </a:solidFill>
                <a:effectLst/>
              </a:rPr>
              <a:t>Eventually, all players will feel like they must find something else to do.</a:t>
            </a:r>
            <a:endParaRPr lang="en-US" sz="2800" dirty="0">
              <a:solidFill>
                <a:schemeClr val="bg1"/>
              </a:solidFill>
              <a:effectLst/>
            </a:endParaRPr>
          </a:p>
        </p:txBody>
      </p:sp>
    </p:spTree>
    <p:extLst>
      <p:ext uri="{BB962C8B-B14F-4D97-AF65-F5344CB8AC3E}">
        <p14:creationId xmlns:p14="http://schemas.microsoft.com/office/powerpoint/2010/main" val="1755935394"/>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649804"/>
            <a:ext cx="8763000" cy="6131995"/>
          </a:xfrm>
        </p:spPr>
        <p:txBody>
          <a:bodyPr/>
          <a:lstStyle/>
          <a:p>
            <a:pPr algn="ctr"/>
            <a:r>
              <a:rPr lang="en-US" sz="4000" dirty="0" smtClean="0">
                <a:solidFill>
                  <a:schemeClr val="bg1"/>
                </a:solidFill>
                <a:effectLst/>
              </a:rPr>
              <a:t>“Star Life” by Alyssa M.</a:t>
            </a:r>
            <a:br>
              <a:rPr lang="en-US" sz="4000" dirty="0" smtClean="0">
                <a:solidFill>
                  <a:schemeClr val="bg1"/>
                </a:solidFill>
                <a:effectLst/>
              </a:rPr>
            </a:br>
            <a:r>
              <a:rPr lang="en-US" sz="4000" dirty="0" smtClean="0">
                <a:solidFill>
                  <a:schemeClr val="bg1"/>
                </a:solidFill>
                <a:effectLst/>
              </a:rPr>
              <a:t/>
            </a:r>
            <a:br>
              <a:rPr lang="en-US" sz="4000" dirty="0" smtClean="0">
                <a:solidFill>
                  <a:schemeClr val="bg1"/>
                </a:solidFill>
                <a:effectLst/>
              </a:rPr>
            </a:br>
            <a:r>
              <a:rPr lang="en-US" sz="2800" dirty="0" smtClean="0">
                <a:solidFill>
                  <a:schemeClr val="bg1"/>
                </a:solidFill>
                <a:effectLst/>
              </a:rPr>
              <a:t>Stars are very bright</a:t>
            </a:r>
            <a:br>
              <a:rPr lang="en-US" sz="2800" dirty="0" smtClean="0">
                <a:solidFill>
                  <a:schemeClr val="bg1"/>
                </a:solidFill>
                <a:effectLst/>
              </a:rPr>
            </a:br>
            <a:r>
              <a:rPr lang="en-US" sz="2800" dirty="0" smtClean="0">
                <a:solidFill>
                  <a:schemeClr val="bg1"/>
                </a:solidFill>
                <a:effectLst/>
              </a:rPr>
              <a:t>Shining their blinding, vibrant light</a:t>
            </a:r>
            <a:br>
              <a:rPr lang="en-US" sz="2800" dirty="0" smtClean="0">
                <a:solidFill>
                  <a:schemeClr val="bg1"/>
                </a:solidFill>
                <a:effectLst/>
              </a:rPr>
            </a:br>
            <a:r>
              <a:rPr lang="en-US" sz="2800" dirty="0" smtClean="0">
                <a:solidFill>
                  <a:schemeClr val="bg1"/>
                </a:solidFill>
                <a:effectLst/>
              </a:rPr>
              <a:t>Colorful and free in open space</a:t>
            </a:r>
            <a:br>
              <a:rPr lang="en-US" sz="2800" dirty="0" smtClean="0">
                <a:solidFill>
                  <a:schemeClr val="bg1"/>
                </a:solidFill>
                <a:effectLst/>
              </a:rPr>
            </a:br>
            <a:r>
              <a:rPr lang="en-US" sz="2800" dirty="0" smtClean="0">
                <a:solidFill>
                  <a:schemeClr val="bg1"/>
                </a:solidFill>
                <a:effectLst/>
              </a:rPr>
              <a:t>Standing alone in their own place</a:t>
            </a:r>
            <a:br>
              <a:rPr lang="en-US" sz="2800" dirty="0" smtClean="0">
                <a:solidFill>
                  <a:schemeClr val="bg1"/>
                </a:solidFill>
                <a:effectLst/>
              </a:rPr>
            </a:br>
            <a:r>
              <a:rPr lang="en-US" sz="2800" dirty="0" smtClean="0">
                <a:solidFill>
                  <a:schemeClr val="bg1"/>
                </a:solidFill>
                <a:effectLst/>
              </a:rPr>
              <a:t>Years pass in the silent dark</a:t>
            </a:r>
            <a:br>
              <a:rPr lang="en-US" sz="2800" dirty="0" smtClean="0">
                <a:solidFill>
                  <a:schemeClr val="bg1"/>
                </a:solidFill>
                <a:effectLst/>
              </a:rPr>
            </a:br>
            <a:r>
              <a:rPr lang="en-US" sz="2800" dirty="0" smtClean="0">
                <a:solidFill>
                  <a:schemeClr val="bg1"/>
                </a:solidFill>
                <a:effectLst/>
              </a:rPr>
              <a:t>The star’s light being the only mark</a:t>
            </a:r>
            <a:br>
              <a:rPr lang="en-US" sz="2800" dirty="0" smtClean="0">
                <a:solidFill>
                  <a:schemeClr val="bg1"/>
                </a:solidFill>
                <a:effectLst/>
              </a:rPr>
            </a:br>
            <a:r>
              <a:rPr lang="en-US" sz="2800" dirty="0" smtClean="0">
                <a:solidFill>
                  <a:schemeClr val="bg1"/>
                </a:solidFill>
                <a:effectLst/>
              </a:rPr>
              <a:t>After a while a star’s energy gets low</a:t>
            </a:r>
            <a:br>
              <a:rPr lang="en-US" sz="2800" dirty="0" smtClean="0">
                <a:solidFill>
                  <a:schemeClr val="bg1"/>
                </a:solidFill>
                <a:effectLst/>
              </a:rPr>
            </a:br>
            <a:r>
              <a:rPr lang="en-US" sz="2800" dirty="0" smtClean="0">
                <a:solidFill>
                  <a:schemeClr val="bg1"/>
                </a:solidFill>
                <a:effectLst/>
              </a:rPr>
              <a:t>To desperately save itself, it grows</a:t>
            </a:r>
            <a:br>
              <a:rPr lang="en-US" sz="2800" dirty="0" smtClean="0">
                <a:solidFill>
                  <a:schemeClr val="bg1"/>
                </a:solidFill>
                <a:effectLst/>
              </a:rPr>
            </a:br>
            <a:r>
              <a:rPr lang="en-US" sz="2800" dirty="0" smtClean="0">
                <a:solidFill>
                  <a:schemeClr val="bg1"/>
                </a:solidFill>
                <a:effectLst/>
              </a:rPr>
              <a:t>The star starts to burn up and exposed</a:t>
            </a:r>
            <a:br>
              <a:rPr lang="en-US" sz="2800" dirty="0" smtClean="0">
                <a:solidFill>
                  <a:schemeClr val="bg1"/>
                </a:solidFill>
                <a:effectLst/>
              </a:rPr>
            </a:br>
            <a:r>
              <a:rPr lang="en-US" sz="2800" dirty="0" smtClean="0">
                <a:solidFill>
                  <a:schemeClr val="bg1"/>
                </a:solidFill>
                <a:effectLst/>
              </a:rPr>
              <a:t>Even stars don’t last forever</a:t>
            </a:r>
            <a:endParaRPr lang="en-US" sz="2800" dirty="0">
              <a:solidFill>
                <a:schemeClr val="bg1"/>
              </a:solidFill>
              <a:effectLst/>
            </a:endParaRPr>
          </a:p>
        </p:txBody>
      </p:sp>
    </p:spTree>
    <p:extLst>
      <p:ext uri="{BB962C8B-B14F-4D97-AF65-F5344CB8AC3E}">
        <p14:creationId xmlns:p14="http://schemas.microsoft.com/office/powerpoint/2010/main" val="1301834919"/>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649804"/>
            <a:ext cx="8763000" cy="6131995"/>
          </a:xfrm>
        </p:spPr>
        <p:txBody>
          <a:bodyPr/>
          <a:lstStyle/>
          <a:p>
            <a:r>
              <a:rPr lang="en-US" sz="4000" dirty="0" smtClean="0">
                <a:solidFill>
                  <a:schemeClr val="accent1"/>
                </a:solidFill>
                <a:effectLst/>
              </a:rPr>
              <a:t>Requirements-</a:t>
            </a:r>
            <a:r>
              <a:rPr lang="en-US" sz="4000" dirty="0" smtClean="0">
                <a:solidFill>
                  <a:schemeClr val="bg1"/>
                </a:solidFill>
                <a:effectLst/>
              </a:rPr>
              <a:t/>
            </a:r>
            <a:br>
              <a:rPr lang="en-US" sz="4000" dirty="0" smtClean="0">
                <a:solidFill>
                  <a:schemeClr val="bg1"/>
                </a:solidFill>
                <a:effectLst/>
              </a:rPr>
            </a:br>
            <a:r>
              <a:rPr lang="en-US" sz="4000" dirty="0">
                <a:solidFill>
                  <a:schemeClr val="bg1"/>
                </a:solidFill>
                <a:effectLst/>
              </a:rPr>
              <a:t/>
            </a:r>
            <a:br>
              <a:rPr lang="en-US" sz="4000" dirty="0">
                <a:solidFill>
                  <a:schemeClr val="bg1"/>
                </a:solidFill>
                <a:effectLst/>
              </a:rPr>
            </a:br>
            <a:r>
              <a:rPr lang="en-US" sz="3600" dirty="0" smtClean="0">
                <a:solidFill>
                  <a:schemeClr val="bg1"/>
                </a:solidFill>
                <a:effectLst/>
              </a:rPr>
              <a:t>-Must be at least 6 lines in length</a:t>
            </a:r>
            <a:br>
              <a:rPr lang="en-US" sz="3600" dirty="0" smtClean="0">
                <a:solidFill>
                  <a:schemeClr val="bg1"/>
                </a:solidFill>
                <a:effectLst/>
              </a:rPr>
            </a:br>
            <a:r>
              <a:rPr lang="en-US" sz="3600" dirty="0" smtClean="0">
                <a:solidFill>
                  <a:schemeClr val="bg1"/>
                </a:solidFill>
                <a:effectLst/>
              </a:rPr>
              <a:t>-Avoid trees, leaves, and fall – Robert Frost already covered those!</a:t>
            </a:r>
            <a:br>
              <a:rPr lang="en-US" sz="3600" dirty="0" smtClean="0">
                <a:solidFill>
                  <a:schemeClr val="bg1"/>
                </a:solidFill>
                <a:effectLst/>
              </a:rPr>
            </a:br>
            <a:r>
              <a:rPr lang="en-US" sz="3600" dirty="0" smtClean="0">
                <a:solidFill>
                  <a:schemeClr val="bg1"/>
                </a:solidFill>
                <a:effectLst/>
              </a:rPr>
              <a:t>-New poem must still connect to the theme of “Nothing Gold Can Stay”</a:t>
            </a:r>
            <a:br>
              <a:rPr lang="en-US" sz="3600" dirty="0" smtClean="0">
                <a:solidFill>
                  <a:schemeClr val="bg1"/>
                </a:solidFill>
                <a:effectLst/>
              </a:rPr>
            </a:br>
            <a:r>
              <a:rPr lang="en-US" sz="3600" dirty="0" smtClean="0">
                <a:solidFill>
                  <a:schemeClr val="bg1"/>
                </a:solidFill>
                <a:effectLst/>
              </a:rPr>
              <a:t>-</a:t>
            </a:r>
            <a:r>
              <a:rPr lang="en-US" sz="3600" i="1" u="sng" dirty="0" smtClean="0">
                <a:solidFill>
                  <a:schemeClr val="bg1"/>
                </a:solidFill>
                <a:effectLst/>
              </a:rPr>
              <a:t>Try</a:t>
            </a:r>
            <a:r>
              <a:rPr lang="en-US" sz="3600" dirty="0" smtClean="0">
                <a:solidFill>
                  <a:schemeClr val="bg1"/>
                </a:solidFill>
                <a:effectLst/>
              </a:rPr>
              <a:t> to copy Robert Frost’s rhyming pattern (AA, BB) and include color words.</a:t>
            </a:r>
            <a:br>
              <a:rPr lang="en-US" sz="3600" dirty="0" smtClean="0">
                <a:solidFill>
                  <a:schemeClr val="bg1"/>
                </a:solidFill>
                <a:effectLst/>
              </a:rPr>
            </a:br>
            <a:r>
              <a:rPr lang="en-US" sz="3600" dirty="0" smtClean="0">
                <a:solidFill>
                  <a:schemeClr val="bg1"/>
                </a:solidFill>
                <a:effectLst/>
              </a:rPr>
              <a:t>-Must be typed</a:t>
            </a:r>
            <a:br>
              <a:rPr lang="en-US" sz="3600" dirty="0" smtClean="0">
                <a:solidFill>
                  <a:schemeClr val="bg1"/>
                </a:solidFill>
                <a:effectLst/>
              </a:rPr>
            </a:br>
            <a:r>
              <a:rPr lang="en-US" sz="3600" dirty="0" smtClean="0">
                <a:solidFill>
                  <a:schemeClr val="bg1"/>
                </a:solidFill>
                <a:effectLst/>
              </a:rPr>
              <a:t>-Include a picture that connects to your poem.</a:t>
            </a:r>
            <a:r>
              <a:rPr lang="en-US" sz="4000" dirty="0" smtClean="0">
                <a:solidFill>
                  <a:schemeClr val="bg1"/>
                </a:solidFill>
                <a:effectLst/>
              </a:rPr>
              <a:t/>
            </a:r>
            <a:br>
              <a:rPr lang="en-US" sz="4000" dirty="0" smtClean="0">
                <a:solidFill>
                  <a:schemeClr val="bg1"/>
                </a:solidFill>
                <a:effectLst/>
              </a:rPr>
            </a:br>
            <a:r>
              <a:rPr lang="en-US" sz="4000" dirty="0" smtClean="0">
                <a:solidFill>
                  <a:schemeClr val="bg1"/>
                </a:solidFill>
                <a:effectLst/>
              </a:rPr>
              <a:t/>
            </a:r>
            <a:br>
              <a:rPr lang="en-US" sz="4000" dirty="0" smtClean="0">
                <a:solidFill>
                  <a:schemeClr val="bg1"/>
                </a:solidFill>
                <a:effectLst/>
              </a:rPr>
            </a:br>
            <a:endParaRPr lang="en-US" sz="2800" dirty="0">
              <a:solidFill>
                <a:schemeClr val="bg1"/>
              </a:solidFill>
              <a:effectLst/>
            </a:endParaRPr>
          </a:p>
        </p:txBody>
      </p:sp>
    </p:spTree>
    <p:extLst>
      <p:ext uri="{BB962C8B-B14F-4D97-AF65-F5344CB8AC3E}">
        <p14:creationId xmlns:p14="http://schemas.microsoft.com/office/powerpoint/2010/main" val="493340517"/>
      </p:ext>
    </p:extLst>
  </p:cSld>
  <p:clrMapOvr>
    <a:masterClrMapping/>
  </p:clrMapOvr>
  <p:transition>
    <p:fade/>
  </p:transition>
</p:sld>
</file>

<file path=ppt/theme/theme1.xml><?xml version="1.0" encoding="utf-8"?>
<a:theme xmlns:a="http://schemas.openxmlformats.org/drawingml/2006/main" name="Green Segoe 4-3 template-template_April-17-2007">
  <a:themeElements>
    <a:clrScheme name="Green Template-Template">
      <a:dk1>
        <a:srgbClr val="000000"/>
      </a:dk1>
      <a:lt1>
        <a:srgbClr val="FFFFFF"/>
      </a:lt1>
      <a:dk2>
        <a:srgbClr val="1F7335"/>
      </a:dk2>
      <a:lt2>
        <a:srgbClr val="C4FF89"/>
      </a:lt2>
      <a:accent1>
        <a:srgbClr val="FFC000"/>
      </a:accent1>
      <a:accent2>
        <a:srgbClr val="3497AE"/>
      </a:accent2>
      <a:accent3>
        <a:srgbClr val="DF8045"/>
      </a:accent3>
      <a:accent4>
        <a:srgbClr val="7DCC2E"/>
      </a:accent4>
      <a:accent5>
        <a:srgbClr val="FF9929"/>
      </a:accent5>
      <a:accent6>
        <a:srgbClr val="7D3DA1"/>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651DED46-D66D-454A-B8B2-8EE17CF4DC1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Sample presentation slides (Green and gold texture design)</Template>
  <TotalTime>32</TotalTime>
  <Words>135</Words>
  <Application>Microsoft Office PowerPoint</Application>
  <PresentationFormat>On-screen Show (4:3)</PresentationFormat>
  <Paragraphs>10</Paragraphs>
  <Slides>5</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5</vt:i4>
      </vt:variant>
    </vt:vector>
  </HeadingPairs>
  <TitlesOfParts>
    <vt:vector size="11" baseType="lpstr">
      <vt:lpstr>Arial</vt:lpstr>
      <vt:lpstr>Calibri</vt:lpstr>
      <vt:lpstr>Courier New</vt:lpstr>
      <vt:lpstr>Wingdings</vt:lpstr>
      <vt:lpstr>Green Segoe 4-3 template-template_April-17-2007</vt:lpstr>
      <vt:lpstr>White with Courier font for code slides</vt:lpstr>
      <vt:lpstr>“Nothing Gold Can Stay” by Robert Frost</vt:lpstr>
      <vt:lpstr>Nature’s first green is gold, Her hardest hue to hold. Her early leaf’s a flower; But only so an hour.  Then leaf subsides to leaf. So Eden sank to grief, So dawn goes down to day. Nothing gold can stay. </vt:lpstr>
      <vt:lpstr>“Nothing Lasts Forever” by Jake T.  Fresh cut grass means baseball season is here. The team is so excited, and they have no fear. For nine innings we’ll hit and field the ball, but if it’s raining and windy, it’s a tough call. They continue to play through the summer months as well, Loving the game for sure, but only time will tell. Playing through middle school, high school, and maybe college too, Eventually, all players will feel like they must find something else to do.</vt:lpstr>
      <vt:lpstr>“Star Life” by Alyssa M.  Stars are very bright Shining their blinding, vibrant light Colorful and free in open space Standing alone in their own place Years pass in the silent dark The star’s light being the only mark After a while a star’s energy gets low To desperately save itself, it grows The star starts to burn up and exposed Even stars don’t last forever</vt:lpstr>
      <vt:lpstr>Requirements-  -Must be at least 6 lines in length -Avoid trees, leaves, and fall – Robert Frost already covered those! -New poem must still connect to the theme of “Nothing Gold Can Stay” -Try to copy Robert Frost’s rhyming pattern (AA, BB) and include color words. -Must be typed -Include a picture that connects to your poem.  </vt:lpstr>
    </vt:vector>
  </TitlesOfParts>
  <Company>CENTRAL BUCKS SCHOOL DISTRICT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“Nothing Gold Can Stay” by Robert Frost</dc:title>
  <dc:creator>MILLER, DENISE</dc:creator>
  <cp:keywords/>
  <cp:lastModifiedBy>MILLER, DENISE</cp:lastModifiedBy>
  <cp:revision>4</cp:revision>
  <dcterms:created xsi:type="dcterms:W3CDTF">2015-10-02T11:58:53Z</dcterms:created>
  <dcterms:modified xsi:type="dcterms:W3CDTF">2015-10-02T12:31:15Z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TC102867489990</vt:lpwstr>
  </property>
</Properties>
</file>