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24"/>
  </p:handoutMasterIdLst>
  <p:sldIdLst>
    <p:sldId id="256" r:id="rId2"/>
    <p:sldId id="257" r:id="rId3"/>
    <p:sldId id="265" r:id="rId4"/>
    <p:sldId id="266" r:id="rId5"/>
    <p:sldId id="258" r:id="rId6"/>
    <p:sldId id="267" r:id="rId7"/>
    <p:sldId id="259" r:id="rId8"/>
    <p:sldId id="264" r:id="rId9"/>
    <p:sldId id="269" r:id="rId10"/>
    <p:sldId id="261" r:id="rId11"/>
    <p:sldId id="262" r:id="rId12"/>
    <p:sldId id="260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3" r:id="rId22"/>
    <p:sldId id="28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F7566B-2D99-4B7B-B875-9C1EAA981CCA}">
          <p14:sldIdLst>
            <p14:sldId id="256"/>
            <p14:sldId id="257"/>
            <p14:sldId id="265"/>
            <p14:sldId id="266"/>
            <p14:sldId id="258"/>
            <p14:sldId id="267"/>
            <p14:sldId id="259"/>
            <p14:sldId id="264"/>
            <p14:sldId id="269"/>
            <p14:sldId id="261"/>
            <p14:sldId id="262"/>
            <p14:sldId id="260"/>
            <p14:sldId id="268"/>
            <p14:sldId id="271"/>
            <p14:sldId id="272"/>
            <p14:sldId id="273"/>
            <p14:sldId id="274"/>
            <p14:sldId id="275"/>
            <p14:sldId id="276"/>
            <p14:sldId id="277"/>
            <p14:sldId id="263"/>
            <p14:sldId id="280"/>
          </p14:sldIdLst>
        </p14:section>
        <p14:section name="Untitled Section" id="{31D58AD4-6DF8-46D9-B136-F3746FE005E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F2BBE-3EBA-44BD-8A3A-2819A085CC3F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A508A-3365-4BDF-8A3E-618256A6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4279F04-0AF0-4A29-A098-E341427898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Communism, Socialism, Capitalism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680960" cy="2438399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Arabic Typesetting" pitchFamily="66" charset="-78"/>
                <a:cs typeface="Arabic Typesetting" pitchFamily="66" charset="-78"/>
              </a:rPr>
              <a:t>Understanding Economic Systems</a:t>
            </a:r>
            <a:endParaRPr lang="en-US" dirty="0">
              <a:solidFill>
                <a:srgbClr val="92D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04800" y="3941564"/>
            <a:ext cx="643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Adapted from a presentation created by Mr. Blair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524374" cy="50901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A political and economic theory that advocates </a:t>
            </a:r>
            <a:r>
              <a:rPr lang="en-US" sz="2800" dirty="0" smtClean="0">
                <a:solidFill>
                  <a:srgbClr val="92D050"/>
                </a:solidFill>
              </a:rPr>
              <a:t>ownership of the means of production</a:t>
            </a:r>
            <a:r>
              <a:rPr lang="en-US" sz="2800" dirty="0" smtClean="0"/>
              <a:t>, such as factories and farms, by the </a:t>
            </a:r>
            <a:r>
              <a:rPr lang="en-US" sz="2800" b="1" u="sng" dirty="0" smtClean="0">
                <a:solidFill>
                  <a:srgbClr val="92D050"/>
                </a:solidFill>
              </a:rPr>
              <a:t>people</a:t>
            </a:r>
            <a:r>
              <a:rPr lang="en-US" sz="2800" dirty="0" smtClean="0"/>
              <a:t> rather than by capitalists and land owners.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Power belongs to the working class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 Ex – China, Yugoslavia (parts of U.S.S.R.)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Socialism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947">
            <a:off x="6210299" y="275037"/>
            <a:ext cx="2438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47" y="2836075"/>
            <a:ext cx="193850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5648222"/>
            <a:ext cx="297179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symbol of the Soviet Union featured the hammer and sickle symbols of laborers for centuries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7680960" cy="47244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An economic or political system in which the state or the community owns all property and the means of production, and all citizens share the wealth.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Creates a classless society (theoretically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Ex – Vietnam, Cuba, U.S.S.R.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Communism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7232">
            <a:off x="5776798" y="4032809"/>
            <a:ext cx="3114044" cy="250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29" y="4255541"/>
            <a:ext cx="4533900" cy="2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86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33513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810234"/>
              </p:ext>
            </p:extLst>
          </p:nvPr>
        </p:nvGraphicFramePr>
        <p:xfrm>
          <a:off x="0" y="0"/>
          <a:ext cx="9144000" cy="670560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52600"/>
                <a:gridCol w="2133600"/>
                <a:gridCol w="2514600"/>
                <a:gridCol w="2743200"/>
              </a:tblGrid>
              <a:tr h="15619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Capitalism </a:t>
                      </a:r>
                    </a:p>
                    <a:p>
                      <a:r>
                        <a:rPr lang="en-US" sz="1800" dirty="0" smtClean="0"/>
                        <a:t>(Market economy)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Socialism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(mixed economy)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Communism</a:t>
                      </a:r>
                    </a:p>
                    <a:p>
                      <a:r>
                        <a:rPr lang="en-US" sz="1800" baseline="0" dirty="0" smtClean="0"/>
                        <a:t> (Command economy)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145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Ownership</a:t>
                      </a:r>
                      <a:r>
                        <a:rPr lang="en-US" sz="1800" baseline="0" dirty="0" smtClean="0"/>
                        <a:t> and control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145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Competition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145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Standard</a:t>
                      </a:r>
                      <a:r>
                        <a:rPr lang="en-US" sz="1800" baseline="0" dirty="0" smtClean="0"/>
                        <a:t> of Living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0" y="1600200"/>
            <a:ext cx="228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Individuals control means of production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Market determines what goods will be sold at what price</a:t>
            </a:r>
          </a:p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3276600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Competition keeps prices low and quality high</a:t>
            </a:r>
          </a:p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4826000"/>
            <a:ext cx="2209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standard of living and economic security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Individuals free to earn profits, but may risk losses</a:t>
            </a: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447800"/>
            <a:ext cx="2590800" cy="19620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Basic means of production owned and managed by government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Private ownership, with regulation, of businesses</a:t>
            </a:r>
            <a:endParaRPr lang="en-US" b="1" dirty="0">
              <a:solidFill>
                <a:schemeClr val="bg1"/>
              </a:solidFill>
              <a:latin typeface="Arial Rounded MT Bold" pitchFamily="34" charset="0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86200" y="3505200"/>
            <a:ext cx="2590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Cooperation stressed over competition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6200" y="4876800"/>
            <a:ext cx="25146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standard of living and economic security</a:t>
            </a:r>
          </a:p>
          <a:p>
            <a:pPr eaLnBrk="1" hangingPunct="1">
              <a:lnSpc>
                <a:spcPct val="115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High taxes provide free health care and education</a:t>
            </a:r>
            <a:endParaRPr lang="en-US" dirty="0">
              <a:solidFill>
                <a:schemeClr val="bg1"/>
              </a:solidFill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00800" y="1600200"/>
            <a:ext cx="2743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Government owns means of production</a:t>
            </a:r>
          </a:p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Government determines what goods will be sold at what price</a:t>
            </a:r>
            <a:endParaRPr lang="en-US">
              <a:solidFill>
                <a:schemeClr val="bg1"/>
              </a:solidFill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276600"/>
            <a:ext cx="2743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en-US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No competition, lower quality goods</a:t>
            </a:r>
            <a:endParaRPr lang="en-US">
              <a:solidFill>
                <a:schemeClr val="bg1"/>
              </a:solidFill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00800" y="5029200"/>
            <a:ext cx="2743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Goal is equality for everybody, enforced by the government</a:t>
            </a:r>
            <a:endParaRPr lang="en-US" dirty="0">
              <a:solidFill>
                <a:schemeClr val="bg1"/>
              </a:solidFill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Work with your table groups to demonstrate your understanding of economies.</a:t>
            </a:r>
          </a:p>
          <a:p>
            <a:r>
              <a:rPr lang="en-US" dirty="0" smtClean="0"/>
              <a:t>Analyze the following </a:t>
            </a:r>
            <a:r>
              <a:rPr lang="en-US" dirty="0" smtClean="0"/>
              <a:t>scenarios and then </a:t>
            </a:r>
            <a:r>
              <a:rPr lang="en-US" dirty="0" smtClean="0"/>
              <a:t>identify</a:t>
            </a:r>
            <a:r>
              <a:rPr lang="en-US" dirty="0" smtClean="0"/>
              <a:t> </a:t>
            </a:r>
            <a:r>
              <a:rPr lang="en-US" dirty="0" smtClean="0"/>
              <a:t>the type of economy that is being described in the statement.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Economic Scenarios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47625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7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143374" cy="5090160"/>
          </a:xfrm>
        </p:spPr>
        <p:txBody>
          <a:bodyPr/>
          <a:lstStyle/>
          <a:p>
            <a:r>
              <a:rPr lang="en-US" sz="3200" dirty="0" smtClean="0"/>
              <a:t>In this economy manufactures of automobiles control the number of vehicles produced each month in a effort to avoid surpluses that would minimize their profits.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Scenario #1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521708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2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752974" cy="5166360"/>
          </a:xfrm>
        </p:spPr>
        <p:txBody>
          <a:bodyPr/>
          <a:lstStyle/>
          <a:p>
            <a:r>
              <a:rPr lang="en-US" sz="3200" dirty="0" smtClean="0"/>
              <a:t>In this economy, the government produces it’s signature crab flavored soft drink and determines that it will be sold for $1.25 in all stores.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Scenario #2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8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1447800"/>
            <a:ext cx="5133974" cy="5166360"/>
          </a:xfrm>
        </p:spPr>
        <p:txBody>
          <a:bodyPr/>
          <a:lstStyle/>
          <a:p>
            <a:r>
              <a:rPr lang="en-US" sz="3200" dirty="0" smtClean="0"/>
              <a:t>In this economy, investors can make millions investing in the construction of new homes, but it is just as likely that the value of these properties could decrease by 40%  and they will lose millions of dollars.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Scenario #3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515">
            <a:off x="5300123" y="1728353"/>
            <a:ext cx="4048125" cy="268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8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1447800"/>
            <a:ext cx="4981574" cy="5242560"/>
          </a:xfrm>
        </p:spPr>
        <p:txBody>
          <a:bodyPr/>
          <a:lstStyle/>
          <a:p>
            <a:r>
              <a:rPr lang="en-US" sz="3200" dirty="0" smtClean="0"/>
              <a:t>In this economy, unemployment is around 3% and although taxes are high, all members of the society have access to good schools and hospitals.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Scenario #4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427243" cy="2557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8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1447800"/>
            <a:ext cx="4829174" cy="5090160"/>
          </a:xfrm>
        </p:spPr>
        <p:txBody>
          <a:bodyPr/>
          <a:lstStyle/>
          <a:p>
            <a:r>
              <a:rPr lang="en-US" sz="3600" dirty="0" smtClean="0"/>
              <a:t>In this economy, there are only 3 types of automobiles to choose from.  They often break down and they are all painted a light brown color.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Scenario #5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122" name="Picture 2" descr="http://farm8.staticflickr.com/7275/7407655956_fb1078c1c3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1" y="20574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4524374" cy="5090160"/>
          </a:xfrm>
        </p:spPr>
        <p:txBody>
          <a:bodyPr/>
          <a:lstStyle/>
          <a:p>
            <a:r>
              <a:rPr lang="en-US" sz="3600" dirty="0" smtClean="0"/>
              <a:t>In this economy, you are the owner of construction company, but all your materials to build houses is regulated by the government to ensure safe housing for all.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Scenario #6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810000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8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standard of living do you hope to attain in life?  How do you plan to accomplish this goal?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Warm Up Question #1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97616"/>
            <a:ext cx="2895600" cy="266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orgs.usd.edu/awol/images/social_issues/poverty/pover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08960"/>
            <a:ext cx="278368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1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1463040"/>
            <a:ext cx="5210174" cy="5394960"/>
          </a:xfrm>
        </p:spPr>
        <p:txBody>
          <a:bodyPr/>
          <a:lstStyle/>
          <a:p>
            <a:r>
              <a:rPr lang="en-US" sz="3200" dirty="0" smtClean="0"/>
              <a:t>In this economy, the value of goods fluctuates greatly and as a company you must continue to produce quality goods, or risk being out of business.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Scenario #7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810000" cy="372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8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838200"/>
            <a:ext cx="8610600" cy="365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These concepts are complex, yet understanding them is essential to our discourse this year.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With the time remaining in class, I am asking you to create a visual reminder, with your table group for supply &amp; demand.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14" y="-228600"/>
            <a:ext cx="9067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Creating a Visual Reminder – Supply &amp; Demand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076449"/>
            <a:ext cx="7315200" cy="32385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189559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Supply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93371" y="2971800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Supply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676650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Demand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495799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Demand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189559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$ Price $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2971799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$ Price $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3695699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$ Price $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4490909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$ Price $</a:t>
            </a:r>
            <a:endParaRPr lang="en-US" sz="2400" dirty="0"/>
          </a:p>
        </p:txBody>
      </p:sp>
      <p:sp>
        <p:nvSpPr>
          <p:cNvPr id="15" name="Up Arrow 14"/>
          <p:cNvSpPr/>
          <p:nvPr/>
        </p:nvSpPr>
        <p:spPr>
          <a:xfrm>
            <a:off x="3505200" y="2189559"/>
            <a:ext cx="304800" cy="4616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5105400" y="2971798"/>
            <a:ext cx="304800" cy="4616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088571" y="2189559"/>
            <a:ext cx="304800" cy="4616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7543800" y="2971797"/>
            <a:ext cx="304800" cy="4616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3472543" y="3676648"/>
            <a:ext cx="304800" cy="4616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1077686" y="3695699"/>
            <a:ext cx="304800" cy="4616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5105400" y="3724653"/>
            <a:ext cx="304800" cy="4616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7543800" y="3695699"/>
            <a:ext cx="304800" cy="4616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696200" y="4487548"/>
            <a:ext cx="304800" cy="4616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072744" y="4516443"/>
            <a:ext cx="304800" cy="4616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472543" y="4516443"/>
            <a:ext cx="304800" cy="4616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088571" y="4532219"/>
            <a:ext cx="304800" cy="4616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1088571" y="3008220"/>
            <a:ext cx="304800" cy="4616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3505200" y="3016447"/>
            <a:ext cx="304800" cy="4616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620000" y="2189559"/>
            <a:ext cx="304800" cy="4616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083629" y="2189559"/>
            <a:ext cx="304800" cy="4616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049486" y="2286000"/>
            <a:ext cx="762000" cy="3652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03915" y="3020020"/>
            <a:ext cx="762000" cy="3652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125686" y="3772661"/>
            <a:ext cx="762000" cy="3652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125686" y="4532219"/>
            <a:ext cx="762000" cy="3652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Work with your table group to read the article about America’s current mixed economy.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Respond to the essential questions after reading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Class discussion </a:t>
            </a:r>
            <a:r>
              <a:rPr lang="en-US" sz="3600" smtClean="0"/>
              <a:t>to follow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America’s Mixed Economy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Economies vary when it comes to government involvement.  The relationship between </a:t>
            </a:r>
            <a:r>
              <a:rPr lang="en-US" sz="2800" b="1" u="sng" dirty="0" smtClean="0">
                <a:solidFill>
                  <a:srgbClr val="92D050"/>
                </a:solidFill>
              </a:rPr>
              <a:t>government</a:t>
            </a:r>
            <a:r>
              <a:rPr lang="en-US" sz="2800" dirty="0" smtClean="0"/>
              <a:t> and the </a:t>
            </a:r>
            <a:r>
              <a:rPr lang="en-US" sz="2800" u="sng" dirty="0" smtClean="0">
                <a:solidFill>
                  <a:srgbClr val="92D050"/>
                </a:solidFill>
              </a:rPr>
              <a:t>economy</a:t>
            </a:r>
            <a:r>
              <a:rPr lang="en-US" sz="2800" dirty="0" smtClean="0"/>
              <a:t> has been debated since America’s historical beginnings.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Main Idea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3444">
            <a:off x="575805" y="3599613"/>
            <a:ext cx="2057400" cy="2562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://tommydavis.files.wordpress.com/2011/05/econom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669">
            <a:off x="5050973" y="3452144"/>
            <a:ext cx="36957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1.staticflickr.com/117/274082019_032fcb3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 rot="20531762">
            <a:off x="419341" y="1618214"/>
            <a:ext cx="7548676" cy="139811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role should a government play in an economy?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Essential Question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2563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4576">
            <a:off x="5491443" y="2851382"/>
            <a:ext cx="3369059" cy="2203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</a:t>
            </a:r>
            <a:r>
              <a:rPr lang="en-US" sz="2800" dirty="0" smtClean="0">
                <a:solidFill>
                  <a:srgbClr val="92D050"/>
                </a:solidFill>
              </a:rPr>
              <a:t>. Economics </a:t>
            </a:r>
            <a:r>
              <a:rPr lang="en-US" sz="2800" dirty="0" smtClean="0"/>
              <a:t>– the social science that analyzes the production, distribution, and consumption of goods and services.</a:t>
            </a:r>
          </a:p>
          <a:p>
            <a:r>
              <a:rPr lang="en-US" sz="2800" dirty="0" smtClean="0"/>
              <a:t>B. Many different economic systems in the world</a:t>
            </a:r>
          </a:p>
          <a:p>
            <a:r>
              <a:rPr lang="en-US" sz="2800" dirty="0" smtClean="0"/>
              <a:t>C. Helps formulate our understanding of Modern American History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I. Understanding Economic Systems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5643">
            <a:off x="3412130" y="4104221"/>
            <a:ext cx="2138363" cy="265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8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Economies of the World - 2008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52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6096000"/>
            <a:ext cx="815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According to this map, which are amongst the world’s wealthiest nations?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680960" cy="47244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An economic system in which factories, equipment, or other means of production are </a:t>
            </a:r>
            <a:r>
              <a:rPr lang="en-US" sz="2800" b="1" i="1" dirty="0" smtClean="0">
                <a:solidFill>
                  <a:srgbClr val="92D050"/>
                </a:solidFill>
              </a:rPr>
              <a:t>privately owned </a:t>
            </a:r>
            <a:r>
              <a:rPr lang="en-US" sz="2800" dirty="0" smtClean="0"/>
              <a:t>rather than controlled by the government.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Example – United State of America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80960" cy="10668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92D050"/>
                </a:solidFill>
              </a:rPr>
              <a:t>II. </a:t>
            </a:r>
            <a:r>
              <a:rPr lang="en-US" sz="6600" dirty="0" smtClean="0">
                <a:solidFill>
                  <a:srgbClr val="92D050"/>
                </a:solidFill>
              </a:rPr>
              <a:t>Economic Systems</a:t>
            </a:r>
            <a:endParaRPr lang="en-US" sz="6600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56760"/>
            <a:ext cx="2438400" cy="203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5810"/>
            <a:ext cx="2021763" cy="189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295400"/>
            <a:ext cx="2653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Capitalism</a:t>
            </a:r>
          </a:p>
        </p:txBody>
      </p:sp>
    </p:spTree>
    <p:extLst>
      <p:ext uri="{BB962C8B-B14F-4D97-AF65-F5344CB8AC3E}">
        <p14:creationId xmlns:p14="http://schemas.microsoft.com/office/powerpoint/2010/main" val="42021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05952" y="1596390"/>
            <a:ext cx="5638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The idea that the free market, through </a:t>
            </a:r>
            <a:r>
              <a:rPr lang="en-US" sz="2800" b="1" i="1" dirty="0" smtClean="0">
                <a:solidFill>
                  <a:srgbClr val="92D050"/>
                </a:solidFill>
              </a:rPr>
              <a:t>supply and demand</a:t>
            </a:r>
            <a:r>
              <a:rPr lang="en-US" sz="2800" dirty="0" smtClean="0"/>
              <a:t>, will regulate itself if government does not interfere</a:t>
            </a:r>
          </a:p>
          <a:p>
            <a:r>
              <a:rPr lang="en-US" sz="2800" dirty="0" smtClean="0"/>
              <a:t>B. Government should be </a:t>
            </a:r>
            <a:r>
              <a:rPr lang="en-US" sz="2800" b="1" dirty="0" smtClean="0">
                <a:solidFill>
                  <a:srgbClr val="FFC000"/>
                </a:solidFill>
              </a:rPr>
              <a:t>“hands off” </a:t>
            </a:r>
            <a:r>
              <a:rPr lang="en-US" sz="2800" dirty="0" smtClean="0"/>
              <a:t>with big business</a:t>
            </a:r>
          </a:p>
          <a:p>
            <a:r>
              <a:rPr lang="en-US" sz="2800" dirty="0" smtClean="0"/>
              <a:t>C. Highest form of capitalism</a:t>
            </a:r>
          </a:p>
          <a:p>
            <a:r>
              <a:rPr lang="en-US" sz="2800" dirty="0" smtClean="0"/>
              <a:t>D. Ex. Rise of Industry in America in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710" y="464641"/>
            <a:ext cx="7680960" cy="10668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Laissez-Faire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5268">
            <a:off x="6265957" y="216721"/>
            <a:ext cx="2566026" cy="1924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 descr="http://t3.gstatic.com/images?q=tbn:ANd9GcTMKSACKNOXB1BDFalFdoBRIWQsuJGrGUQp2rJxV0Tq-DrAfIUHtBXCmr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2336192"/>
            <a:ext cx="3400891" cy="218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76" y="4814776"/>
            <a:ext cx="2011679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37538" y="4637314"/>
            <a:ext cx="1406462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John D. Rockefeller founder of Standard Oil had a net worth of $668 Billion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86666"/>
            <a:ext cx="1533390" cy="125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939">
            <a:off x="7480480" y="2504345"/>
            <a:ext cx="1609378" cy="62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496" y="55516"/>
            <a:ext cx="5441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Capitalism (continued)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615440"/>
            <a:ext cx="8686800" cy="5242560"/>
          </a:xfrm>
        </p:spPr>
        <p:txBody>
          <a:bodyPr>
            <a:normAutofit/>
          </a:bodyPr>
          <a:lstStyle/>
          <a:p>
            <a:pPr marL="342900" indent="-342900">
              <a:buAutoNum type="alphaUcPeriod"/>
            </a:pPr>
            <a:r>
              <a:rPr lang="en-US" sz="2400" dirty="0" smtClean="0"/>
              <a:t>The way a market regulates itself in a capitalist society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In your Social Studies Journal add the </a:t>
            </a:r>
            <a:r>
              <a:rPr lang="en-US" sz="2400" dirty="0" smtClean="0"/>
              <a:t>following visualization.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dirty="0" smtClean="0"/>
              <a:t>So how does this work?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67898"/>
            <a:ext cx="7680960" cy="10668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Supply &amp; Demand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372640" cy="4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152400"/>
            <a:ext cx="5916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Capitalism (continued)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1224</TotalTime>
  <Words>883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Mylar</vt:lpstr>
      <vt:lpstr>Understanding Economic Systems</vt:lpstr>
      <vt:lpstr>Warm Up Question #1</vt:lpstr>
      <vt:lpstr>Main Idea</vt:lpstr>
      <vt:lpstr>Essential Question</vt:lpstr>
      <vt:lpstr>I. Understanding Economic Systems</vt:lpstr>
      <vt:lpstr>Economies of the World - 2008</vt:lpstr>
      <vt:lpstr>II. Economic Systems</vt:lpstr>
      <vt:lpstr>Laissez-Faire</vt:lpstr>
      <vt:lpstr>Supply &amp; Demand</vt:lpstr>
      <vt:lpstr>Socialism</vt:lpstr>
      <vt:lpstr>Communism</vt:lpstr>
      <vt:lpstr>PowerPoint Presentation</vt:lpstr>
      <vt:lpstr>Economic Scenarios</vt:lpstr>
      <vt:lpstr>Scenario #1</vt:lpstr>
      <vt:lpstr>Scenario #2</vt:lpstr>
      <vt:lpstr>Scenario #3</vt:lpstr>
      <vt:lpstr>Scenario #4</vt:lpstr>
      <vt:lpstr>Scenario #5</vt:lpstr>
      <vt:lpstr>Scenario #6</vt:lpstr>
      <vt:lpstr>Scenario #7</vt:lpstr>
      <vt:lpstr>Creating a Visual Reminder – Supply &amp; Demand</vt:lpstr>
      <vt:lpstr>America’s Mixed Economy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BLAIR, BRIAN</dc:creator>
  <cp:lastModifiedBy>HIGGINS, CHRIS</cp:lastModifiedBy>
  <cp:revision>51</cp:revision>
  <cp:lastPrinted>2012-09-21T18:32:16Z</cp:lastPrinted>
  <dcterms:created xsi:type="dcterms:W3CDTF">2011-09-07T17:32:10Z</dcterms:created>
  <dcterms:modified xsi:type="dcterms:W3CDTF">2012-09-21T19:42:32Z</dcterms:modified>
</cp:coreProperties>
</file>