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263" r:id="rId3"/>
    <p:sldId id="1829" r:id="rId4"/>
    <p:sldId id="1814" r:id="rId5"/>
    <p:sldId id="1815" r:id="rId6"/>
    <p:sldId id="1830" r:id="rId7"/>
    <p:sldId id="1849" r:id="rId8"/>
    <p:sldId id="1850" r:id="rId9"/>
    <p:sldId id="1831" r:id="rId10"/>
    <p:sldId id="1832" r:id="rId11"/>
    <p:sldId id="1833" r:id="rId12"/>
    <p:sldId id="1834" r:id="rId13"/>
    <p:sldId id="1835" r:id="rId14"/>
    <p:sldId id="1836" r:id="rId15"/>
    <p:sldId id="1837" r:id="rId16"/>
    <p:sldId id="1838" r:id="rId17"/>
    <p:sldId id="1839" r:id="rId18"/>
    <p:sldId id="1840" r:id="rId19"/>
    <p:sldId id="1851" r:id="rId20"/>
    <p:sldId id="1852" r:id="rId21"/>
    <p:sldId id="1853" r:id="rId22"/>
    <p:sldId id="1854" r:id="rId23"/>
    <p:sldId id="1841" r:id="rId24"/>
    <p:sldId id="1842" r:id="rId25"/>
    <p:sldId id="1843" r:id="rId26"/>
    <p:sldId id="1844" r:id="rId27"/>
    <p:sldId id="1845" r:id="rId28"/>
    <p:sldId id="1846" r:id="rId29"/>
    <p:sldId id="1847" r:id="rId30"/>
    <p:sldId id="1848" r:id="rId31"/>
    <p:sldId id="1855" r:id="rId32"/>
    <p:sldId id="1756" r:id="rId33"/>
    <p:sldId id="1780" r:id="rId34"/>
    <p:sldId id="1796" r:id="rId35"/>
    <p:sldId id="1797" r:id="rId36"/>
    <p:sldId id="1798" r:id="rId37"/>
    <p:sldId id="1799" r:id="rId38"/>
    <p:sldId id="1800" r:id="rId39"/>
    <p:sldId id="1801" r:id="rId40"/>
    <p:sldId id="1802" r:id="rId41"/>
    <p:sldId id="1803" r:id="rId42"/>
    <p:sldId id="1804" r:id="rId43"/>
    <p:sldId id="1805" r:id="rId4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8C2"/>
    <a:srgbClr val="CCCC00"/>
    <a:srgbClr val="74966A"/>
    <a:srgbClr val="FF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6" autoAdjust="0"/>
    <p:restoredTop sz="94660"/>
  </p:normalViewPr>
  <p:slideViewPr>
    <p:cSldViewPr>
      <p:cViewPr varScale="1">
        <p:scale>
          <a:sx n="79" d="100"/>
          <a:sy n="79" d="100"/>
        </p:scale>
        <p:origin x="-99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1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232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75" y="0"/>
            <a:ext cx="3012329" cy="462120"/>
          </a:xfrm>
          <a:prstGeom prst="rect">
            <a:avLst/>
          </a:prstGeom>
        </p:spPr>
        <p:txBody>
          <a:bodyPr vert="horz" lIns="91440" tIns="45720" rIns="91440" bIns="45720" rtlCol="0"/>
          <a:lstStyle>
            <a:lvl1pPr algn="r">
              <a:defRPr sz="1200"/>
            </a:lvl1pPr>
          </a:lstStyle>
          <a:p>
            <a:fld id="{E64ADDFC-C7E9-45BC-8B7C-8B66239B4C70}" type="datetimeFigureOut">
              <a:rPr lang="en-US" smtClean="0"/>
              <a:t>5/15/2016</a:t>
            </a:fld>
            <a:endParaRPr lang="en-US"/>
          </a:p>
        </p:txBody>
      </p:sp>
      <p:sp>
        <p:nvSpPr>
          <p:cNvPr id="4" name="Footer Placeholder 3"/>
          <p:cNvSpPr>
            <a:spLocks noGrp="1"/>
          </p:cNvSpPr>
          <p:nvPr>
            <p:ph type="ftr" sz="quarter" idx="2"/>
          </p:nvPr>
        </p:nvSpPr>
        <p:spPr>
          <a:xfrm>
            <a:off x="2" y="8772378"/>
            <a:ext cx="301232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75" y="8772378"/>
            <a:ext cx="3012329" cy="462120"/>
          </a:xfrm>
          <a:prstGeom prst="rect">
            <a:avLst/>
          </a:prstGeom>
        </p:spPr>
        <p:txBody>
          <a:bodyPr vert="horz" lIns="91440" tIns="45720" rIns="91440" bIns="45720" rtlCol="0" anchor="b"/>
          <a:lstStyle>
            <a:lvl1pPr algn="r">
              <a:defRPr sz="1200"/>
            </a:lvl1pPr>
          </a:lstStyle>
          <a:p>
            <a:fld id="{7FAC96D0-A922-4474-AEF9-3728CF40DE8D}" type="slidenum">
              <a:rPr lang="en-US" smtClean="0"/>
              <a:t>‹#›</a:t>
            </a:fld>
            <a:endParaRPr lang="en-US"/>
          </a:p>
        </p:txBody>
      </p:sp>
    </p:spTree>
    <p:extLst>
      <p:ext uri="{BB962C8B-B14F-4D97-AF65-F5344CB8AC3E}">
        <p14:creationId xmlns:p14="http://schemas.microsoft.com/office/powerpoint/2010/main" val="2287490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fld id="{163C4B56-5E77-4DD3-8244-9A6A323A38DF}" type="datetimeFigureOut">
              <a:rPr lang="en-US" smtClean="0"/>
              <a:t>5/15/2016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3DBEDDCF-36CE-489A-842C-88D2019C6238}" type="slidenum">
              <a:rPr lang="en-US" smtClean="0"/>
              <a:t>‹#›</a:t>
            </a:fld>
            <a:endParaRPr lang="en-US"/>
          </a:p>
        </p:txBody>
      </p:sp>
    </p:spTree>
    <p:extLst>
      <p:ext uri="{BB962C8B-B14F-4D97-AF65-F5344CB8AC3E}">
        <p14:creationId xmlns:p14="http://schemas.microsoft.com/office/powerpoint/2010/main" val="317169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830341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4084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6005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0933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269D8-FB19-4A68-8BE5-C6DC177439E5}" type="slidenum">
              <a:rPr lang="en-US" smtClean="0"/>
              <a:t>24</a:t>
            </a:fld>
            <a:endParaRPr lang="en-US"/>
          </a:p>
        </p:txBody>
      </p:sp>
    </p:spTree>
    <p:extLst>
      <p:ext uri="{BB962C8B-B14F-4D97-AF65-F5344CB8AC3E}">
        <p14:creationId xmlns:p14="http://schemas.microsoft.com/office/powerpoint/2010/main" val="3827565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269D8-FB19-4A68-8BE5-C6DC177439E5}" type="slidenum">
              <a:rPr lang="en-US" smtClean="0"/>
              <a:t>25</a:t>
            </a:fld>
            <a:endParaRPr lang="en-US"/>
          </a:p>
        </p:txBody>
      </p:sp>
    </p:spTree>
    <p:extLst>
      <p:ext uri="{BB962C8B-B14F-4D97-AF65-F5344CB8AC3E}">
        <p14:creationId xmlns:p14="http://schemas.microsoft.com/office/powerpoint/2010/main" val="52234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269D8-FB19-4A68-8BE5-C6DC177439E5}" type="slidenum">
              <a:rPr lang="en-US" smtClean="0"/>
              <a:t>26</a:t>
            </a:fld>
            <a:endParaRPr lang="en-US"/>
          </a:p>
        </p:txBody>
      </p:sp>
    </p:spTree>
    <p:extLst>
      <p:ext uri="{BB962C8B-B14F-4D97-AF65-F5344CB8AC3E}">
        <p14:creationId xmlns:p14="http://schemas.microsoft.com/office/powerpoint/2010/main" val="645721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269D8-FB19-4A68-8BE5-C6DC177439E5}" type="slidenum">
              <a:rPr lang="en-US" smtClean="0"/>
              <a:t>27</a:t>
            </a:fld>
            <a:endParaRPr lang="en-US"/>
          </a:p>
        </p:txBody>
      </p:sp>
    </p:spTree>
    <p:extLst>
      <p:ext uri="{BB962C8B-B14F-4D97-AF65-F5344CB8AC3E}">
        <p14:creationId xmlns:p14="http://schemas.microsoft.com/office/powerpoint/2010/main" val="2180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27926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2199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1527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476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269D8-FB19-4A68-8BE5-C6DC177439E5}" type="slidenum">
              <a:rPr lang="en-US" smtClean="0"/>
              <a:t>11</a:t>
            </a:fld>
            <a:endParaRPr lang="en-US"/>
          </a:p>
        </p:txBody>
      </p:sp>
    </p:spTree>
    <p:extLst>
      <p:ext uri="{BB962C8B-B14F-4D97-AF65-F5344CB8AC3E}">
        <p14:creationId xmlns:p14="http://schemas.microsoft.com/office/powerpoint/2010/main" val="345404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269D8-FB19-4A68-8BE5-C6DC177439E5}" type="slidenum">
              <a:rPr lang="en-US" smtClean="0"/>
              <a:t>12</a:t>
            </a:fld>
            <a:endParaRPr lang="en-US"/>
          </a:p>
        </p:txBody>
      </p:sp>
    </p:spTree>
    <p:extLst>
      <p:ext uri="{BB962C8B-B14F-4D97-AF65-F5344CB8AC3E}">
        <p14:creationId xmlns:p14="http://schemas.microsoft.com/office/powerpoint/2010/main" val="54528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269D8-FB19-4A68-8BE5-C6DC177439E5}" type="slidenum">
              <a:rPr lang="en-US" smtClean="0"/>
              <a:t>13</a:t>
            </a:fld>
            <a:endParaRPr lang="en-US"/>
          </a:p>
        </p:txBody>
      </p:sp>
    </p:spTree>
    <p:extLst>
      <p:ext uri="{BB962C8B-B14F-4D97-AF65-F5344CB8AC3E}">
        <p14:creationId xmlns:p14="http://schemas.microsoft.com/office/powerpoint/2010/main" val="156615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269D8-FB19-4A68-8BE5-C6DC177439E5}" type="slidenum">
              <a:rPr lang="en-US" smtClean="0"/>
              <a:t>14</a:t>
            </a:fld>
            <a:endParaRPr lang="en-US"/>
          </a:p>
        </p:txBody>
      </p:sp>
    </p:spTree>
    <p:extLst>
      <p:ext uri="{BB962C8B-B14F-4D97-AF65-F5344CB8AC3E}">
        <p14:creationId xmlns:p14="http://schemas.microsoft.com/office/powerpoint/2010/main" val="22594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6225F-AE00-4945-A727-74B72586ABB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2607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67C606-25F1-42CA-8686-5DA3C99864CA}"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347697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67C606-25F1-42CA-8686-5DA3C99864CA}"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42411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67C606-25F1-42CA-8686-5DA3C99864CA}"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58008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67C606-25F1-42CA-8686-5DA3C99864CA}"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415567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67C606-25F1-42CA-8686-5DA3C99864CA}"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8169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67C606-25F1-42CA-8686-5DA3C99864CA}"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266661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67C606-25F1-42CA-8686-5DA3C99864CA}" type="datetimeFigureOut">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15004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67C606-25F1-42CA-8686-5DA3C99864CA}" type="datetimeFigureOut">
              <a:rPr lang="en-US" smtClean="0"/>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139682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7C606-25F1-42CA-8686-5DA3C99864CA}" type="datetimeFigureOut">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269881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7C606-25F1-42CA-8686-5DA3C99864CA}"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143441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7C606-25F1-42CA-8686-5DA3C99864CA}"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19500-CA85-4C0A-B759-947FAE55E002}" type="slidenum">
              <a:rPr lang="en-US" smtClean="0"/>
              <a:t>‹#›</a:t>
            </a:fld>
            <a:endParaRPr lang="en-US"/>
          </a:p>
        </p:txBody>
      </p:sp>
    </p:spTree>
    <p:extLst>
      <p:ext uri="{BB962C8B-B14F-4D97-AF65-F5344CB8AC3E}">
        <p14:creationId xmlns:p14="http://schemas.microsoft.com/office/powerpoint/2010/main" val="107513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7C606-25F1-42CA-8686-5DA3C99864CA}" type="datetimeFigureOut">
              <a:rPr lang="en-US" smtClean="0"/>
              <a:t>5/15/2016</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19500-CA85-4C0A-B759-947FAE55E002}" type="slidenum">
              <a:rPr lang="en-US" smtClean="0"/>
              <a:t>‹#›</a:t>
            </a:fld>
            <a:endParaRPr lang="en-US"/>
          </a:p>
        </p:txBody>
      </p:sp>
    </p:spTree>
    <p:extLst>
      <p:ext uri="{BB962C8B-B14F-4D97-AF65-F5344CB8AC3E}">
        <p14:creationId xmlns:p14="http://schemas.microsoft.com/office/powerpoint/2010/main" val="237711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rlocke.com/US_History/book.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learntci.com/student/sign_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http://www.google.com/url?sa=i&amp;rct=j&amp;q=learning+objective&amp;source=images&amp;cd=&amp;cad=rja&amp;docid=Y0EXjllr2nj23M&amp;tbnid=eBF5Sw5-AW8PSM:&amp;ved=0CAUQjRw&amp;url=http://carlanderson.blogspot.com/2011/01/whose-learning-objectives-are-they.html&amp;ei=wPogUvfjK4qXqgGy4IG4BQ&amp;bvm=bv.51495398,d.aWM&amp;psig=AFQjCNH20gAgrD5L0VJTsQgYWHfzhDcaVg&amp;ust=1377979348786814" TargetMode="External"/><Relationship Id="rId2" Type="http://schemas.openxmlformats.org/officeDocument/2006/relationships/hyperlink" Target="http://www.google.com/url?sa=i&amp;source=images&amp;cd=&amp;cad=rja&amp;docid=3qBSTcbG-C2zBM&amp;tbnid=X--bvCGrgWZlnM:&amp;ved=0CAgQjRwwAA&amp;url=http://technorati.com/technology/article/top-neuroscience-discoveries-in-2012-researchers/&amp;ei=ZvggUszUA8X1qwGt6oGgCw&amp;psig=AFQjCNGP_2cnO3y5Z3wob6qGessCXRwKrg&amp;ust=1377978854107082"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google.com/url?sa=i&amp;rct=j&amp;q=US+History&amp;source=images&amp;cd=&amp;cad=rja&amp;docid=Bgd86HqLRvdHkM&amp;tbnid=JOdy874pA5DqrM:&amp;ved=0CAUQjRw&amp;url=https://sites.google.com/a/mail.fcboe.org/mcqueenbecky/&amp;ei=DPkgUuKfL4WErQHd_YH4BQ&amp;bvm=bv.51495398,d.aWM&amp;psig=AFQjCNHb4YZhatk5VJpjMIWUhj7r16W-eA&amp;ust=1377978940842577" TargetMode="External"/><Relationship Id="rId4" Type="http://schemas.openxmlformats.org/officeDocument/2006/relationships/hyperlink" Target="http://www.google.com/url?sa=i&amp;rct=j&amp;q=US+History&amp;source=images&amp;cd=&amp;cad=rja&amp;docid=xC_AcpMmfh_oZM&amp;tbnid=H89Nm3IFnHe9JM:&amp;ved=0CAUQjRw&amp;url=http://mrsmithshistorycorner.blogspot.com/&amp;ei=yvggUr7DHorNrQGyi4DYCQ&amp;bvm=bv.51495398,d.aWM&amp;psig=AFQjCNHb4YZhatk5VJpjMIWUhj7r16W-eA&amp;ust=1377978940842577"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rlocke.com/US_History/book.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udent.teachtci.com/student/sign_in" TargetMode="External"/><Relationship Id="rId2" Type="http://schemas.openxmlformats.org/officeDocument/2006/relationships/hyperlink" Target="http://www.mrlocke.com/US_History/book.htm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reececsd.org/academics.cfm?subpage=155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mazon.com/White-Mountain-Puzzles-The-Sixties/dp/B000H0S1TU"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mazon.com/White-Mountain-Puzzles-The-Seventies/dp/B001BSH4V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82781"/>
            <a:ext cx="8763000" cy="1470025"/>
          </a:xfrm>
        </p:spPr>
        <p:txBody>
          <a:bodyPr>
            <a:normAutofit fontScale="90000"/>
          </a:bodyPr>
          <a:lstStyle/>
          <a:p>
            <a:pPr>
              <a:spcBef>
                <a:spcPct val="20000"/>
              </a:spcBef>
            </a:pPr>
            <a:r>
              <a:rPr lang="en-US" b="1" u="sng" dirty="0" smtClean="0"/>
              <a:t>Week 36:  May 9-13, 2016</a:t>
            </a:r>
            <a:r>
              <a:rPr lang="en-US" u="sng" dirty="0" smtClean="0"/>
              <a:t/>
            </a:r>
            <a:br>
              <a:rPr lang="en-US" u="sng" dirty="0" smtClean="0"/>
            </a:br>
            <a:r>
              <a:rPr lang="en-US" sz="4000" i="1" dirty="0"/>
              <a:t/>
            </a:r>
            <a:br>
              <a:rPr lang="en-US" sz="4000" i="1" dirty="0"/>
            </a:br>
            <a:r>
              <a:rPr lang="en-US" sz="3200" i="1" dirty="0">
                <a:solidFill>
                  <a:prstClr val="black">
                    <a:tint val="75000"/>
                  </a:prstClr>
                </a:solidFill>
              </a:rPr>
              <a:t/>
            </a:r>
            <a:br>
              <a:rPr lang="en-US" sz="3200" i="1" dirty="0">
                <a:solidFill>
                  <a:prstClr val="black">
                    <a:tint val="75000"/>
                  </a:prstClr>
                </a:solidFill>
              </a:rPr>
            </a:br>
            <a:r>
              <a:rPr lang="en-US" sz="3200" i="1" u="sng" dirty="0">
                <a:solidFill>
                  <a:prstClr val="black">
                    <a:tint val="75000"/>
                  </a:prstClr>
                </a:solidFill>
              </a:rPr>
              <a:t/>
            </a:r>
            <a:br>
              <a:rPr lang="en-US" sz="3200" i="1" u="sng" dirty="0">
                <a:solidFill>
                  <a:prstClr val="black">
                    <a:tint val="75000"/>
                  </a:prstClr>
                </a:solidFill>
              </a:rPr>
            </a:br>
            <a:endParaRPr lang="en-US" sz="3100" i="1" dirty="0"/>
          </a:p>
        </p:txBody>
      </p:sp>
      <p:sp>
        <p:nvSpPr>
          <p:cNvPr id="3" name="Subtitle 2"/>
          <p:cNvSpPr>
            <a:spLocks noGrp="1"/>
          </p:cNvSpPr>
          <p:nvPr>
            <p:ph type="subTitle" idx="1"/>
          </p:nvPr>
        </p:nvSpPr>
        <p:spPr>
          <a:xfrm>
            <a:off x="609600" y="3318168"/>
            <a:ext cx="8534400" cy="2057400"/>
          </a:xfrm>
        </p:spPr>
        <p:txBody>
          <a:bodyPr>
            <a:normAutofit/>
          </a:bodyPr>
          <a:lstStyle/>
          <a:p>
            <a:r>
              <a:rPr lang="en-US" sz="4000" i="1" dirty="0" smtClean="0"/>
              <a:t>Decades of Change</a:t>
            </a:r>
          </a:p>
          <a:p>
            <a:r>
              <a:rPr lang="en-US" sz="4000" i="1" dirty="0" smtClean="0"/>
              <a:t>(Ch. </a:t>
            </a:r>
            <a:r>
              <a:rPr lang="en-US" sz="4000" i="1" smtClean="0"/>
              <a:t>23-24)</a:t>
            </a:r>
            <a:endParaRPr lang="en-US" sz="4000" i="1" dirty="0" smtClean="0"/>
          </a:p>
        </p:txBody>
      </p:sp>
    </p:spTree>
    <p:extLst>
      <p:ext uri="{BB962C8B-B14F-4D97-AF65-F5344CB8AC3E}">
        <p14:creationId xmlns:p14="http://schemas.microsoft.com/office/powerpoint/2010/main" val="374825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8700"/>
            <a:ext cx="7772400" cy="857250"/>
          </a:xfrm>
        </p:spPr>
        <p:txBody>
          <a:bodyPr>
            <a:normAutofit fontScale="90000"/>
          </a:bodyPr>
          <a:lstStyle/>
          <a:p>
            <a:r>
              <a:rPr lang="en-US" b="1" dirty="0"/>
              <a:t>Chapter </a:t>
            </a:r>
            <a:r>
              <a:rPr lang="en-US" b="1" dirty="0" smtClean="0"/>
              <a:t>23, </a:t>
            </a:r>
            <a:r>
              <a:rPr lang="en-US" b="1" u="sng" dirty="0" smtClean="0">
                <a:hlinkClick r:id="rId2"/>
              </a:rPr>
              <a:t>Americans</a:t>
            </a:r>
            <a:r>
              <a:rPr lang="en-US" b="1" dirty="0" smtClean="0"/>
              <a:t> p. 766 -789</a:t>
            </a:r>
            <a:r>
              <a:rPr lang="en-US" b="1" dirty="0"/>
              <a:t/>
            </a:r>
            <a:br>
              <a:rPr lang="en-US" b="1" dirty="0"/>
            </a:br>
            <a:r>
              <a:rPr lang="en-US" sz="2700" b="1" i="1" dirty="0"/>
              <a:t>An Era of Social Change</a:t>
            </a:r>
            <a:r>
              <a:rPr lang="en-US" b="1" i="1" dirty="0"/>
              <a:t/>
            </a:r>
            <a:br>
              <a:rPr lang="en-US" b="1" i="1" dirty="0"/>
            </a:br>
            <a:endParaRPr lang="en-US" dirty="0"/>
          </a:p>
        </p:txBody>
      </p:sp>
      <p:sp>
        <p:nvSpPr>
          <p:cNvPr id="3" name="Content Placeholder 2"/>
          <p:cNvSpPr>
            <a:spLocks noGrp="1"/>
          </p:cNvSpPr>
          <p:nvPr>
            <p:ph idx="1"/>
          </p:nvPr>
        </p:nvSpPr>
        <p:spPr>
          <a:xfrm>
            <a:off x="1314450" y="1657350"/>
            <a:ext cx="6572250" cy="4114800"/>
          </a:xfrm>
        </p:spPr>
        <p:txBody>
          <a:bodyPr>
            <a:noAutofit/>
          </a:bodyPr>
          <a:lstStyle/>
          <a:p>
            <a:pPr marL="0" indent="0">
              <a:buNone/>
            </a:pPr>
            <a:r>
              <a:rPr lang="en-US" sz="1500" dirty="0"/>
              <a:t>Responses will vary but should include points similar to the following:</a:t>
            </a:r>
          </a:p>
          <a:p>
            <a:pPr marL="0" indent="0">
              <a:buNone/>
            </a:pPr>
            <a:r>
              <a:rPr lang="en-US" sz="1500" dirty="0"/>
              <a:t>1. To win higher wages and better benefits, Latinos farm workers organized into a union. Other Latinos formed political groups to field candidates.</a:t>
            </a:r>
          </a:p>
          <a:p>
            <a:pPr marL="0" indent="0">
              <a:buNone/>
            </a:pPr>
            <a:endParaRPr lang="en-US" sz="1500" dirty="0"/>
          </a:p>
          <a:p>
            <a:pPr marL="0" indent="0">
              <a:buNone/>
            </a:pPr>
            <a:r>
              <a:rPr lang="en-US" sz="1500" dirty="0"/>
              <a:t>2. Many Native Americans, unhappy with past government policies, came together to issue the Declaration of Indian Purpose, which called for freedom to choose their own way of life. Some Native Americans formed the American Indian Movement to push for faster results. Others used lawsuits to win education and land rights.</a:t>
            </a:r>
          </a:p>
          <a:p>
            <a:pPr marL="0" indent="0">
              <a:buNone/>
            </a:pPr>
            <a:endParaRPr lang="en-US" sz="1500" dirty="0"/>
          </a:p>
          <a:p>
            <a:pPr marL="0" indent="0">
              <a:buNone/>
            </a:pPr>
            <a:r>
              <a:rPr lang="en-US" sz="1500" dirty="0"/>
              <a:t>3. The women’s movement succeeded in winning better treatment on the job and better access to education. But it failed to win approval of the Equal Rights Amendment.</a:t>
            </a:r>
          </a:p>
          <a:p>
            <a:pPr marL="0" indent="0">
              <a:buNone/>
            </a:pPr>
            <a:endParaRPr lang="en-US" sz="1500" dirty="0"/>
          </a:p>
          <a:p>
            <a:pPr marL="0" indent="0">
              <a:buNone/>
            </a:pPr>
            <a:r>
              <a:rPr lang="en-US" sz="1500" dirty="0"/>
              <a:t>4. The counterculture faded because hippies found they could not survive without mainstream society and  because of problems caused by drugs.  It changed art and fashion and helped increase the influence of rock ’n’ roll, however.</a:t>
            </a:r>
          </a:p>
        </p:txBody>
      </p:sp>
    </p:spTree>
    <p:extLst>
      <p:ext uri="{BB962C8B-B14F-4D97-AF65-F5344CB8AC3E}">
        <p14:creationId xmlns:p14="http://schemas.microsoft.com/office/powerpoint/2010/main" val="423494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71550"/>
            <a:ext cx="6457950" cy="4914900"/>
          </a:xfrm>
        </p:spPr>
        <p:txBody>
          <a:bodyPr>
            <a:normAutofit lnSpcReduction="10000"/>
          </a:bodyPr>
          <a:lstStyle/>
          <a:p>
            <a:pPr marL="0" indent="0">
              <a:buNone/>
            </a:pPr>
            <a:r>
              <a:rPr lang="en-US" b="1" dirty="0"/>
              <a:t>Chapter </a:t>
            </a:r>
            <a:r>
              <a:rPr lang="en-US" b="1" dirty="0" smtClean="0"/>
              <a:t>23			</a:t>
            </a:r>
            <a:r>
              <a:rPr lang="en-US" b="1" i="1" u="sng" dirty="0"/>
              <a:t> Americans</a:t>
            </a:r>
            <a:r>
              <a:rPr lang="en-US" b="1" i="1" dirty="0"/>
              <a:t>, p. </a:t>
            </a:r>
            <a:r>
              <a:rPr lang="en-US" b="1" i="1" dirty="0" smtClean="0"/>
              <a:t>766-789</a:t>
            </a:r>
            <a:endParaRPr lang="en-US" b="1" dirty="0" smtClean="0"/>
          </a:p>
          <a:p>
            <a:pPr marL="0" indent="0">
              <a:buNone/>
            </a:pPr>
            <a:r>
              <a:rPr lang="en-US" b="1" i="1" dirty="0" smtClean="0"/>
              <a:t>An Era of Social Change</a:t>
            </a:r>
          </a:p>
          <a:p>
            <a:pPr marL="0" indent="0">
              <a:buNone/>
            </a:pPr>
            <a:r>
              <a:rPr lang="en-US" u="sng" dirty="0" smtClean="0"/>
              <a:t>1. </a:t>
            </a:r>
            <a:r>
              <a:rPr lang="en-US" u="sng" dirty="0"/>
              <a:t>What did Latinos do to fight for equality?</a:t>
            </a:r>
          </a:p>
          <a:p>
            <a:pPr marL="0" indent="0">
              <a:buNone/>
            </a:pPr>
            <a:r>
              <a:rPr lang="en-US" dirty="0" smtClean="0"/>
              <a:t>To </a:t>
            </a:r>
            <a:r>
              <a:rPr lang="en-US" dirty="0"/>
              <a:t>win higher wages and better benefits, </a:t>
            </a:r>
            <a:r>
              <a:rPr lang="en-US" dirty="0" smtClean="0"/>
              <a:t>Latino </a:t>
            </a:r>
            <a:r>
              <a:rPr lang="en-US" dirty="0"/>
              <a:t>farm workers organized into a union. Other Latinos formed political groups to field candidates</a:t>
            </a:r>
            <a:r>
              <a:rPr lang="en-US"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90769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71550"/>
            <a:ext cx="6457950" cy="4914900"/>
          </a:xfrm>
        </p:spPr>
        <p:txBody>
          <a:bodyPr>
            <a:normAutofit fontScale="85000" lnSpcReduction="10000"/>
          </a:bodyPr>
          <a:lstStyle/>
          <a:p>
            <a:pPr marL="0" indent="0">
              <a:buNone/>
            </a:pPr>
            <a:r>
              <a:rPr lang="en-US" b="1" dirty="0"/>
              <a:t>Chapter </a:t>
            </a:r>
            <a:r>
              <a:rPr lang="en-US" b="1" dirty="0" smtClean="0"/>
              <a:t>23			</a:t>
            </a:r>
            <a:r>
              <a:rPr lang="en-US" b="1" i="1" u="sng" dirty="0"/>
              <a:t> Americans</a:t>
            </a:r>
            <a:r>
              <a:rPr lang="en-US" b="1" i="1" dirty="0"/>
              <a:t>, p. </a:t>
            </a:r>
            <a:r>
              <a:rPr lang="en-US" b="1" i="1" dirty="0" smtClean="0"/>
              <a:t>766-789</a:t>
            </a:r>
            <a:endParaRPr lang="en-US" b="1" dirty="0" smtClean="0"/>
          </a:p>
          <a:p>
            <a:pPr marL="0" indent="0">
              <a:buNone/>
            </a:pPr>
            <a:r>
              <a:rPr lang="en-US" b="1" i="1" dirty="0" smtClean="0"/>
              <a:t>An Era of Social Change</a:t>
            </a:r>
          </a:p>
          <a:p>
            <a:pPr marL="0" indent="0">
              <a:buNone/>
            </a:pPr>
            <a:r>
              <a:rPr lang="en-US" u="sng" dirty="0" smtClean="0"/>
              <a:t>2</a:t>
            </a:r>
            <a:r>
              <a:rPr lang="en-US" u="sng" dirty="0"/>
              <a:t>. What did Native Americans want?</a:t>
            </a:r>
          </a:p>
          <a:p>
            <a:pPr marL="0" indent="0">
              <a:buNone/>
            </a:pPr>
            <a:r>
              <a:rPr lang="en-US" dirty="0" smtClean="0"/>
              <a:t>Many Native Americans, unhappy with past government policies, came together to issue the Declaration of Indian Purpose, which called for freedom to choose their own way of life. Some Native Americans formed the American Indian Movement to push for faster results. Others used lawsuits to win education and land rights.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44872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71550"/>
            <a:ext cx="6457950" cy="4914900"/>
          </a:xfrm>
        </p:spPr>
        <p:txBody>
          <a:bodyPr>
            <a:normAutofit fontScale="62500" lnSpcReduction="20000"/>
          </a:bodyPr>
          <a:lstStyle/>
          <a:p>
            <a:pPr marL="0" indent="0">
              <a:buNone/>
            </a:pPr>
            <a:r>
              <a:rPr lang="en-US" b="1" dirty="0"/>
              <a:t>Chapter </a:t>
            </a:r>
            <a:r>
              <a:rPr lang="en-US" b="1" dirty="0" smtClean="0"/>
              <a:t>23			</a:t>
            </a:r>
            <a:r>
              <a:rPr lang="en-US" b="1" i="1" u="sng" dirty="0"/>
              <a:t> Americans</a:t>
            </a:r>
            <a:r>
              <a:rPr lang="en-US" b="1" i="1" dirty="0"/>
              <a:t>, p. </a:t>
            </a:r>
            <a:r>
              <a:rPr lang="en-US" b="1" i="1" dirty="0" smtClean="0"/>
              <a:t>776-779</a:t>
            </a:r>
            <a:endParaRPr lang="en-US" b="1" dirty="0" smtClean="0"/>
          </a:p>
          <a:p>
            <a:pPr marL="0" indent="0">
              <a:buNone/>
            </a:pPr>
            <a:r>
              <a:rPr lang="en-US" b="1" i="1" dirty="0" smtClean="0"/>
              <a:t>An Era of Social Change	 </a:t>
            </a:r>
            <a:r>
              <a:rPr lang="en-US" b="1" i="1" u="sng" dirty="0" smtClean="0"/>
              <a:t>Alive!</a:t>
            </a:r>
            <a:r>
              <a:rPr lang="en-US" b="1" i="1" dirty="0" smtClean="0"/>
              <a:t>  716-717</a:t>
            </a:r>
          </a:p>
          <a:p>
            <a:pPr marL="0" indent="0">
              <a:buNone/>
            </a:pPr>
            <a:r>
              <a:rPr lang="en-US" b="1" u="sng" dirty="0" smtClean="0">
                <a:ln>
                  <a:solidFill>
                    <a:schemeClr val="bg1"/>
                  </a:solidFill>
                </a:ln>
              </a:rPr>
              <a:t>3</a:t>
            </a:r>
            <a:r>
              <a:rPr lang="en-US" b="1" u="sng" dirty="0">
                <a:ln>
                  <a:solidFill>
                    <a:schemeClr val="bg1"/>
                  </a:solidFill>
                </a:ln>
              </a:rPr>
              <a:t>. Describe the successes and failures of </a:t>
            </a:r>
            <a:r>
              <a:rPr lang="en-US" b="1" u="sng" dirty="0" smtClean="0">
                <a:ln>
                  <a:solidFill>
                    <a:schemeClr val="bg1"/>
                  </a:solidFill>
                </a:ln>
              </a:rPr>
              <a:t>the women’s </a:t>
            </a:r>
            <a:r>
              <a:rPr lang="en-US" b="1" u="sng" dirty="0">
                <a:ln>
                  <a:solidFill>
                    <a:schemeClr val="bg1"/>
                  </a:solidFill>
                </a:ln>
              </a:rPr>
              <a:t>movement in the 1960s.</a:t>
            </a:r>
          </a:p>
          <a:p>
            <a:pPr marL="0" indent="0">
              <a:buNone/>
            </a:pPr>
            <a:r>
              <a:rPr lang="en-US" dirty="0" smtClean="0"/>
              <a:t>The women’s movement succeeded in winning better treatment on the job and better access to education. But it failed to win approval of the Equal Rights Amendment.</a:t>
            </a:r>
          </a:p>
          <a:p>
            <a:pPr marL="0" indent="0">
              <a:buNone/>
            </a:pPr>
            <a:r>
              <a:rPr lang="en-US" dirty="0" smtClean="0"/>
              <a:t>-Roe v. Wade; birth control pill; more women attended higher education; Betty Friedan wrote </a:t>
            </a:r>
            <a:r>
              <a:rPr lang="en-US" u="sng" dirty="0" smtClean="0"/>
              <a:t>The Feminine Mystique</a:t>
            </a:r>
            <a:endParaRPr lang="en-US" dirty="0" smtClean="0"/>
          </a:p>
          <a:p>
            <a:pPr marL="0" indent="0">
              <a:buNone/>
            </a:pPr>
            <a:r>
              <a:rPr lang="en-US" dirty="0" smtClean="0"/>
              <a:t>-ERA is defeated; Bella Abzug &amp; Gloria Steinem (activist &amp; creator of </a:t>
            </a:r>
            <a:r>
              <a:rPr lang="en-US" i="1" dirty="0" smtClean="0"/>
              <a:t>Ms. </a:t>
            </a:r>
            <a:r>
              <a:rPr lang="en-US" dirty="0" smtClean="0"/>
              <a:t>Magazine) (NWPC); NOW (National Organization for Women); comparable worth ($); “glass ceiling”</a:t>
            </a:r>
          </a:p>
          <a:p>
            <a:pPr marL="0" indent="0">
              <a:buNone/>
            </a:pPr>
            <a:r>
              <a:rPr lang="en-US" dirty="0" smtClean="0"/>
              <a:t>Additional details/answers?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43169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71550"/>
            <a:ext cx="6457950" cy="4914900"/>
          </a:xfrm>
        </p:spPr>
        <p:txBody>
          <a:bodyPr>
            <a:normAutofit fontScale="70000" lnSpcReduction="20000"/>
          </a:bodyPr>
          <a:lstStyle/>
          <a:p>
            <a:pPr marL="0" indent="0">
              <a:buNone/>
            </a:pPr>
            <a:r>
              <a:rPr lang="en-US" b="1" dirty="0"/>
              <a:t>Chapter </a:t>
            </a:r>
            <a:r>
              <a:rPr lang="en-US" b="1" dirty="0" smtClean="0"/>
              <a:t>23			</a:t>
            </a:r>
            <a:r>
              <a:rPr lang="en-US" b="1" i="1" u="sng" dirty="0"/>
              <a:t> Americans</a:t>
            </a:r>
            <a:r>
              <a:rPr lang="en-US" b="1" i="1" dirty="0"/>
              <a:t>, p. </a:t>
            </a:r>
            <a:r>
              <a:rPr lang="en-US" b="1" i="1" dirty="0" smtClean="0"/>
              <a:t>781-784</a:t>
            </a:r>
            <a:endParaRPr lang="en-US" b="1" dirty="0" smtClean="0"/>
          </a:p>
          <a:p>
            <a:pPr marL="0" indent="0">
              <a:buNone/>
            </a:pPr>
            <a:r>
              <a:rPr lang="en-US" b="1" i="1" dirty="0" smtClean="0"/>
              <a:t>An Era of Social Change   </a:t>
            </a:r>
            <a:r>
              <a:rPr lang="en-US" b="1" i="1" u="sng" dirty="0" smtClean="0"/>
              <a:t>Alive!</a:t>
            </a:r>
            <a:r>
              <a:rPr lang="en-US" b="1" i="1" dirty="0" smtClean="0"/>
              <a:t>  Ch. 50, p. 649-653</a:t>
            </a:r>
          </a:p>
          <a:p>
            <a:pPr marL="0" indent="0">
              <a:buNone/>
            </a:pPr>
            <a:r>
              <a:rPr lang="en-US" b="1" u="sng" dirty="0" smtClean="0">
                <a:ln>
                  <a:solidFill>
                    <a:schemeClr val="bg1"/>
                  </a:solidFill>
                </a:ln>
              </a:rPr>
              <a:t>4</a:t>
            </a:r>
            <a:r>
              <a:rPr lang="en-US" b="1" u="sng" dirty="0">
                <a:ln>
                  <a:solidFill>
                    <a:schemeClr val="bg1"/>
                  </a:solidFill>
                </a:ln>
              </a:rPr>
              <a:t>. What caused the downfall of the </a:t>
            </a:r>
            <a:r>
              <a:rPr lang="en-US" b="1" u="sng" dirty="0" smtClean="0">
                <a:ln>
                  <a:solidFill>
                    <a:schemeClr val="bg1"/>
                  </a:solidFill>
                </a:ln>
              </a:rPr>
              <a:t>counterculture and </a:t>
            </a:r>
            <a:r>
              <a:rPr lang="en-US" b="1" u="sng" dirty="0">
                <a:ln>
                  <a:solidFill>
                    <a:schemeClr val="bg1"/>
                  </a:solidFill>
                </a:ln>
              </a:rPr>
              <a:t>what lasting value did it have?</a:t>
            </a:r>
          </a:p>
          <a:p>
            <a:pPr marL="0" indent="0">
              <a:buNone/>
            </a:pPr>
            <a:r>
              <a:rPr lang="en-US" dirty="0" smtClean="0"/>
              <a:t>The counterculture faded because hippies found they could not survive without mainstream society and because of problems caused by drugs. It changed art and fashion and helped increase the influence of rock ’n’ roll, however.</a:t>
            </a:r>
          </a:p>
          <a:p>
            <a:pPr marL="0" indent="0">
              <a:buNone/>
            </a:pPr>
            <a:r>
              <a:rPr lang="en-US" dirty="0" smtClean="0"/>
              <a:t>--Woodstock (3 days of peace, love, &amp; music); famous rock stars died (Jimi Hendrix &amp; Janis Joplin); Haight-Ashbury-San Francisco, CA “hippie capital”; Beatles arrive 1964; </a:t>
            </a:r>
          </a:p>
          <a:p>
            <a:pPr marL="0" indent="0">
              <a:buNone/>
            </a:pPr>
            <a:r>
              <a:rPr lang="en-US" dirty="0" smtClean="0"/>
              <a:t>-The Beat Movement (</a:t>
            </a:r>
            <a:r>
              <a:rPr lang="en-US" i="1" dirty="0" smtClean="0"/>
              <a:t>Beatniks)</a:t>
            </a:r>
            <a:r>
              <a:rPr lang="en-US" dirty="0" smtClean="0"/>
              <a:t> of the 50s evolved into the “hippies” of the 60s &amp; 70s</a:t>
            </a:r>
          </a:p>
          <a:p>
            <a:pPr marL="0" indent="0">
              <a:buNone/>
            </a:pPr>
            <a:endParaRPr lang="en-US" dirty="0"/>
          </a:p>
        </p:txBody>
      </p:sp>
    </p:spTree>
    <p:extLst>
      <p:ext uri="{BB962C8B-B14F-4D97-AF65-F5344CB8AC3E}">
        <p14:creationId xmlns:p14="http://schemas.microsoft.com/office/powerpoint/2010/main" val="3117311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684" y="-37794"/>
            <a:ext cx="6172200" cy="536972"/>
          </a:xfrm>
        </p:spPr>
        <p:txBody>
          <a:bodyPr>
            <a:normAutofit fontScale="90000"/>
          </a:bodyPr>
          <a:lstStyle/>
          <a:p>
            <a:r>
              <a:rPr lang="en-US" u="sng" dirty="0" smtClean="0">
                <a:hlinkClick r:id="rId2"/>
              </a:rPr>
              <a:t>History Alive!</a:t>
            </a:r>
            <a:endParaRPr lang="en-US" u="sng" dirty="0"/>
          </a:p>
        </p:txBody>
      </p:sp>
      <p:sp>
        <p:nvSpPr>
          <p:cNvPr id="3" name="Content Placeholder 2"/>
          <p:cNvSpPr>
            <a:spLocks noGrp="1"/>
          </p:cNvSpPr>
          <p:nvPr>
            <p:ph idx="1"/>
          </p:nvPr>
        </p:nvSpPr>
        <p:spPr>
          <a:xfrm>
            <a:off x="381000" y="15852"/>
            <a:ext cx="7854859" cy="4023122"/>
          </a:xfrm>
        </p:spPr>
        <p:txBody>
          <a:bodyPr/>
          <a:lstStyle/>
          <a:p>
            <a:r>
              <a:rPr lang="en-US" dirty="0" smtClean="0"/>
              <a:t>Ch. 43:  Two Americas</a:t>
            </a:r>
          </a:p>
          <a:p>
            <a:pPr marL="0" indent="0">
              <a:buNone/>
            </a:pPr>
            <a:r>
              <a:rPr lang="en-US" i="1" dirty="0" smtClean="0"/>
              <a:t>Why did poverty exist in an age of influence?</a:t>
            </a:r>
            <a:endParaRPr lang="en-US" i="1" dirty="0"/>
          </a:p>
        </p:txBody>
      </p:sp>
      <p:sp>
        <p:nvSpPr>
          <p:cNvPr id="4" name="Content Placeholder 2"/>
          <p:cNvSpPr txBox="1">
            <a:spLocks/>
          </p:cNvSpPr>
          <p:nvPr/>
        </p:nvSpPr>
        <p:spPr>
          <a:xfrm>
            <a:off x="228600" y="1295400"/>
            <a:ext cx="8610600" cy="6019800"/>
          </a:xfrm>
          <a:prstGeom prst="rect">
            <a:avLst/>
          </a:prstGeom>
        </p:spPr>
        <p:txBody>
          <a:bodyPr vert="horz" lIns="91440" tIns="45720" rIns="91440" bIns="45720" rtlCol="0">
            <a:normAutofit fontScale="47500" lnSpcReduction="20000"/>
          </a:bodyPr>
          <a:lst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base">
              <a:buFont typeface="Arial" pitchFamily="34" charset="0"/>
              <a:buNone/>
            </a:pPr>
            <a:r>
              <a:rPr lang="en-US" sz="3800" b="1" dirty="0" smtClean="0"/>
              <a:t/>
            </a:r>
            <a:br>
              <a:rPr lang="en-US" sz="3800" b="1" dirty="0" smtClean="0"/>
            </a:br>
            <a:r>
              <a:rPr lang="en-US" sz="3600" b="1" dirty="0" smtClean="0"/>
              <a:t>Michael Harrington’s </a:t>
            </a:r>
            <a:r>
              <a:rPr lang="en-US" sz="3600" b="1" i="1" dirty="0" smtClean="0"/>
              <a:t>The Other America</a:t>
            </a:r>
            <a:r>
              <a:rPr lang="en-US" sz="3600" b="1" dirty="0" smtClean="0"/>
              <a:t> revealed that despite the general affluence of the 1950s, millions of “socially visible” Americans lived in poverty.  Although people’s views and understanding of poverty have changed over time, the problem persists.</a:t>
            </a:r>
          </a:p>
          <a:p>
            <a:pPr marL="0" indent="0" fontAlgn="base">
              <a:buFont typeface="Arial" pitchFamily="34" charset="0"/>
              <a:buNone/>
            </a:pPr>
            <a:endParaRPr lang="en-US" sz="3600" dirty="0" smtClean="0"/>
          </a:p>
          <a:p>
            <a:pPr marL="0" indent="0" fontAlgn="base">
              <a:buFont typeface="Arial" pitchFamily="34" charset="0"/>
              <a:buNone/>
            </a:pPr>
            <a:r>
              <a:rPr lang="en-US" sz="3600" b="1" dirty="0" smtClean="0"/>
              <a:t>Defining poverty</a:t>
            </a:r>
            <a:r>
              <a:rPr lang="en-US" sz="3600" dirty="0" smtClean="0"/>
              <a:t> Pauperism was once considered a moral failure. Today, poverty is defined in terms of income. People below the poverty line do not have enough income to live decently.</a:t>
            </a:r>
          </a:p>
          <a:p>
            <a:pPr marL="0" indent="0" fontAlgn="base">
              <a:buFont typeface="Arial" pitchFamily="34" charset="0"/>
              <a:buNone/>
            </a:pPr>
            <a:r>
              <a:rPr lang="en-US" sz="3600" b="1" dirty="0" smtClean="0"/>
              <a:t>An invisible class</a:t>
            </a:r>
            <a:r>
              <a:rPr lang="en-US" sz="3600" dirty="0" smtClean="0"/>
              <a:t> In </a:t>
            </a:r>
            <a:r>
              <a:rPr lang="en-US" sz="3600" i="1" dirty="0" smtClean="0"/>
              <a:t>The Other America</a:t>
            </a:r>
            <a:r>
              <a:rPr lang="en-US" sz="3600" dirty="0" smtClean="0"/>
              <a:t>, Michael Harrington argued that the poor were “invisible” for many reasons. They lived apart from the middle class but looked much the same. They also played no role in politics.</a:t>
            </a:r>
          </a:p>
          <a:p>
            <a:pPr marL="0" indent="0" fontAlgn="base">
              <a:buFont typeface="Arial" pitchFamily="34" charset="0"/>
              <a:buNone/>
            </a:pPr>
            <a:r>
              <a:rPr lang="en-US" sz="3600" b="1" dirty="0" smtClean="0"/>
              <a:t>Urban poverty</a:t>
            </a:r>
            <a:r>
              <a:rPr lang="en-US" sz="3600" dirty="0" smtClean="0"/>
              <a:t> Impoverished minorities became concentrated in decaying cities when the middle class moved out. The Housing Act of 1949 launched urban renewal programs to clear out slums and build new housing. However, many of these housing projects became slums.</a:t>
            </a:r>
          </a:p>
          <a:p>
            <a:pPr marL="0" indent="0" fontAlgn="base">
              <a:buFont typeface="Arial" pitchFamily="34" charset="0"/>
              <a:buNone/>
            </a:pPr>
            <a:r>
              <a:rPr lang="en-US" sz="3600" b="1" dirty="0" smtClean="0"/>
              <a:t>Rural poverty</a:t>
            </a:r>
            <a:r>
              <a:rPr lang="en-US" sz="3600" dirty="0" smtClean="0"/>
              <a:t> The growth of agribusiness harmed many farmers. Migrant workers on corporate farms were not paid enough to lift them out of poverty. One of the poorest rural regions, Appalachia, suffered from poor farming conditions and a declining coal industry.</a:t>
            </a:r>
          </a:p>
          <a:p>
            <a:pPr marL="0" indent="0" fontAlgn="base">
              <a:buFont typeface="Arial" pitchFamily="34" charset="0"/>
              <a:buNone/>
            </a:pPr>
            <a:r>
              <a:rPr lang="en-US" sz="3600" b="1" dirty="0" smtClean="0"/>
              <a:t>American Indian policy</a:t>
            </a:r>
            <a:r>
              <a:rPr lang="en-US" sz="3600" dirty="0" smtClean="0"/>
              <a:t> Efforts by the federal government to “terminate” its responsibility for Indian tribes led to increased poverty among Native Americans.  The Voluntary Relocation Program helped Indians move to cities, but many had trouble adapting to urban life.</a:t>
            </a:r>
          </a:p>
          <a:p>
            <a:pPr marL="0" indent="0" fontAlgn="base">
              <a:buFont typeface="Arial" pitchFamily="34" charset="0"/>
              <a:buNone/>
            </a:pPr>
            <a:r>
              <a:rPr lang="en-US" sz="3600" b="1" dirty="0" smtClean="0"/>
              <a:t>The “other America” today</a:t>
            </a:r>
            <a:r>
              <a:rPr lang="en-US" sz="3600" dirty="0" smtClean="0"/>
              <a:t> Despite government efforts, poverty is still a significant problem in the United States. About 37 million Americans lived in poverty in 2005. Today’s poor are younger and more diverse than those of the past. They are also more visible in society.</a:t>
            </a:r>
          </a:p>
          <a:p>
            <a:pPr marL="0" indent="0">
              <a:buFont typeface="Arial" pitchFamily="34" charset="0"/>
              <a:buNone/>
            </a:pPr>
            <a:endParaRPr lang="en-US" dirty="0"/>
          </a:p>
        </p:txBody>
      </p:sp>
    </p:spTree>
    <p:extLst>
      <p:ext uri="{BB962C8B-B14F-4D97-AF65-F5344CB8AC3E}">
        <p14:creationId xmlns:p14="http://schemas.microsoft.com/office/powerpoint/2010/main" val="229342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27" y="1245277"/>
            <a:ext cx="8749147" cy="5678039"/>
          </a:xfrm>
        </p:spPr>
        <p:txBody>
          <a:bodyPr>
            <a:normAutofit fontScale="32500" lnSpcReduction="20000"/>
          </a:bodyPr>
          <a:lstStyle/>
          <a:p>
            <a:pPr marL="0" indent="0">
              <a:buNone/>
            </a:pPr>
            <a:r>
              <a:rPr lang="en-US" sz="5200" b="1" dirty="0" smtClean="0"/>
              <a:t>The </a:t>
            </a:r>
            <a:r>
              <a:rPr lang="en-US" sz="5200" b="1" dirty="0"/>
              <a:t>civil rights movement inspired many Americans to stand up for their rights. During the 1960s and 1970s, various groups sought equal treatment under the law and in society.</a:t>
            </a:r>
          </a:p>
          <a:p>
            <a:pPr marL="0" indent="0">
              <a:buNone/>
            </a:pPr>
            <a:endParaRPr lang="en-US" sz="5200" dirty="0"/>
          </a:p>
          <a:p>
            <a:pPr marL="0" indent="0">
              <a:buNone/>
            </a:pPr>
            <a:r>
              <a:rPr lang="en-US" sz="5200" b="1" dirty="0"/>
              <a:t>Women</a:t>
            </a:r>
            <a:r>
              <a:rPr lang="en-US" sz="5200" dirty="0"/>
              <a:t> The National Organization for Women (NOW) and other feminist groups worked for women’s rights. They wanted reforms to ensure greater equality and opportunity for women.</a:t>
            </a:r>
          </a:p>
          <a:p>
            <a:pPr marL="0" indent="0">
              <a:buNone/>
            </a:pPr>
            <a:endParaRPr lang="en-US" sz="5200" dirty="0"/>
          </a:p>
          <a:p>
            <a:pPr marL="0" indent="0">
              <a:buNone/>
            </a:pPr>
            <a:r>
              <a:rPr lang="en-US" sz="5200" b="1" dirty="0"/>
              <a:t>Latinos</a:t>
            </a:r>
            <a:r>
              <a:rPr lang="en-US" sz="5200" dirty="0"/>
              <a:t> Various groups of Latinos struggled for their rights and identity in American society. The United Farm Workers (UFW) organized migrant farmworkers and helped increase their wages and benefits. The 1968 Bilingual Education Act required public schools to provide bilingual instruction.</a:t>
            </a:r>
          </a:p>
          <a:p>
            <a:pPr marL="0" indent="0">
              <a:buNone/>
            </a:pPr>
            <a:endParaRPr lang="en-US" sz="5200" b="1" dirty="0"/>
          </a:p>
          <a:p>
            <a:pPr marL="0" indent="0">
              <a:buNone/>
            </a:pPr>
            <a:r>
              <a:rPr lang="en-US" sz="5200" b="1" dirty="0"/>
              <a:t>American Indians</a:t>
            </a:r>
            <a:r>
              <a:rPr lang="en-US" sz="5200" dirty="0"/>
              <a:t> The American Indian Movement (AIM) protested unfair treatment of American Indians. By the mid-1970s, some tribes had won payment for lost lands.</a:t>
            </a:r>
          </a:p>
          <a:p>
            <a:pPr marL="0" indent="0">
              <a:buNone/>
            </a:pPr>
            <a:endParaRPr lang="en-US" sz="5200" b="1" dirty="0"/>
          </a:p>
          <a:p>
            <a:pPr marL="0" indent="0">
              <a:buNone/>
            </a:pPr>
            <a:r>
              <a:rPr lang="en-US" sz="5200" b="1" dirty="0"/>
              <a:t>Asian Americans</a:t>
            </a:r>
            <a:r>
              <a:rPr lang="en-US" sz="5200" dirty="0"/>
              <a:t> Asian American students asked for university programs in ethnic studies. The Japanese Americans Citizens League (JACL) sought compensation for internment during World War II.</a:t>
            </a:r>
          </a:p>
          <a:p>
            <a:pPr marL="0" indent="0">
              <a:buNone/>
            </a:pPr>
            <a:endParaRPr lang="en-US" sz="5200" b="1" dirty="0"/>
          </a:p>
          <a:p>
            <a:pPr marL="0" indent="0">
              <a:buNone/>
            </a:pPr>
            <a:r>
              <a:rPr lang="en-US" sz="5200" b="1" dirty="0"/>
              <a:t>Other groups</a:t>
            </a:r>
            <a:r>
              <a:rPr lang="en-US" sz="5200" dirty="0"/>
              <a:t> Disabled Americans fought for equal access and won passage of the Americans with Disabilities Act. After the Stonewall riots, gay Americans gained greater visibility in their fight for equal rights. Older Americans countered ageism by working through such groups as the Gray Panthers.</a:t>
            </a:r>
          </a:p>
          <a:p>
            <a:endParaRPr lang="en-US" sz="3300" dirty="0"/>
          </a:p>
        </p:txBody>
      </p:sp>
      <p:sp>
        <p:nvSpPr>
          <p:cNvPr id="2" name="Rectangle 1"/>
          <p:cNvSpPr/>
          <p:nvPr/>
        </p:nvSpPr>
        <p:spPr>
          <a:xfrm>
            <a:off x="783771" y="152129"/>
            <a:ext cx="7315200" cy="954107"/>
          </a:xfrm>
          <a:prstGeom prst="rect">
            <a:avLst/>
          </a:prstGeom>
        </p:spPr>
        <p:txBody>
          <a:bodyPr wrap="square">
            <a:spAutoFit/>
          </a:bodyPr>
          <a:lstStyle/>
          <a:p>
            <a:pPr algn="ctr"/>
            <a:r>
              <a:rPr lang="en-US" sz="3200" b="1" u="sng" dirty="0"/>
              <a:t>Ch. 47:  The Widening Struggle</a:t>
            </a:r>
          </a:p>
          <a:p>
            <a:pPr algn="ctr"/>
            <a:r>
              <a:rPr lang="en-US" sz="2400" i="1" dirty="0"/>
              <a:t>Why and how did the civil rights movement expand</a:t>
            </a:r>
            <a:r>
              <a:rPr lang="en-US" i="1" dirty="0"/>
              <a:t>?</a:t>
            </a:r>
          </a:p>
        </p:txBody>
      </p:sp>
    </p:spTree>
    <p:extLst>
      <p:ext uri="{BB962C8B-B14F-4D97-AF65-F5344CB8AC3E}">
        <p14:creationId xmlns:p14="http://schemas.microsoft.com/office/powerpoint/2010/main" val="230371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73" y="149479"/>
            <a:ext cx="8582891" cy="857250"/>
          </a:xfrm>
        </p:spPr>
        <p:txBody>
          <a:bodyPr>
            <a:normAutofit fontScale="90000"/>
          </a:bodyPr>
          <a:lstStyle/>
          <a:p>
            <a:r>
              <a:rPr lang="en-US" sz="2700" b="1" u="sng" dirty="0"/>
              <a:t>Ch. 50:  The Emergence of a Counterculture</a:t>
            </a:r>
            <a:br>
              <a:rPr lang="en-US" sz="2700" b="1" u="sng" dirty="0"/>
            </a:br>
            <a:r>
              <a:rPr lang="en-US" sz="2700" i="1" dirty="0"/>
              <a:t>What was the impact of a counterculture on American society?</a:t>
            </a:r>
            <a:endParaRPr lang="en-US" dirty="0"/>
          </a:p>
        </p:txBody>
      </p:sp>
      <p:sp>
        <p:nvSpPr>
          <p:cNvPr id="3" name="Content Placeholder 2"/>
          <p:cNvSpPr>
            <a:spLocks noGrp="1"/>
          </p:cNvSpPr>
          <p:nvPr>
            <p:ph idx="1"/>
          </p:nvPr>
        </p:nvSpPr>
        <p:spPr>
          <a:xfrm>
            <a:off x="274618" y="1185690"/>
            <a:ext cx="8666018" cy="4514850"/>
          </a:xfrm>
        </p:spPr>
        <p:txBody>
          <a:bodyPr>
            <a:noAutofit/>
          </a:bodyPr>
          <a:lstStyle/>
          <a:p>
            <a:pPr marL="0" indent="0">
              <a:buNone/>
            </a:pPr>
            <a:r>
              <a:rPr lang="en-US" sz="1600" b="1" dirty="0"/>
              <a:t>Members of the counterculture valued individual freedom and expression over materialism. Their values created a generation gap between themselves and older, mainstream Americans.</a:t>
            </a:r>
            <a:endParaRPr lang="en-US" sz="1600" dirty="0"/>
          </a:p>
          <a:p>
            <a:pPr marL="0" indent="0">
              <a:buNone/>
            </a:pPr>
            <a:endParaRPr lang="en-US" sz="1600" b="1" dirty="0"/>
          </a:p>
          <a:p>
            <a:pPr marL="0" indent="0">
              <a:buNone/>
            </a:pPr>
            <a:r>
              <a:rPr lang="en-US" sz="1600" b="1" dirty="0"/>
              <a:t>The New Left</a:t>
            </a:r>
            <a:r>
              <a:rPr lang="en-US" sz="1600" dirty="0"/>
              <a:t> Politically active college students formed a movement known as the New Left. In 1964, the Free Speech Movement challenged the University of California at Berkeley.</a:t>
            </a:r>
          </a:p>
          <a:p>
            <a:pPr marL="0" indent="0">
              <a:buNone/>
            </a:pPr>
            <a:endParaRPr lang="en-US" sz="1600" b="1" dirty="0"/>
          </a:p>
          <a:p>
            <a:pPr marL="0" indent="0">
              <a:buNone/>
            </a:pPr>
            <a:r>
              <a:rPr lang="en-US" sz="1600" b="1" dirty="0"/>
              <a:t>Hippies</a:t>
            </a:r>
            <a:r>
              <a:rPr lang="en-US" sz="1600" dirty="0"/>
              <a:t> Members of the counterculture, known as hippies, believed in peace, love, and individual freedom. They shunned the Establishment and its materialistic values.</a:t>
            </a:r>
          </a:p>
          <a:p>
            <a:pPr marL="0" indent="0">
              <a:buNone/>
            </a:pPr>
            <a:endParaRPr lang="en-US" sz="1600" b="1" dirty="0"/>
          </a:p>
          <a:p>
            <a:pPr marL="0" indent="0">
              <a:buNone/>
            </a:pPr>
            <a:r>
              <a:rPr lang="en-US" sz="1600" b="1" dirty="0"/>
              <a:t>Sexual revolution</a:t>
            </a:r>
            <a:r>
              <a:rPr lang="en-US" sz="1600" dirty="0"/>
              <a:t> As living together before marriage and getting divorced became more accepted in the 1960s, the divorce rate went up, as did the number of children living with a single parent.</a:t>
            </a:r>
          </a:p>
          <a:p>
            <a:pPr marL="0" indent="0">
              <a:buNone/>
            </a:pPr>
            <a:endParaRPr lang="en-US" sz="1600" b="1" dirty="0"/>
          </a:p>
          <a:p>
            <a:pPr marL="0" indent="0">
              <a:buNone/>
            </a:pPr>
            <a:r>
              <a:rPr lang="en-US" sz="1600" b="1" dirty="0"/>
              <a:t>Drug use</a:t>
            </a:r>
            <a:r>
              <a:rPr lang="en-US" sz="1600" dirty="0"/>
              <a:t> Casual attitudes toward the use of illegal drugs shocked mainstream America.</a:t>
            </a:r>
          </a:p>
          <a:p>
            <a:pPr marL="0" indent="0">
              <a:buNone/>
            </a:pPr>
            <a:endParaRPr lang="en-US" sz="1600" b="1" dirty="0"/>
          </a:p>
          <a:p>
            <a:pPr marL="0" indent="0">
              <a:buNone/>
            </a:pPr>
            <a:r>
              <a:rPr lang="en-US" sz="1600" b="1" dirty="0"/>
              <a:t>Rock ’n’ roll</a:t>
            </a:r>
            <a:r>
              <a:rPr lang="en-US" sz="1600" dirty="0"/>
              <a:t> Psychedelic rock combined musical styles with light shows to create vivid experiences. The music festival Woodstock drew media attention to the counterculture.</a:t>
            </a:r>
          </a:p>
          <a:p>
            <a:pPr marL="0" indent="0">
              <a:buNone/>
            </a:pPr>
            <a:endParaRPr lang="en-US" sz="1600" b="1" dirty="0"/>
          </a:p>
          <a:p>
            <a:pPr marL="0" indent="0">
              <a:buNone/>
            </a:pPr>
            <a:r>
              <a:rPr lang="en-US" sz="1600" b="1" dirty="0"/>
              <a:t>Impact of the counterculture</a:t>
            </a:r>
            <a:r>
              <a:rPr lang="en-US" sz="1600" dirty="0"/>
              <a:t> The media introduced countercultural values to mainstream America through television and radio, as well as art, music, and theater.</a:t>
            </a:r>
          </a:p>
          <a:p>
            <a:pPr marL="0" indent="0">
              <a:buNone/>
            </a:pPr>
            <a:endParaRPr lang="en-US" sz="1600" dirty="0"/>
          </a:p>
        </p:txBody>
      </p:sp>
    </p:spTree>
    <p:extLst>
      <p:ext uri="{BB962C8B-B14F-4D97-AF65-F5344CB8AC3E}">
        <p14:creationId xmlns:p14="http://schemas.microsoft.com/office/powerpoint/2010/main" val="116131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191044"/>
            <a:ext cx="8582891" cy="857250"/>
          </a:xfrm>
        </p:spPr>
        <p:txBody>
          <a:bodyPr>
            <a:normAutofit fontScale="90000"/>
          </a:bodyPr>
          <a:lstStyle/>
          <a:p>
            <a:r>
              <a:rPr lang="en-US" sz="2700" b="1" u="sng" dirty="0"/>
              <a:t>Ch. 55:  Politics and Society in the “Me Decade”</a:t>
            </a:r>
            <a:br>
              <a:rPr lang="en-US" sz="2700" b="1" u="sng" dirty="0"/>
            </a:br>
            <a:r>
              <a:rPr lang="en-US" sz="2700" i="1" dirty="0"/>
              <a:t>How should historians characterize the 1970s?</a:t>
            </a:r>
            <a:endParaRPr lang="en-US" dirty="0"/>
          </a:p>
        </p:txBody>
      </p:sp>
      <p:sp>
        <p:nvSpPr>
          <p:cNvPr id="3" name="Content Placeholder 2"/>
          <p:cNvSpPr>
            <a:spLocks noGrp="1"/>
          </p:cNvSpPr>
          <p:nvPr>
            <p:ph idx="1"/>
          </p:nvPr>
        </p:nvSpPr>
        <p:spPr>
          <a:xfrm>
            <a:off x="366057" y="1048294"/>
            <a:ext cx="8666018" cy="4514850"/>
          </a:xfrm>
        </p:spPr>
        <p:txBody>
          <a:bodyPr>
            <a:noAutofit/>
          </a:bodyPr>
          <a:lstStyle/>
          <a:p>
            <a:pPr marL="0" indent="0">
              <a:buNone/>
            </a:pPr>
            <a:r>
              <a:rPr lang="en-US" sz="1600" b="1" dirty="0"/>
              <a:t>During the 1970s, the U.S. economy suffered from stagflation as the nation faced a number of crises. The decade was also a time of changing views about everything from the environment and ethnicity to retirement and gender equality</a:t>
            </a:r>
            <a:r>
              <a:rPr lang="en-US" sz="1600" b="1" dirty="0" smtClean="0"/>
              <a:t>.</a:t>
            </a:r>
          </a:p>
          <a:p>
            <a:pPr marL="0" indent="0">
              <a:buNone/>
            </a:pPr>
            <a:endParaRPr lang="en-US" sz="1600" dirty="0"/>
          </a:p>
          <a:p>
            <a:pPr marL="0" indent="0">
              <a:buNone/>
            </a:pPr>
            <a:r>
              <a:rPr lang="en-US" sz="1600" b="1" dirty="0"/>
              <a:t>Organization of Petroleum Exporting Countries</a:t>
            </a:r>
            <a:r>
              <a:rPr lang="en-US" sz="1600" dirty="0"/>
              <a:t> A major cause of inflation was OPEC’s decision to raise the price of oil. This led to rising prices for many goods.</a:t>
            </a:r>
          </a:p>
          <a:p>
            <a:pPr marL="0" indent="0">
              <a:buNone/>
            </a:pPr>
            <a:r>
              <a:rPr lang="en-US" sz="1600" b="1" dirty="0"/>
              <a:t>National Energy Act</a:t>
            </a:r>
            <a:r>
              <a:rPr lang="en-US" sz="1600" dirty="0"/>
              <a:t> In 1978, Congress tried to reduce U.S. dependence on imported oil. The National Energy Act offered incentives for conserving energy or using alternative energy sources.</a:t>
            </a:r>
          </a:p>
          <a:p>
            <a:pPr marL="0" indent="0">
              <a:buNone/>
            </a:pPr>
            <a:r>
              <a:rPr lang="en-US" sz="1600" b="1" dirty="0"/>
              <a:t>Camp David Accords</a:t>
            </a:r>
            <a:r>
              <a:rPr lang="en-US" sz="1600" dirty="0"/>
              <a:t> In 1978, Jimmy Carter brokered a peace agreement between Israel and Egypt. The Camp David Accords ended the long state of war between these two countries.</a:t>
            </a:r>
          </a:p>
          <a:p>
            <a:pPr marL="0" indent="0">
              <a:buNone/>
            </a:pPr>
            <a:r>
              <a:rPr lang="en-US" sz="1600" b="1" dirty="0"/>
              <a:t>Earth Day</a:t>
            </a:r>
            <a:r>
              <a:rPr lang="en-US" sz="1600" dirty="0"/>
              <a:t> The first Earth Day celebration in 1970 signaled the emergence of a new environmental movement. Followers worked to clean up and protect the environment locally and globally. Congress passed antipollution laws such as the Clean Water Act and the Safe Drinking Water Act.</a:t>
            </a:r>
          </a:p>
          <a:p>
            <a:pPr marL="0" indent="0">
              <a:buNone/>
            </a:pPr>
            <a:r>
              <a:rPr lang="en-US" sz="1600" b="1" dirty="0"/>
              <a:t>Three Mile Island accident</a:t>
            </a:r>
            <a:r>
              <a:rPr lang="en-US" sz="1600" dirty="0"/>
              <a:t> An accident at the Three Mile Island Nuclear Generating Station in 1978 highlighted the potential dangers of nuclear energy.</a:t>
            </a:r>
          </a:p>
          <a:p>
            <a:pPr marL="0" indent="0">
              <a:buNone/>
            </a:pPr>
            <a:r>
              <a:rPr lang="en-US" sz="1600" b="1" dirty="0"/>
              <a:t>Searching for meaning</a:t>
            </a:r>
            <a:r>
              <a:rPr lang="en-US" sz="1600" dirty="0"/>
              <a:t> During the 1970s, many Americans turned inward to search for meaning. Some explored self-help movements, others new religions, and others their ethnic identity.</a:t>
            </a:r>
          </a:p>
          <a:p>
            <a:pPr marL="0" indent="0">
              <a:buNone/>
            </a:pPr>
            <a:r>
              <a:rPr lang="en-US" sz="1600" b="1" dirty="0"/>
              <a:t>Population changes</a:t>
            </a:r>
            <a:r>
              <a:rPr lang="en-US" sz="1600" dirty="0"/>
              <a:t> Fewer births and longer life expectancies led to an aging of the U.S. population. The population also shifted south, as people migrated from the Rustbelt to the Sunbelt.</a:t>
            </a:r>
          </a:p>
          <a:p>
            <a:pPr marL="0" indent="0">
              <a:buNone/>
            </a:pPr>
            <a:r>
              <a:rPr lang="en-US" sz="1600" b="1" dirty="0"/>
              <a:t>Gender equality</a:t>
            </a:r>
            <a:r>
              <a:rPr lang="en-US" sz="1600" dirty="0"/>
              <a:t> Women worked to gain greater equality in the workplace and politics. In growing numbers, women entered professions that had once been dominated by males.</a:t>
            </a:r>
            <a:r>
              <a:rPr lang="en-US" sz="1600" b="1" dirty="0"/>
              <a:t>  </a:t>
            </a:r>
            <a:endParaRPr lang="en-US" sz="1600" dirty="0"/>
          </a:p>
          <a:p>
            <a:pPr marL="0" indent="0">
              <a:buNone/>
            </a:pPr>
            <a:endParaRPr lang="en-US" sz="1600" dirty="0"/>
          </a:p>
        </p:txBody>
      </p:sp>
    </p:spTree>
    <p:extLst>
      <p:ext uri="{BB962C8B-B14F-4D97-AF65-F5344CB8AC3E}">
        <p14:creationId xmlns:p14="http://schemas.microsoft.com/office/powerpoint/2010/main" val="89248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a:bodyPr>
          <a:lstStyle/>
          <a:p>
            <a:pPr marL="0" indent="0">
              <a:buNone/>
            </a:pPr>
            <a:r>
              <a:rPr lang="en-US" sz="2800" u="sng" dirty="0" smtClean="0"/>
              <a:t>Wednesday</a:t>
            </a:r>
            <a:r>
              <a:rPr lang="en-US" sz="2800" u="sng" dirty="0" smtClean="0">
                <a:sym typeface="Wingdings" panose="05000000000000000000" pitchFamily="2" charset="2"/>
              </a:rPr>
              <a:t>, Thursday, May 11-12, &amp; Mon</a:t>
            </a:r>
            <a:r>
              <a:rPr lang="en-US" sz="2800" u="sng" dirty="0" smtClean="0"/>
              <a:t>day, May 16 2016</a:t>
            </a:r>
          </a:p>
          <a:p>
            <a:pPr marL="0" indent="0">
              <a:buNone/>
            </a:pPr>
            <a:endParaRPr lang="en-US" dirty="0" smtClean="0"/>
          </a:p>
          <a:p>
            <a:pPr marL="0" indent="0">
              <a:buNone/>
            </a:pPr>
            <a:r>
              <a:rPr lang="en-US" b="1" i="1" dirty="0" smtClean="0"/>
              <a:t>Decades of Change PROJECT</a:t>
            </a:r>
          </a:p>
          <a:p>
            <a:pPr marL="0" indent="0">
              <a:buNone/>
            </a:pPr>
            <a:r>
              <a:rPr lang="en-US" b="1" i="1" dirty="0" smtClean="0"/>
              <a:t>Ch. 24:  Age of Limits</a:t>
            </a:r>
          </a:p>
          <a:p>
            <a:pPr marL="0" indent="0">
              <a:buNone/>
            </a:pPr>
            <a:endParaRPr lang="en-US" b="1" i="1" dirty="0"/>
          </a:p>
          <a:p>
            <a:pPr marL="0" indent="0">
              <a:buNone/>
            </a:pPr>
            <a:r>
              <a:rPr lang="en-US" dirty="0">
                <a:solidFill>
                  <a:srgbClr val="0070C0"/>
                </a:solidFill>
              </a:rPr>
              <a:t> </a:t>
            </a:r>
            <a:r>
              <a:rPr lang="en-US" dirty="0" smtClean="0">
                <a:solidFill>
                  <a:srgbClr val="0070C0"/>
                </a:solidFill>
              </a:rPr>
              <a:t>    </a:t>
            </a:r>
            <a:r>
              <a:rPr lang="en-US" u="sng" dirty="0" smtClean="0">
                <a:solidFill>
                  <a:srgbClr val="0070C0"/>
                </a:solidFill>
              </a:rPr>
              <a:t>The Americans</a:t>
            </a:r>
            <a:r>
              <a:rPr lang="en-US" dirty="0" smtClean="0">
                <a:solidFill>
                  <a:srgbClr val="0070C0"/>
                </a:solidFill>
              </a:rPr>
              <a:t>, Ch. 24</a:t>
            </a:r>
          </a:p>
          <a:p>
            <a:pPr marL="0" indent="0">
              <a:buNone/>
            </a:pPr>
            <a:r>
              <a:rPr lang="en-US" sz="2800" i="1" dirty="0" smtClean="0">
                <a:solidFill>
                  <a:srgbClr val="0070C0"/>
                </a:solidFill>
              </a:rPr>
              <a:t>     </a:t>
            </a:r>
            <a:r>
              <a:rPr lang="en-US" dirty="0" smtClean="0">
                <a:solidFill>
                  <a:srgbClr val="0070C0"/>
                </a:solidFill>
              </a:rPr>
              <a:t>History Alive! Ch. 53, 54, 55</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Ch. </a:t>
            </a:r>
            <a:r>
              <a:rPr lang="en-US" sz="2400" dirty="0" smtClean="0">
                <a:solidFill>
                  <a:srgbClr val="FF0000"/>
                </a:solidFill>
              </a:rPr>
              <a:t>24 </a:t>
            </a:r>
            <a:r>
              <a:rPr lang="en-US" sz="2400" dirty="0">
                <a:solidFill>
                  <a:srgbClr val="FF0000"/>
                </a:solidFill>
              </a:rPr>
              <a:t>“</a:t>
            </a:r>
            <a:r>
              <a:rPr lang="en-US" sz="2400" dirty="0" err="1">
                <a:solidFill>
                  <a:srgbClr val="FF0000"/>
                </a:solidFill>
              </a:rPr>
              <a:t>ttt</a:t>
            </a:r>
            <a:r>
              <a:rPr lang="en-US" sz="2400" dirty="0">
                <a:solidFill>
                  <a:srgbClr val="FF0000"/>
                </a:solidFill>
              </a:rPr>
              <a:t>” &amp; </a:t>
            </a:r>
            <a:r>
              <a:rPr lang="en-US" sz="2400" u="sng" dirty="0">
                <a:solidFill>
                  <a:srgbClr val="FF0000"/>
                </a:solidFill>
              </a:rPr>
              <a:t>Alive!</a:t>
            </a:r>
            <a:r>
              <a:rPr lang="en-US" sz="2400" dirty="0">
                <a:solidFill>
                  <a:srgbClr val="FF0000"/>
                </a:solidFill>
              </a:rPr>
              <a:t> Ch. </a:t>
            </a:r>
            <a:r>
              <a:rPr lang="en-US" sz="2400" dirty="0" smtClean="0">
                <a:solidFill>
                  <a:srgbClr val="FF0000"/>
                </a:solidFill>
              </a:rPr>
              <a:t>54 due work due Thursday</a:t>
            </a:r>
          </a:p>
          <a:p>
            <a:pPr algn="l"/>
            <a:r>
              <a:rPr lang="en-US" sz="2400" dirty="0" smtClean="0">
                <a:solidFill>
                  <a:srgbClr val="FF0000"/>
                </a:solidFill>
              </a:rPr>
              <a:t>		</a:t>
            </a:r>
            <a:r>
              <a:rPr lang="en-US" sz="2400" i="1" dirty="0" smtClean="0">
                <a:solidFill>
                  <a:srgbClr val="FF0000"/>
                </a:solidFill>
              </a:rPr>
              <a:t>Collaborative assessment 5/12; QUIZ Monday, 5/16</a:t>
            </a:r>
            <a:endParaRPr lang="en-US" sz="2400" dirty="0">
              <a:solidFill>
                <a:srgbClr val="FF0000"/>
              </a:solidFill>
            </a:endParaRPr>
          </a:p>
          <a:p>
            <a:pPr algn="l"/>
            <a:r>
              <a:rPr lang="en-US" sz="2400" dirty="0">
                <a:solidFill>
                  <a:srgbClr val="0070C0"/>
                </a:solidFill>
              </a:rPr>
              <a:t>		*Ch. </a:t>
            </a:r>
            <a:r>
              <a:rPr lang="en-US" sz="2400" dirty="0" smtClean="0">
                <a:solidFill>
                  <a:srgbClr val="0070C0"/>
                </a:solidFill>
              </a:rPr>
              <a:t>23 </a:t>
            </a:r>
            <a:r>
              <a:rPr lang="en-US" sz="2400" dirty="0">
                <a:solidFill>
                  <a:srgbClr val="0070C0"/>
                </a:solidFill>
              </a:rPr>
              <a:t>self &amp; peer evaluation due </a:t>
            </a:r>
            <a:r>
              <a:rPr lang="en-US" sz="2400" dirty="0" smtClean="0">
                <a:solidFill>
                  <a:srgbClr val="0070C0"/>
                </a:solidFill>
              </a:rPr>
              <a:t>Thursday!</a:t>
            </a:r>
            <a:endParaRPr lang="en-US" sz="2400" dirty="0">
              <a:solidFill>
                <a:srgbClr val="0070C0"/>
              </a:solidFill>
            </a:endParaRPr>
          </a:p>
          <a:p>
            <a:pPr algn="l"/>
            <a:r>
              <a:rPr lang="en-US" sz="2400"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406934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804" y="1141417"/>
            <a:ext cx="9144000" cy="1830387"/>
          </a:xfrm>
        </p:spPr>
        <p:txBody>
          <a:bodyPr>
            <a:noAutofit/>
          </a:bodyPr>
          <a:lstStyle/>
          <a:p>
            <a:r>
              <a:rPr lang="en-US" sz="5400" b="1" dirty="0"/>
              <a:t>Why are we here this week?</a:t>
            </a:r>
            <a:r>
              <a:rPr lang="en-US" sz="8800" b="1" dirty="0"/>
              <a:t/>
            </a:r>
            <a:br>
              <a:rPr lang="en-US" sz="8800" b="1" dirty="0"/>
            </a:br>
            <a:endParaRPr lang="en-US" sz="8800" dirty="0"/>
          </a:p>
        </p:txBody>
      </p:sp>
      <p:pic>
        <p:nvPicPr>
          <p:cNvPr id="1026" name="Picture 2" descr="http://scm-l3.technorati.com/12/12/14/73875/Brain-and--thought.jpg?t=2012121411234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42" y="2209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MSERUUExQWFRUWFRUUGBcXFxgVFxYXFhcVFRoVFBUXHSYeGBojGRUVHy8gIycpLCwsFR4xNTAqNSYsLCkBCQoKDgwOGg8PGiwkHyQsLC0sLCwsLSwsLCwsLCksLCksLywtLCwsLCwsLCwpLCwsKS8sLCwsLCwsLCwsLCwsLP/AABEIAMsA+AMBIgACEQEDEQH/xAAcAAACAgMBAQAAAAAAAAAAAAAFBgMEAQIHAAj/xAA+EAABAwIEAwYEAwcEAgMBAAABAgMRAAQFEiExBkFREyJhcYGRBzKhsUJS0RRDYnKSweEVIzPwFoKiwvFT/8QAGwEAAwEBAQEBAAAAAAAAAAAAAgMEAQUABgf/xAA1EQACAQMDAQYEBQIHAAAAAAABAgADESEEEjFBBRMiUWGRFHGBobHB0eHwQlIGFTJDYpLx/9oADAMBAAIRAxEAPwBI4Y4bZuEhwKVKe6tBAiSDBChy5x4UExXCFMKyqUhX8qpI8xyrayx19lKUtqyhKs0ADvE/n/MOUGo7+67VxTkZc5KiBsCdTHrNdtaTbs8SfcLSnFWLS8caOZtakHqkkfY1oG69kojTHWDujXhfxJu24C8ro/iEH+pMH3mm3DPihbLgOpW0evzp9x3vpSbwtYtOSopOZG+vdOaRt13obi+HoaWUpUVEHUREeE86i2qXKiNuQLzt+H4qw8JadQvwSoT/AE7j2oihNfOSTBo5hvGV4zAQ8ogfhV3x7Kn6VjUSJ4VBO7JrcVy7Dviy4NHmUq6qQSk+xkfamjDviFaO/vOzPRwZf/lqn60raRC3CNQrMVVZvUqGZJCh1BBHuKlD1aJ68kyVC4xUnbV5SqYsFjKFw3FVCmaJOCardlrVSSNzmQBitssVYVUSqO14G60wE1qpNZzV4rrNk3fKbjetTstGs5ZqZGlawxPBp79nqFxirgNaLRSgDGF4Av7PnQ02xpndbmqblvVaNi0WReBk29TJs6IC2qzbMA6RWsZqwYMLBFRnCoppbsRG1bKshG1SmpHgRQXhZ5CvU1otI5V6kmpGAT57vLNTSoI05GoYrqvw34gs7tKbPEG2yUT2Di9PmmW1H1kTz8YpR4/4N/065LYWFoOqDPeAOwWnr4jQ+Gwqp1vH3bjMBkxuEucL8FIuAHQ6lbcKC0QUrQspIAI1BEmQZ1il7F8CetlBLqQCdoUkz6AyPWr+C8ZPWraW2UoAz51kiS5yyqJ2TAA0131ofjF6l19xxIKQtRXB1IzakTzgk05ab7zfiLJUD1lVu4UE5QogEyQDGvWt7m6U4cyjJgAnmY0k+MVEaxRGmBmZvm0VkU18IYQy8O0hWdswoGCgkgwRp56UGxnDUMrKUuBZBIIAIy+BO01MSC22HYhby9hLrSmyHAkFXcnYkaHWNoMa+FCb1kJWUpmAY1ifpUArc60r4c3Jhd5cWk1nibrJltakH+Eke8b0y4d8S7hGjgS4PEZVe6dPcUrs2ilyEicqSo+Q3NRARrQNTIhBp13CuN2nUFZCmwkpSSrVIUoEgZh4JPIbUeaxJKhKVBQ6ggj3FclZvmVMBswkk5yE90ZhIGu0xQu3xVxpRLalJ8jB9Y3pKvnIhMmMTt/7WK1VeAGub4PxTcvKDaW1OqOwQklXskU8WHBV+9BWEsg/nVKv6Uz9YqkVEAuTJCjXtJ14iJ3rRV+KZsL+HbLerqlPK/oT7AyfU0dYwG3R8rLY/wDUE+5oW1iDgXmjTueZzsXgNb/tFdLRbIGyUjyAH2rZTIPKl/Gj+37w/hT5znCHhVy3UDTe/gbK/mbT5gQfcUPf4VR+BRSfHvD9aIapG5xB7hhBBar3Y1M9aOtfMnQcxqPM9PWoEX6Dsoe4ou8XzhChUbIU+0idtaqG11oumFba+VTt2g50QrATO6aCE2JI2q1Y4URqaMtsCrCWqU2oNrRq0fOU2rIVL+wiriEVvlqUuY8KBBi7IV6iJTXqHcYVp8ihZBkb04N43/qLaWrlUuIQEIUd4Eka8yJO/Kk8oMkHccudT31m5bPKQsZVoIkdDAI+hFfQVKamQqxE9f2C2FlCx5HkR1FaJE11Tg3ErXE7VVpdBtNz2fZsvlIncFIJ/MFAa7kEievNeIMHXZ3C2VlJUkwcigofqD4EAjpQ0a9mKOMia6YuI3YT8M3XGnHCptaSypTKm15gtzQpBmCNlAyNzShiWEPW6srzam1ESAoRI6jqKZ+GfiT+yNtMoZBbCip0lRK1lR1KOSYERvMcppZxC57R1asylgqUQpUlREmCZ1mKOl3jMd3HSC20AWmGMVdQkJQtSUhWeE6d7TUkb7DesXt6XXCtW6tTGgmACY8Yn1qHLWqqYaQGYG6+JIDWQunThXhy3ebLqSuShbRQoCErUmCpKhvodPOlTE7BLS8qXUuRuUzA8P8A8pCVVLFYZQgAxs4XxptLP++tMlWRGkqywJzR+GevSgGPBPbKSltCAkkDJzHIz4iKHNN00cJcDv37kIGVCYzuK+VPh/EqOQ+lIdFQl4XeEgLAFjhrjywhpClrVoEpEk+grqXCvwRkBd6ojn2TZE/+6+Xkn3ro3DPCVvYt5GUd4jvOHVaz/EengNBRquVUrbjiUKhtmD8GwC3tEZLdpLaecDVXipR1V6miFerUrFTk+caBbibV6ou26VsV0O4T03rBNQm6TtmHuKyXBWbptpuV1E45Ua7kCoHLkV68ICZeXSXxLwiy/KkktOfmT8pP8SdvUQaZl3STz1qvd28pkK5kbUDoGFjOhpdQaLBlNpxG97a3cLayoKB3BMEdUnmKt2fF1238r646KOcey5pt4s4bW42SMqlJ1TrliSJ302FIzvDt0ndpR8QMw/8AjNctqb028NxPtqGv02pQCptJ8jb843YZ8VXkwHm0uDqnuK/uk+wp0wbj21fgBeRR/Cvun0Ox9DXFXLVaPmSpPmCPvWgXRprKqc5+cVX7F0WoF0G0+a8e3HtafSCLgGpO0rhWBcXXNvoF50D8CjIHkdxT/gnHrT0A9xf5T/Y866FLWU6mODPl9Z2JqNPdl8S+Y/MR1ms0NbxIHnWattOJxOWYMhtLy1vpZDEKcc7ZCSpp1Matkie8Tqnwka0L+Jl3bL7NxtlCy+jOHwpX4TlgJBAJAA+bqNKuDFFXCldqvtSe4SozIGkUlcRYKu3UACS0SSjoCYkeeg84FdakLON0lfIusEMOqbVmSYNHLm7F+nvmLhIgKP7wAQEqPWNjQOKlvrNbDmVYyrASr+pIWPoRVdRFbjmKViJVUwpCilYKVAwQdwRV2wtwtaUlaUBRjOqcqfFUAmPSnjCMZtsQt/2e9AS8MuS7CQVpyjKkOwJWgSZkzt0FJWK4aq2eU0spVBHeQZSoHUFCo2I8KCjWIJRhYz1RLi44js58KX02ji4S49nb7NLSswU3BzKB0knMkj+XxpEvbRbSyhxJQtJgpUII8wac0fFNwtOMFtLbJZLLYaJC2iEwhQWTKthO3h0KQpUmTvRUmq57yC4TG2ELPiF9sNpQspS2SQkaAkmSVD8UzzqBas61KiMxJgbCTMComWpoxYYcVEACSSAANySYgVhCrmAzG1oV4L4RXfPhA7qE95xcTlT4dVHYD9K+hcJw5q3aS00kJQkQB9yTzJ5mgfCmCNWjAbb3Oq1Hcq569BsPAUdZNcTU1u8Nukso09oueZdrRx0Deqr+IpT/AIoat0uKzLnKPlTrqfzKjfwqMtKQt4TcvRVQ4gCJOg+9DbplK9JUPBKiPeqr2CZ4BUuOgVlH0TSWJ6RwUCWr7ixpoHvSroNY9qU8Sxu5uUqLRW2gDclSSfICNaYP9Ky6AnTyn00qje2qtFJ1gglI0BA106K+8Ul91oagXiA7h6VLfazKBbRHaBQntiQoZswMpgK2g6gzyoZg/H92wopaf7UDXI4CZHVKtNPca0QxE9hcPdp/wvqK0ufh2ylKiPlMQNelDcI4XtmMzpeDgIhIzIKoOsJAMlWg10ApSVAF8Xp79ZrKS2Iz23xUccSCpvLJ1I1GmhBHLWaJ2nGrZ3BCjpJmB5AUlYRh6QCN5UpevUmYHhR5jDp1itOTi80Y5jXb4wFZYMjwpnKMzYjmZpHw6ygjSnNhYSnflvU+o1jUEYmaKe61pOrDkFOVSQQd53996DvYEUGWyVJ/KdSPI86ziXFLDAlxevIDVSvIUWtLwKSDBAIB7wg6iYI5UjS9pGqACITadlyYISgK0I9DVZ/AGF/M0g+aRPvTE6G1bkecgGqKlDUEjwjnXTV0fEEGomVJEWrjge1UDCSjxQoj6KkfShL/AMNQNWnjP8Y/+yf0p2ekA1kNRvXmooekrpdp6qlw5+ufxiZbi+tdHGy63+ZBzkeY39xXqdA5FerVFRBZWx7wm1tKqd1WkCfMG36zjblv+y3KUuKKW1kQuM0JnUKEiYmukr+Hnb2jkrQ8FJCmignUzM6jQxoB13pcxbCO3aKHAUrGokQQfI1nh/4mP2Zbt3W09i2kN6fMR+Yq5qmTyGuvWvpa5eooKcifOqAhzxFjhu0VbXi2H22y2ApTnbJSAlKdlpKtjMCOcxVv4lYhbuJbcbbbcLqTD4KswyEDLAI11/F12qzxIBfgkrJWnRClamBsFelc6um1pJQqQUkyOU9ftrTaR3kFuYDjbxxI7a5UhUg0bVdi4SAoSRy5+n6UJtbJboORClxvlSVRO0wPCiGP8Pu2TobX82Rtc8pUkEpB5wqR6U9tpNusXnmR3uButJC8pU0oSlwCU8hBI0CgTBB1qswlKlJBVlBIBVBOUdSBqYpp4T46DCF29wgOMPZQ6Nc0Ce8jWAoaHbXKKq8RYEw06Cw6VtqAUFZMo11A3M6b7a8qn75lbY30MPYCNwjJZ/DBwWzjqVoeJCFM9kSoLSScxMgaxEDwNHPh/wAOEOqcdQUlsQkKBBzHnB6D7igmB8c3CEpaUEFgN9kEISEQIjMlQ1zc5MzTpwm7FsN5JJJOpJ6+0e1TVKjgEMYSopItGm1mfAUTSkAa0NsjpNXAmdTXNaVASJ54E5UJHiTy8B41WcbVPL6mijbQAqN0Dx9KURGgwZmy7anxk/TSojce9WLmPA+e9Vu06ppV8xkjcvJ0MfUH0NQ5ZO/pz+mhqwi1QVSUqH2rV+3HJREeVCbwhaLfEGHNnMSnqTrpMbxP2pKdwhG43/LoPeK6IvCEuLBcWtaBukGM2mmo8aDYg7bFWVKktlMgpW2AfJUQa51av3bcGU003RbsLQzBG3TpT61hreQDeBBO2tBrK+Zakl1rfQ5By6d6aK2/FbG2do+PZrH11qdtU/Kia1K0JMNISNKt9mCPOh7GKNK+Xs1c+4Ug/VQ+1WHMRQNzk/mBSPeIrm6ivUqLtYDM1UscSOx4Ya7RTmTOomc7hkDwQnnHtRO4UBpVNvEk6BKgRyggj3FYefmkNX7tQqXv5xlmZrsZXukzSpxPhuZBI0I6femkmqN63IIoaWoYtmX6eqaTAicubxZ9swl5xMdFq+00QY43vE/vir+YJV9xNU8fs8jpihgJrvK5tcGfVKmnrrd0B+gjnafEx0f8jTa/EZkH7kfSvUnpr1M79x1kz9k6JjfZ9zOkYnjannlS6XEBSsh2GUmRpAjSJ8qXuIMOCxPPrUFjd6joY1/Wni74KdWy4sEEJb7RsoOYObGBz+WeW8V9mWWlYT8wHjWcltcRUyvKraadca+HgvbU3Vq4l1SEyAAQtUfM2tPJQEkameW9KmN4dn1GixoR1/zRPhP4iXNklDSUpDaVFS0xq4SdSpR1HdgCIHdFNq03YBqfMSrBbq3EVuG8TVa3SHMxQAqHBrqn8SSOf60ycXfED9qZbDKyhJzpdaIGaQRBKuaSk8jyM1tx7ZoulLvLdMA6rSAAepWcu5mZPOuevI5itADEVCMjkTxuo2dJaWiaN4BdBQ7Bw91XyqP4T+lUuHMDfvDDSc0KAUZAyz+JQmY8fCjPEPCTto8sZFlpKoQ6UnKoGCDmGgOseda7o5sDmCoZeRiM1nwFdIzkt91tOfPMpUnTVtQ0Vpr5A028Pj/aQPEz7mh3AfxCKGUsOJCgmddcygfMxI+tHrW5CzICQCVRlTkkSYJTyMVyHdyxDSsAWxGa3thlBBmauJRVCxWTHQaVdCqRCm7rkChz90eVS3DviPvQ24fPKgJjVE8tQnvGonLhI2FRFknX61SvFRoD9KAiHeWHrkFJgkep3oQ/fpjRURvtJPmTtXn21aSJA5RCZ/vVN1zKP9xM+sTSWI6whNkY4QrSSPf2iobx5L4JUnbnG3mTQq8vJOgAjpH9hVJSp03qZlvxGBrS27c27f4ZO2mvvyFQIvUE6IhM8xr5CKhTaa8qlDVZYDrN3mELPEUJnUyeqZH1oixi6fwkj1/tS7k6UQsmY9aXU0a1VJOZ4V7MAYXVfNqOqRPXY/Sr7N6CInyn7TQsMeFYNgD1HkY/xXLbSrwDLN0OBw1slwHegls042ZSuRzSoSD7bUYbIVqPUdKl+EKtcTxeQPWTSld5CT5gGs/+N2qv3KP6RWhVK/KrKFGvpNNYoARFGpUU+FiPrKznBtof3QHkSP716rwuCK9TjTTyEMavUDhz7mchw17SK6pwVxilppDK0nKCqV5iYkyDljYf5pZt/hNep/8A4+jh3/popbcFXjXzNZh/CpKvoDP0r6Os1Kri8+fpKy4MB8Y36nbhRWsLhSkpUAEgpBMRAE6c6Ur5AMxvTVxbgywiSlSFjUSCJ8Na5+u4JO+vOrtPtCgCJrg7oycL4oEOhK5yEgKjeOcTzirfxA+G/wCyoF1bq7S2cUSIH/FMZcx6EyOUERzpbwpCisV1fBeJFBg27pKmy2psiEykKB1TIg77HSlajcrB0+oh0RuXaZyHhbFDaXSXgCcuYFIMZgUkQfCYPpTBxJxWL4tK7yVBGVbckoCgScyPMHz7tL2K4aph0pVqDqlXIj/vKvMtTqN6zulJ7wcwS7AbDD+Goiun4NohAPJI+1KXA+FsXEJWpYdT3iiBlWkEbHcbgHzp9etAhZAI1MxG1c2sQWNo5LgRgtQkplM+tbuqyiqdrsKleBVqTA5Co2uJQsrSVSToOnWoNDqdqnukhCN5NCM5M0om2I2T3F2BQtd5KttK0cJWYA0FaukAgb0O+89aeusQIGgA9ZPvQS6lW5JNErhokanU7D/PSqZtz60hrHMISj+zgctax2AFXOwg+FQuTypZz1hgSFTOlV1pqxkVVVQM1gUecL6SBZqy1cEc6rBEmsqXzqpMYmAbjkQm3iahzqYYufCgCnzUSrqubqKW1rjidzT01qLYiNKcV8qs2mLxm2+X+4pM/wBQrZOKEAjqIqax6Rx0YOLRl/8AICkk5QZ8aweLSPwfWlZV5Vdy5pis4wDGDR0uWWNquNhzb+tepHeuq9ThUqecb8HphyPxn0KziknXQ7Ef3FFre4zCkwvmf4gSAesbpPjRXD8TAI1+bYczG49N/KqDqOs+SNGMD7KHElK0hSTuFAEH0NJd9wJhodJNq3rruuPMJzQKbku8xS/xEuCCNvsapo6o7rAxBp4m9lwrYAd21YGkaIG3nvUd18P7VZlsraV4KzJPoqdPIihbWKFPONfvRazxjr7f3FNfUVEOCYS0wRiJnFfw0fKFQA6kagp+YHrlOvtNcrDSml5Vcq+p7O5zCaDcTcBWl8CXEZXOTqO6sHqeSvUGq9Pr2/qk9Wnu55nFsBuSlaSkkHQSOh0IrpzN0VEFWpGk9Y60qu/DZ+2dGRaHUhQ37it+aTI9jTRZYe6N0/UUdV1c3WBTUjBhq3JI3ipHs2kHStGGFc6muZlIHmfAVKwlCys8zAlUk+NCrq4CdKKvvkk6baetDbjDSs6DXc9AKna/SNHrKbzmVAjpNR2tvm1OnPzozeWYSjlrufIbeVUQwooTAGoKawrNg10JUQEgnlPjyrCLMr9486ItWZbbIMTO/lp71m1PeQI0gr328D15UPd3xNvB95hKkJBJ32+9D1tEaRrp9aZLjvqjknU+Ajb1J+laMWglSlCSdvDWB9JpFSkekNWiw6mAaHKRP2phXYZwpQ3KtB4GT/agWPL7EiRGvudNPrS6aktYQi9heYbYM+lQvWp1iifYn7Vgt60Q3g3ng9oEVhazsRrWiuHnjtHvRtTdXbYmK17sMyujrKlPi0UlcMXHJI9xUSuHLkfuz9Kem3SJmpg8IqNSL7WnQHada19onOzgtwP3aqru4c8N21e1dJcdFV3HhW3WOHaNQ/0iczes3B+BXtXq6Ip8GvV7vBG/Ht/ZOepx17YPOA9O0UPbWrNtjz4IKbh0EfxqnpGpoWplJMxrU6WweWtEwW07iUrk7gp/OOuF/E28bASopdA/OnX+pMVfe+JCHkZXmXEmd23B0g6KT6+lITE+RFSOqEeNJHhbEN+ytHVG4oB8sQ+9xSyQRkfVBkZ3E+H8Og05dekVQRxo6icogkqJM6mYidNgOQ01oIg1E8Kr752wTIT2XpUW6r73nR8B+LC2yA4yFJ5lKjm8+9IP0romC8b2tzo26Av8i+6r0B+b0r54tXgfSrebmKQWdTzMq9h6TUpuTwn0yPb/AMndOIWVmFBcQddNx+tVsLuiuTOgUdK5zhPHdw0kIWe1QNIWe8PJe/vNMnDHErTilp1QTBCVbeQVt9qp0mpYNsbifLa/sevpvERceY/SPTRnyrDh3PWo2V92pQetdQmccTKGBGvLvHzqt2s/ep31ygjrp6VRTtPtQH0hCbXIzwOQrCfmSBsAaq/tITMmsW2IIJ+YTtuK8SAIW0mQ37+VJ8JPhVY37aUdoogJCTr+nUnb1oDx5ixaRlG6jHpB38KEN3C3bdtB3CQT5mYn/wBY96DdYXnrEm0crG6Btu3UcqVZnFTySCQAOsRp50EwbHHHg46QUBThSlJ5ISkJHrJUSepqBTbrrSWtkoSlMdco3PrrRqzs0NW6QqDvpzkk7Ul6qmNTw4ImS7Dcp0JUPEmJ0A8iaEYjYi6xK3QrZqXnRO0nuo6A6bdDRNOFudmlY7x7ygnmAT9TAFVLd0MrUYhxZlRMzMc5oVrqpuY74bvB4DCt/YS6oIAgJSoCes0LcQRuKxdYyEKzT+EJPkOZqq/iIXz5H30FNSuh6QG0bydbZIB8JqDs1DbehhxVQB73hQHF+IXUQUq1+4pwdbcTw0lQZvHN9bhGg1H1qG1v3IIKQCP12ApEZ44uBuoKHiNfcVs5xg6TIiedS1ERh/pl1HTvfLRzxJ24OUhHd0kAxJ6EzNQ/tb8mWSE6CfM+dKqOLX/zVJ/5ZcfmHsKjZMWsJ06ekbm4/n0jA5cOBJIZcJ8RoPGAZNepfb4vf/NG3IcvSs0juyP6RKhpWbO4fz6R2Pw/szlyuOZVapUFIIIiZHd1jmKmY+GDCvleWnbUhChrsRESDyNW8FvmynOhKQkkZmzug8o+u1NtpbISntEAZd1CIAnXMnp5UbNm043x+pThz9og3fwouE6tLQ74f8avYyPrSzjPCd2wO/buCTEpTnHuiRyr6AYKT3hBkDXqORqhxBcNIRnUQAPxfoRrM1RSoK5GY5P8Q6lQVcA/Sx+2PtPm39hemOzcn+RX6VYbwC4cI7ihy10nnXTr28YcBWQEpmASqJ9joaFu9klXKE6QlSpM9T1GugqmpRVIdLtR6osR94sWfAdwoGCgR/FudNJiKvXXAt42mS3nT1bIX9Br9KbLG2b7pJUnkAVkaDwnTrHjTtZoTliTG29RVgP6YS9r1qBwBbyz+s4GGykkGR4ERFWMLUe3SAojefQE11finhm2fHeTC+SkmFHzOxHnXOn+DH2VlQlxIBktzI8Cnf2qZHtzgzpDtCjrV2cH1Ma7O/UgCHT6zH3owrHFhM5gdOnP3rkV5iJ+XMo8tTVxjFS4pKSsiIMJiARtPU1RvqKt932nOq9ngtkTpjuIOhAlSdZkmRufaqOIYk4lskKG2uv0FKl/iBKky8QAQUpInvdSPxf2qrfOu5QkPTJk6CTz1pXxJNs/jPU+z5Ne4uudTy6mgwxVUnz60IxjEFp0zSo9Ry61UQtRA7++461atytzH7USpsF7jniS4heuuKMkx5mKt4ZxM8gylRnQa6jTQaHyquWDyI9RVBu2WFHUelGpBW0XW05Rw20m/PEcbDja4SqVALH9M9dtPpTJa8ftH5mik/zj7kAe5Fczacc6p+teWp3+D60l6QfBtNOloFb7WvO4tcUANpHZEk5QMqkEQeeYHYdanx+2S8FQ2rODCVCOe531Arh1hjNw0ZQQB0nun/1NPvCXFtxcXA7RaEpCVENyQVrKYCZ2jMJ6686iq06tMXuLCQfDFG30749CIGxJm6bC8zLhTJlQjSOoBMD6Uus8RKBIIPT0rqvF1xcob/2W2y4dFQsyBGpTIGszFcgu88lbrQAA/CYJJPMwZNWaaqtUdPf8ph1VTBP4ftLq8d0OhoJeX5WqT5Dyq9c4G+pKFpT8wJyyJTrAk6a89v8AFZWBXI3aPuk/3q1Sg6j3iK2oLGwv7SoH62/aa85hT6dS2oelVHEqG4IpoCtwZN8Q69D7Qi3eVO3fiQKFN5uhqRCljXLQNSEspa6oLc+0Iv3GvdB9qxUTF0vYp0r1JIti06Ac1PEGI+lp0vB/iW4PmYQRpJBKSY56zT3gnxNtHISvM0T+aMv9QrjbCtKlSa5brm64ncPY2mq0wDz5j+Wn0lZ3jZbCm1JUk7EGRr4ilfifHWkFQUtICcpIOkKVMb+RrkdtirrI/wBt1bf8qlJ+xqne8e3RV3nc/wDOlKtvEiaq0tRt3i4HlPn9b2EdMNwqA388GPX+sWzgUcyMqSeQM9SlP9+dam8tSCorbGgUTpOsb9TtpvXPnOKXXB3lCPBIAqobjMJkmqWqG/E9Q7OUoLvn0nVMLvbTL/yNQZ+ZSAVeYnmeVNNlfM5RlKDpPdhQHnG1fPwukbR9PpUiL8DUd2PGPtUlVGfiO/y6k3+7PoBDzTkkgQDlE9Z6edSKwpo/hHMb6+lcf4f4zcaI1DqBulWvso6iutcNcZWl1CUlKFx8ioSfJPX0qOxU2cfWRars6rQG9fEvmIt8S8N2rkrcQk5E5VKkpIG4MgiktvhO0XPZPqRlVBKiCBJ5K7vtNdnxK0aOhQkhWhBA18653xJw5atPNqVkDaT3UaAFajpm67be9dGi427GkS1XQ7li3dcGITJTcAkjQSoKXH5E6lQ8tKG3+GdgjMp5OY8s/f1MR4f4NNuLXtitvtF9mVEKAM98xKTBBmKRL0sOEJSSEgnKkKVA/q/7pTHprfF7Sml2jWB6X9oHct+0d1WVE6eg60QsuH8+gc2JmINT/wClM6aGT0V9hV+1wpuAAVgCdlETO8kUFWuAvhJH0hojEliBc+phO24DKmpQ+c3RY09CNvalK7wJ0PLRKiUmCU94A9JH2roGFWSFNFOd3QZY7RQ066c/Glq/sGmni2VOQRonOSe8OQH96i0+obeyk3PyjGquwCvkD1tF39kWPxKA6xp/+1Ou3VlIzmesbU1vYQ0pSFZljKABlVECI6fUdaJXfBjTyFSpzMRorNrHIbajz18aNtcgtu/CPWsibgVP/YzmakKOgXpt5+tTreWgBKSJj18/Crt5w8lC47Q6HZQ/Txqv/pDiSohWYwCSnvZRPPpV4qIwvf7RKMw4BBP/AC6emf51hrCuMLphBCsjojQKCiZP8UyfWoMXYXcIQ6l5Ac1K2xKADyKRrm8TPpQhq3MnvnXyrC2SPxn6UkUUV9yWB+Uc9AMtyp9x78wui7uUp3agDeVA6c/+9KjsMRuyT+IwTlVASkcio5RqeWsnwqlZ4upOitQPcU0YddNOJ/5deh7p+u/pXm8F7qJz2o38SkwWl+6IHaIbOslWaIG+wHT7Uv3i3lLCnEgjXKk6ADy3966AbRI5+XjQ29s0Emf++VLSuEa+0TO6D43GJS3V8wK83dKH4Z9aNX2FaykyKFuIANWpUVxgQyjqbhj9popTkaRr9KzW7NwBXq3cR0jRSRxc1CPrOgXfBl00mS2VDqiVf2mhIGtd6t16AEUPxTgq2uZUpBSr8yDlPryNcbxTr6X/ABABiuv1H6ThmJ3GVOlAFXEnUU+8S8HFBUUuHKnQhaSDMxAI0V56Cg9pwsoEFSVEETASSfCa6NJNiXIg67Wpqat0fA9Ius3kcjRi2UCJHOuncKYI3lKHLZJSsDQpBkHkoq/Fz02rKvh8wi4KC0sNKTKFJKhB1MKJJE6REcxU9SqpuLcRek7QWg9nNx8h+s5c+lJHj5ULXeAaRXVeIPhuEJJZU4ZEgKAVy+UkRrP0rnz3DLub5VHzQpM+nrR6d1e/pD1eup1CDSYZ5xKFveJSaLMXSTBBqC3wB9UgNExvy3Mc4rLlg+hWTslydwEEwOulFUUMcSvR6w0xkgj5fvGzDuPrpkAZw4kbJcGb2Vor61jG+OWXG1dpbDMSFaEFJWnYmRI59d6WGVq2UkpI5ERWyyIqZVCsPSV19BptShdVAJ68faWmcUs3Ewvs0ncjJl130P8Amq3a2up7NMGAkSCpU/wz3eW5oHfNJSrbfwqj2onQQK6SruFxefG6jTCk+0kRxXbsITmyBMgjSZI6CDrVi0wZhTeYhKJ5FUKH1/7NKzF51VUrjqAOVSvTbgMbzoU9OpW91tGbAMDQ46SohKUj5Erkq1/eKB20mKxxZh7KHs5GqoPzEk+QnXlSrbXjaVZgYI1B108jWLi6gZlKCsypUTqT/DO8VncVO93Fja1rRLUVCblKn8vWEkoaWokk6RrmI1P4QZ38BTCi9skNd5TmsCUvLknYhMK10OulIysSbJns0j3opYYtaZB2qCcs5R3jPgmDp16TW1qBIB8WOgku5Te22WMctGgtJ/3ACAcqjKh4KJ1kDSsYXhjSwYUtPKAofpWMZw1pSUuM5ATqUBYUdeW+4oKwsJPzadJ3jlpTaQ30rBjeA4AbxKPeM7nDLWTuuKSd8xIiPHTQUHuMEW0rvlQnYgyD5GsWqkE95RjpNGbX9nUDCXHVfkCyAP5lHQf4NLJenySfp+d5XSqhLbgLfOK9xaZeZ11qp2xn5jTli/C7aWc/bBCjPdKpQOeVCjqTodaTF2ZEEyAdj18qpoVVqrcH7RGpPiHdi3pebpeWlWYLIImDO09KnOJvH98o+Zn71SyA6TWCyOtP2qefwklz5feSquFgRnMHcTvVYuKnevFA617sx1pgAEnYsePxmuc9azWey8a9RXEXtefVtrcTGlT4liRQ0SEknYagfU1z/wCHeIuOCFrKgDAnypk4vfUGTBiNfoa+dpsWbafO06mo03cVNhzFrGL1RIllZ1kzBjxAnU1DheLh1zL2axrBOmmtRB9RSmSdUifUUGxXEnGSnslZYHID+4qlnv4bZlNDTmobKZ2XCmIjunz0oksyNppP+HeNPPtEurzRtokcvACm5o6VCH3XXykWpomjUKN0lC/UUoJyrWImBE+grmt7iCi6tLTZXknMdQAehET7V1HET3T5Gua4OMqhGkkz46ka0lGCl2Iva1ozTqW4NpUwrF1qIDjDgmBmSlUamNQdh61o/wAR5bhSEIWoNkZlISVnUSICdvWt+ObpSC2EmAQsmOZERPXertgylDaQkAAgExzJEkk8zXRoFKlMVNtr9IRqOhsTeFsFx9DpCHG1KSqR/uNHLpprmED9KJYh8O7O4EoSWVHmj5fVB09ooPaq19ac8IeJkTpAoSoBtN+IqUjvpMV+s5DxV8O7i3TMdq3+dAOn8ydx9RXOH1FJOmxjavr3lXDvjPhzaHm1oQEqWFZiNJiNSOtNouUbacgyr499bh8MOo6/MTm9pepjXSp3LhvqKosnvGrkVWygG8fp61Rktj2/eatutg8vatcUKcvLXapSkaV7FzDZjwFYD4xG1FPw9S9sDy/eBkKFTsPJ5xVJNbI3q0refL067KRYCFDcNkbDU9KrXYCdq0jvCrDjY6UkAKZ0XZqyEED2kDNwI1Aq+xiLQGraTH/edVnWU9KrpQNdK0hX84na1PGDD68ZtnEpSU7CBIPdHQQdBQa6eQk6JHv96pKEK0qTLXkoqnBPvJzULgiwv5yS2ZCt4HrrXnmETCTPjUZQK1CdaZ1veBwALCTCyETI96w7axzrCGxNW7xhISmBzodxBAvHimrITt49YPKK9Vh5sCK9Rg3kzptNp//Z">
            <a:hlinkClick r:id="rId4"/>
          </p:cNvPr>
          <p:cNvSpPr>
            <a:spLocks noChangeAspect="1" noChangeArrowheads="1"/>
          </p:cNvSpPr>
          <p:nvPr/>
        </p:nvSpPr>
        <p:spPr bwMode="auto">
          <a:xfrm>
            <a:off x="155575" y="-9223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flag-wallpapers.com/bulkupload/flagwallpapers/America/eagle-american.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6835" y="2401440"/>
            <a:ext cx="2895600" cy="21705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hku.hk/socsc/cosc/images/objectiv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994" y="2401443"/>
            <a:ext cx="3810000" cy="2650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804" y="4572000"/>
            <a:ext cx="8912225" cy="1938992"/>
          </a:xfrm>
          <a:prstGeom prst="rect">
            <a:avLst/>
          </a:prstGeom>
          <a:noFill/>
        </p:spPr>
        <p:txBody>
          <a:bodyPr wrap="square" rtlCol="0">
            <a:spAutoFit/>
          </a:bodyPr>
          <a:lstStyle/>
          <a:p>
            <a:pPr algn="ctr"/>
            <a:r>
              <a:rPr lang="en-US" sz="2400" dirty="0" smtClean="0"/>
              <a:t>Students will examine two chapter topics as part of Unit IV:  Ch. 23:  Era of Social Change and Ch. 24:  Age of Limits.  Ch. 23 study ends Tuesday with a game &amp; QUIZ, then students will explore </a:t>
            </a:r>
            <a:r>
              <a:rPr lang="en-US" sz="2400" dirty="0" err="1" smtClean="0"/>
              <a:t>Ch</a:t>
            </a:r>
            <a:r>
              <a:rPr lang="en-US" sz="2400" dirty="0" smtClean="0"/>
              <a:t> 24.</a:t>
            </a:r>
          </a:p>
          <a:p>
            <a:pPr algn="ctr"/>
            <a:endParaRPr lang="en-US" sz="2400" dirty="0" smtClean="0"/>
          </a:p>
          <a:p>
            <a:pPr algn="ctr"/>
            <a:r>
              <a:rPr lang="en-US" sz="2400" i="1" dirty="0" smtClean="0">
                <a:solidFill>
                  <a:srgbClr val="FF0000"/>
                </a:solidFill>
              </a:rPr>
              <a:t>COMPUTER LAB 341 on Friday for Unit IV and/or Ch. 24 study session!</a:t>
            </a:r>
            <a:endParaRPr lang="en-US" sz="2400" i="1" dirty="0">
              <a:solidFill>
                <a:srgbClr val="FF0000"/>
              </a:solidFill>
            </a:endParaRPr>
          </a:p>
        </p:txBody>
      </p:sp>
    </p:spTree>
    <p:extLst>
      <p:ext uri="{BB962C8B-B14F-4D97-AF65-F5344CB8AC3E}">
        <p14:creationId xmlns:p14="http://schemas.microsoft.com/office/powerpoint/2010/main" val="68354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a:bodyPr>
          <a:lstStyle/>
          <a:p>
            <a:pPr marL="0" indent="0">
              <a:buNone/>
            </a:pPr>
            <a:r>
              <a:rPr lang="en-US" u="sng" dirty="0" smtClean="0"/>
              <a:t>Wednesday, May 11, 2016</a:t>
            </a:r>
            <a:r>
              <a:rPr lang="en-US" dirty="0"/>
              <a:t>	</a:t>
            </a:r>
            <a:endParaRPr lang="en-US" dirty="0" smtClean="0"/>
          </a:p>
          <a:p>
            <a:pPr marL="0" indent="0">
              <a:buNone/>
            </a:pPr>
            <a:r>
              <a:rPr lang="en-US" b="1" i="1" dirty="0" smtClean="0"/>
              <a:t>Decades of Change PROJECT  Day #1</a:t>
            </a:r>
          </a:p>
          <a:p>
            <a:pPr marL="0" indent="0">
              <a:buNone/>
            </a:pPr>
            <a:r>
              <a:rPr lang="en-US" b="1" i="1" dirty="0" smtClean="0"/>
              <a:t>Ch. 24:  Age of Limits</a:t>
            </a:r>
          </a:p>
          <a:p>
            <a:pPr marL="0" indent="0">
              <a:buNone/>
            </a:pPr>
            <a:endParaRPr lang="en-US" b="1" i="1" dirty="0"/>
          </a:p>
          <a:p>
            <a:pPr marL="0" indent="0">
              <a:buNone/>
            </a:pPr>
            <a:r>
              <a:rPr lang="en-US" sz="2800" i="1" dirty="0" smtClean="0">
                <a:solidFill>
                  <a:srgbClr val="0070C0"/>
                </a:solidFill>
              </a:rPr>
              <a:t>     </a:t>
            </a:r>
            <a:r>
              <a:rPr lang="en-US" u="sng" dirty="0" smtClean="0">
                <a:solidFill>
                  <a:srgbClr val="0070C0"/>
                </a:solidFill>
              </a:rPr>
              <a:t>The Americans</a:t>
            </a:r>
            <a:r>
              <a:rPr lang="en-US" dirty="0" smtClean="0">
                <a:solidFill>
                  <a:srgbClr val="0070C0"/>
                </a:solidFill>
              </a:rPr>
              <a:t>, Ch. 24</a:t>
            </a:r>
          </a:p>
          <a:p>
            <a:pPr marL="0" indent="0">
              <a:buNone/>
            </a:pPr>
            <a:r>
              <a:rPr lang="en-US" sz="2800" i="1" dirty="0" smtClean="0">
                <a:solidFill>
                  <a:srgbClr val="0070C0"/>
                </a:solidFill>
              </a:rPr>
              <a:t>     </a:t>
            </a:r>
            <a:r>
              <a:rPr lang="en-US" dirty="0" smtClean="0">
                <a:solidFill>
                  <a:srgbClr val="0070C0"/>
                </a:solidFill>
              </a:rPr>
              <a:t>History Alive! Ch. 53, 54, &amp; 55</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Ch. </a:t>
            </a:r>
            <a:r>
              <a:rPr lang="en-US" sz="2400" dirty="0" smtClean="0">
                <a:solidFill>
                  <a:srgbClr val="FF0000"/>
                </a:solidFill>
              </a:rPr>
              <a:t>24 </a:t>
            </a:r>
            <a:r>
              <a:rPr lang="en-US" sz="2400" dirty="0">
                <a:solidFill>
                  <a:srgbClr val="FF0000"/>
                </a:solidFill>
              </a:rPr>
              <a:t>“</a:t>
            </a:r>
            <a:r>
              <a:rPr lang="en-US" sz="2400" dirty="0" err="1">
                <a:solidFill>
                  <a:srgbClr val="FF0000"/>
                </a:solidFill>
              </a:rPr>
              <a:t>ttt</a:t>
            </a:r>
            <a:r>
              <a:rPr lang="en-US" sz="2400" dirty="0">
                <a:solidFill>
                  <a:srgbClr val="FF0000"/>
                </a:solidFill>
              </a:rPr>
              <a:t>” &amp; </a:t>
            </a:r>
            <a:r>
              <a:rPr lang="en-US" sz="2400" u="sng" dirty="0">
                <a:solidFill>
                  <a:srgbClr val="FF0000"/>
                </a:solidFill>
              </a:rPr>
              <a:t>Alive!</a:t>
            </a:r>
            <a:r>
              <a:rPr lang="en-US" sz="2400" dirty="0">
                <a:solidFill>
                  <a:srgbClr val="FF0000"/>
                </a:solidFill>
              </a:rPr>
              <a:t> Ch. </a:t>
            </a:r>
            <a:r>
              <a:rPr lang="en-US" sz="2400" dirty="0" smtClean="0">
                <a:solidFill>
                  <a:srgbClr val="FF0000"/>
                </a:solidFill>
              </a:rPr>
              <a:t>54 due work due tomorrow</a:t>
            </a:r>
          </a:p>
          <a:p>
            <a:pPr algn="l"/>
            <a:r>
              <a:rPr lang="en-US" sz="2400" dirty="0" smtClean="0">
                <a:solidFill>
                  <a:srgbClr val="FF0000"/>
                </a:solidFill>
              </a:rPr>
              <a:t>		</a:t>
            </a:r>
            <a:r>
              <a:rPr lang="en-US" sz="2400" i="1" dirty="0" smtClean="0">
                <a:solidFill>
                  <a:srgbClr val="FF0000"/>
                </a:solidFill>
              </a:rPr>
              <a:t>Collaborative assessment 5/12; QUIZ Monday, 5/16</a:t>
            </a:r>
            <a:endParaRPr lang="en-US" sz="2400" dirty="0">
              <a:solidFill>
                <a:srgbClr val="FF0000"/>
              </a:solidFill>
            </a:endParaRPr>
          </a:p>
          <a:p>
            <a:pPr algn="l"/>
            <a:r>
              <a:rPr lang="en-US" sz="2400" dirty="0">
                <a:solidFill>
                  <a:srgbClr val="0070C0"/>
                </a:solidFill>
              </a:rPr>
              <a:t>		</a:t>
            </a:r>
            <a:endParaRPr lang="en-US" sz="2400" dirty="0" smtClean="0">
              <a:solidFill>
                <a:srgbClr val="0070C0"/>
              </a:solidFill>
            </a:endParaRPr>
          </a:p>
          <a:p>
            <a:pPr algn="l"/>
            <a:r>
              <a:rPr lang="en-US" sz="2400" dirty="0">
                <a:solidFill>
                  <a:srgbClr val="0070C0"/>
                </a:solidFill>
              </a:rPr>
              <a:t>	</a:t>
            </a:r>
            <a:r>
              <a:rPr lang="en-US" sz="2400" dirty="0" smtClean="0">
                <a:solidFill>
                  <a:srgbClr val="0070C0"/>
                </a:solidFill>
              </a:rPr>
              <a:t>	*</a:t>
            </a:r>
            <a:r>
              <a:rPr lang="en-US" sz="2400" dirty="0">
                <a:solidFill>
                  <a:srgbClr val="0070C0"/>
                </a:solidFill>
              </a:rPr>
              <a:t>Ch. </a:t>
            </a:r>
            <a:r>
              <a:rPr lang="en-US" sz="2400" dirty="0" smtClean="0">
                <a:solidFill>
                  <a:srgbClr val="0070C0"/>
                </a:solidFill>
              </a:rPr>
              <a:t>23 </a:t>
            </a:r>
            <a:r>
              <a:rPr lang="en-US" sz="2400" dirty="0">
                <a:solidFill>
                  <a:srgbClr val="0070C0"/>
                </a:solidFill>
              </a:rPr>
              <a:t>self &amp; peer evaluation due </a:t>
            </a:r>
            <a:r>
              <a:rPr lang="en-US" sz="2400" dirty="0" smtClean="0">
                <a:solidFill>
                  <a:srgbClr val="0070C0"/>
                </a:solidFill>
              </a:rPr>
              <a:t>Thursday!</a:t>
            </a:r>
            <a:endParaRPr lang="en-US" sz="2400" dirty="0">
              <a:solidFill>
                <a:srgbClr val="0070C0"/>
              </a:solidFill>
            </a:endParaRPr>
          </a:p>
          <a:p>
            <a:pPr algn="l"/>
            <a:r>
              <a:rPr lang="en-US" sz="2400"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36104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a:bodyPr>
          <a:lstStyle/>
          <a:p>
            <a:pPr marL="0" indent="0">
              <a:buNone/>
            </a:pPr>
            <a:r>
              <a:rPr lang="en-US" u="sng" dirty="0" smtClean="0"/>
              <a:t>Thursday, May 12, 2016</a:t>
            </a:r>
            <a:r>
              <a:rPr lang="en-US" dirty="0"/>
              <a:t>	</a:t>
            </a:r>
            <a:endParaRPr lang="en-US" dirty="0" smtClean="0"/>
          </a:p>
          <a:p>
            <a:pPr marL="0" indent="0">
              <a:buNone/>
            </a:pPr>
            <a:r>
              <a:rPr lang="en-US" b="1" i="1" dirty="0" smtClean="0"/>
              <a:t>Decades of Change PROJECT  Day #2</a:t>
            </a:r>
          </a:p>
          <a:p>
            <a:pPr marL="0" indent="0">
              <a:buNone/>
            </a:pPr>
            <a:r>
              <a:rPr lang="en-US" b="1" i="1" dirty="0" smtClean="0"/>
              <a:t>Ch. 24:  Age of Limits</a:t>
            </a:r>
          </a:p>
          <a:p>
            <a:pPr marL="0" indent="0">
              <a:buNone/>
            </a:pPr>
            <a:endParaRPr lang="en-US" b="1" i="1" dirty="0"/>
          </a:p>
          <a:p>
            <a:pPr marL="0" indent="0">
              <a:buNone/>
            </a:pPr>
            <a:r>
              <a:rPr lang="en-US" sz="2800" i="1" dirty="0" smtClean="0">
                <a:solidFill>
                  <a:srgbClr val="0070C0"/>
                </a:solidFill>
              </a:rPr>
              <a:t>     </a:t>
            </a:r>
            <a:r>
              <a:rPr lang="en-US" sz="2800" b="1" i="1" dirty="0" smtClean="0">
                <a:solidFill>
                  <a:srgbClr val="0070C0"/>
                </a:solidFill>
              </a:rPr>
              <a:t>Collaborative assessment…20 pts</a:t>
            </a:r>
            <a:endParaRPr lang="en-US" sz="2800" i="1" dirty="0" smtClean="0">
              <a:solidFill>
                <a:srgbClr val="0070C0"/>
              </a:solidFill>
            </a:endParaRPr>
          </a:p>
          <a:p>
            <a:pPr marL="0" indent="0">
              <a:buNone/>
            </a:pPr>
            <a:r>
              <a:rPr lang="en-US" sz="2800" i="1" dirty="0" smtClean="0">
                <a:solidFill>
                  <a:srgbClr val="0070C0"/>
                </a:solidFill>
              </a:rPr>
              <a:t>     </a:t>
            </a:r>
            <a:r>
              <a:rPr lang="en-US" dirty="0" smtClean="0">
                <a:solidFill>
                  <a:srgbClr val="0070C0"/>
                </a:solidFill>
              </a:rPr>
              <a:t>Ch. 24 “</a:t>
            </a:r>
            <a:r>
              <a:rPr lang="en-US" dirty="0" err="1" smtClean="0">
                <a:solidFill>
                  <a:srgbClr val="0070C0"/>
                </a:solidFill>
              </a:rPr>
              <a:t>ttt</a:t>
            </a:r>
            <a:r>
              <a:rPr lang="en-US" dirty="0" smtClean="0">
                <a:solidFill>
                  <a:srgbClr val="0070C0"/>
                </a:solidFill>
              </a:rPr>
              <a:t>” &amp;</a:t>
            </a:r>
            <a:r>
              <a:rPr lang="en-US" sz="2800" i="1" dirty="0" smtClean="0">
                <a:solidFill>
                  <a:srgbClr val="0070C0"/>
                </a:solidFill>
              </a:rPr>
              <a:t> </a:t>
            </a:r>
            <a:r>
              <a:rPr lang="en-US" dirty="0" smtClean="0">
                <a:solidFill>
                  <a:srgbClr val="0070C0"/>
                </a:solidFill>
              </a:rPr>
              <a:t>HA Ch. 54 due…20 pts</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a:t>
            </a:r>
            <a:r>
              <a:rPr lang="en-US" sz="2400" dirty="0" smtClean="0">
                <a:solidFill>
                  <a:srgbClr val="FF0000"/>
                </a:solidFill>
              </a:rPr>
              <a:t>STUDY for individual QUIZ: Ch</a:t>
            </a:r>
            <a:r>
              <a:rPr lang="en-US" sz="2400" dirty="0">
                <a:solidFill>
                  <a:srgbClr val="FF0000"/>
                </a:solidFill>
              </a:rPr>
              <a:t>. </a:t>
            </a:r>
            <a:r>
              <a:rPr lang="en-US" sz="2400" dirty="0" smtClean="0">
                <a:solidFill>
                  <a:srgbClr val="FF0000"/>
                </a:solidFill>
              </a:rPr>
              <a:t>24: Age of Limits</a:t>
            </a:r>
          </a:p>
          <a:p>
            <a:pPr algn="l"/>
            <a:r>
              <a:rPr lang="en-US" sz="2400" dirty="0">
                <a:solidFill>
                  <a:srgbClr val="FF0000"/>
                </a:solidFill>
              </a:rPr>
              <a:t>	</a:t>
            </a:r>
            <a:r>
              <a:rPr lang="en-US" sz="2400" dirty="0" smtClean="0">
                <a:solidFill>
                  <a:srgbClr val="FF0000"/>
                </a:solidFill>
              </a:rPr>
              <a:t>		&amp; </a:t>
            </a:r>
            <a:r>
              <a:rPr lang="en-US" sz="2400" u="sng" dirty="0">
                <a:solidFill>
                  <a:srgbClr val="FF0000"/>
                </a:solidFill>
              </a:rPr>
              <a:t>Alive!</a:t>
            </a:r>
            <a:r>
              <a:rPr lang="en-US" sz="2400" dirty="0">
                <a:solidFill>
                  <a:srgbClr val="FF0000"/>
                </a:solidFill>
              </a:rPr>
              <a:t> Ch. </a:t>
            </a:r>
            <a:r>
              <a:rPr lang="en-US" sz="2400" dirty="0" smtClean="0">
                <a:solidFill>
                  <a:srgbClr val="FF0000"/>
                </a:solidFill>
              </a:rPr>
              <a:t>53, </a:t>
            </a:r>
            <a:r>
              <a:rPr lang="en-US" sz="2400" u="sng" dirty="0">
                <a:solidFill>
                  <a:srgbClr val="FF0000"/>
                </a:solidFill>
              </a:rPr>
              <a:t>50, 55</a:t>
            </a:r>
          </a:p>
          <a:p>
            <a:pPr algn="l"/>
            <a:r>
              <a:rPr lang="en-US" sz="2400" dirty="0">
                <a:solidFill>
                  <a:srgbClr val="FF0000"/>
                </a:solidFill>
              </a:rPr>
              <a:t>			</a:t>
            </a:r>
          </a:p>
          <a:p>
            <a:pPr algn="l"/>
            <a:r>
              <a:rPr lang="en-US" sz="2400" dirty="0">
                <a:solidFill>
                  <a:srgbClr val="0070C0"/>
                </a:solidFill>
              </a:rPr>
              <a:t>		*Ch. </a:t>
            </a:r>
            <a:r>
              <a:rPr lang="en-US" sz="2400" dirty="0" smtClean="0">
                <a:solidFill>
                  <a:srgbClr val="0070C0"/>
                </a:solidFill>
              </a:rPr>
              <a:t>23 </a:t>
            </a:r>
            <a:r>
              <a:rPr lang="en-US" sz="2400" dirty="0">
                <a:solidFill>
                  <a:srgbClr val="0070C0"/>
                </a:solidFill>
              </a:rPr>
              <a:t>self &amp; peer evaluation due </a:t>
            </a:r>
            <a:r>
              <a:rPr lang="en-US" sz="2400" dirty="0" smtClean="0">
                <a:solidFill>
                  <a:srgbClr val="0070C0"/>
                </a:solidFill>
              </a:rPr>
              <a:t>today!</a:t>
            </a:r>
            <a:endParaRPr lang="en-US" sz="2400" dirty="0">
              <a:solidFill>
                <a:srgbClr val="0070C0"/>
              </a:solidFill>
            </a:endParaRPr>
          </a:p>
          <a:p>
            <a:pPr algn="l"/>
            <a:r>
              <a:rPr lang="en-US" sz="2400"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558725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a:bodyPr>
          <a:lstStyle/>
          <a:p>
            <a:pPr marL="0" indent="0">
              <a:buNone/>
            </a:pPr>
            <a:r>
              <a:rPr lang="en-US" u="sng" dirty="0" smtClean="0"/>
              <a:t>Thursday, May 12, 2016</a:t>
            </a:r>
            <a:r>
              <a:rPr lang="en-US" dirty="0"/>
              <a:t>	</a:t>
            </a:r>
            <a:endParaRPr lang="en-US" dirty="0" smtClean="0"/>
          </a:p>
          <a:p>
            <a:pPr marL="0" indent="0">
              <a:buNone/>
            </a:pPr>
            <a:r>
              <a:rPr lang="en-US" b="1" i="1" dirty="0" smtClean="0"/>
              <a:t>Decades of Change PROJECT  Day #3</a:t>
            </a:r>
          </a:p>
          <a:p>
            <a:pPr marL="0" indent="0">
              <a:buNone/>
            </a:pPr>
            <a:r>
              <a:rPr lang="en-US" b="1" i="1" dirty="0" smtClean="0"/>
              <a:t>Ch. 24:  Age of Limits</a:t>
            </a:r>
          </a:p>
          <a:p>
            <a:pPr marL="0" indent="0">
              <a:buNone/>
            </a:pPr>
            <a:endParaRPr lang="en-US" b="1" i="1" dirty="0"/>
          </a:p>
          <a:p>
            <a:pPr marL="0" indent="0">
              <a:buNone/>
            </a:pPr>
            <a:r>
              <a:rPr lang="en-US" sz="2800" b="1" i="1" dirty="0" smtClean="0">
                <a:solidFill>
                  <a:srgbClr val="0070C0"/>
                </a:solidFill>
              </a:rPr>
              <a:t>     GAME DAY, then individual QUIZ…25 points</a:t>
            </a:r>
            <a:endParaRPr lang="en-US" sz="2800" i="1" dirty="0" smtClean="0">
              <a:solidFill>
                <a:srgbClr val="0070C0"/>
              </a:solidFill>
            </a:endParaRPr>
          </a:p>
          <a:p>
            <a:pPr marL="0" indent="0">
              <a:buNone/>
            </a:pPr>
            <a:r>
              <a:rPr lang="en-US" dirty="0">
                <a:solidFill>
                  <a:srgbClr val="0070C0"/>
                </a:solidFill>
              </a:rPr>
              <a:t> </a:t>
            </a:r>
            <a:r>
              <a:rPr lang="en-US" dirty="0" smtClean="0">
                <a:solidFill>
                  <a:srgbClr val="0070C0"/>
                </a:solidFill>
              </a:rPr>
              <a:t>   </a:t>
            </a:r>
            <a:r>
              <a:rPr lang="en-US" u="sng" dirty="0" smtClean="0">
                <a:solidFill>
                  <a:srgbClr val="0070C0"/>
                </a:solidFill>
              </a:rPr>
              <a:t>The Americans</a:t>
            </a:r>
            <a:r>
              <a:rPr lang="en-US" dirty="0" smtClean="0">
                <a:solidFill>
                  <a:srgbClr val="0070C0"/>
                </a:solidFill>
              </a:rPr>
              <a:t>, Ch. 24</a:t>
            </a:r>
          </a:p>
          <a:p>
            <a:pPr marL="0" indent="0">
              <a:buNone/>
            </a:pPr>
            <a:r>
              <a:rPr lang="en-US" sz="2800" i="1" dirty="0" smtClean="0">
                <a:solidFill>
                  <a:srgbClr val="0070C0"/>
                </a:solidFill>
              </a:rPr>
              <a:t>     </a:t>
            </a:r>
            <a:r>
              <a:rPr lang="en-US" dirty="0" smtClean="0">
                <a:solidFill>
                  <a:srgbClr val="0070C0"/>
                </a:solidFill>
              </a:rPr>
              <a:t>History Alive! Ch. (53), 50, 55</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a:t>
            </a:r>
            <a:r>
              <a:rPr lang="en-US" sz="2400" dirty="0" smtClean="0">
                <a:solidFill>
                  <a:srgbClr val="FF0000"/>
                </a:solidFill>
              </a:rPr>
              <a:t>STUDY for Monday’s QUIZ:  Ch</a:t>
            </a:r>
            <a:r>
              <a:rPr lang="en-US" sz="2400" dirty="0">
                <a:solidFill>
                  <a:srgbClr val="FF0000"/>
                </a:solidFill>
              </a:rPr>
              <a:t>. </a:t>
            </a:r>
            <a:r>
              <a:rPr lang="en-US" sz="2400" dirty="0" smtClean="0">
                <a:solidFill>
                  <a:srgbClr val="FF0000"/>
                </a:solidFill>
              </a:rPr>
              <a:t>24 &amp; </a:t>
            </a:r>
            <a:r>
              <a:rPr lang="en-US" sz="2400" u="sng" dirty="0">
                <a:solidFill>
                  <a:srgbClr val="FF0000"/>
                </a:solidFill>
              </a:rPr>
              <a:t>Alive!</a:t>
            </a:r>
            <a:r>
              <a:rPr lang="en-US" sz="2400" dirty="0">
                <a:solidFill>
                  <a:srgbClr val="FF0000"/>
                </a:solidFill>
              </a:rPr>
              <a:t> Ch. </a:t>
            </a:r>
            <a:r>
              <a:rPr lang="en-US" sz="2400" dirty="0" smtClean="0">
                <a:solidFill>
                  <a:srgbClr val="FF0000"/>
                </a:solidFill>
              </a:rPr>
              <a:t>54 &amp; 55 </a:t>
            </a:r>
            <a:endParaRPr lang="en-US" sz="2400" dirty="0">
              <a:solidFill>
                <a:srgbClr val="FF0000"/>
              </a:solidFill>
            </a:endParaRPr>
          </a:p>
          <a:p>
            <a:pPr algn="l"/>
            <a:endParaRPr lang="en-US" sz="2400" dirty="0" smtClean="0">
              <a:solidFill>
                <a:srgbClr val="0070C0"/>
              </a:solidFill>
            </a:endParaRPr>
          </a:p>
          <a:p>
            <a:pPr algn="l"/>
            <a:r>
              <a:rPr lang="en-US" sz="2400" dirty="0">
                <a:solidFill>
                  <a:srgbClr val="0070C0"/>
                </a:solidFill>
              </a:rPr>
              <a:t>		*Ch. </a:t>
            </a:r>
            <a:r>
              <a:rPr lang="en-US" sz="2400" dirty="0" smtClean="0">
                <a:solidFill>
                  <a:srgbClr val="0070C0"/>
                </a:solidFill>
              </a:rPr>
              <a:t>24 game is Monday!</a:t>
            </a:r>
            <a:endParaRPr lang="en-US" sz="2400" dirty="0">
              <a:solidFill>
                <a:srgbClr val="0070C0"/>
              </a:solidFill>
            </a:endParaRPr>
          </a:p>
          <a:p>
            <a:pPr algn="l"/>
            <a:r>
              <a:rPr lang="en-US" sz="2400"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1147232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609600"/>
            <a:ext cx="8001000" cy="857250"/>
          </a:xfrm>
        </p:spPr>
        <p:txBody>
          <a:bodyPr>
            <a:normAutofit fontScale="90000"/>
          </a:bodyPr>
          <a:lstStyle/>
          <a:p>
            <a:r>
              <a:rPr lang="en-US" b="1" dirty="0"/>
              <a:t>Chapter </a:t>
            </a:r>
            <a:r>
              <a:rPr lang="en-US" b="1" dirty="0" smtClean="0"/>
              <a:t>24, </a:t>
            </a:r>
            <a:r>
              <a:rPr lang="en-US" b="1" u="sng" dirty="0" smtClean="0">
                <a:hlinkClick r:id="rId2"/>
              </a:rPr>
              <a:t>Americans</a:t>
            </a:r>
            <a:r>
              <a:rPr lang="en-US" b="1" dirty="0" smtClean="0"/>
              <a:t> p. 792-827</a:t>
            </a:r>
            <a:r>
              <a:rPr lang="en-US" b="1" u="sng" dirty="0" smtClean="0"/>
              <a:t> </a:t>
            </a:r>
            <a:br>
              <a:rPr lang="en-US" b="1" u="sng" dirty="0" smtClean="0"/>
            </a:br>
            <a:r>
              <a:rPr lang="en-US" sz="2700" b="1" i="1" dirty="0"/>
              <a:t>An Age of Limits</a:t>
            </a:r>
            <a:r>
              <a:rPr lang="en-US" sz="3675" b="1" i="1" dirty="0"/>
              <a:t/>
            </a:r>
            <a:br>
              <a:rPr lang="en-US" sz="3675" b="1" i="1" dirty="0"/>
            </a:br>
            <a:endParaRPr lang="en-US" dirty="0"/>
          </a:p>
        </p:txBody>
      </p:sp>
      <p:sp>
        <p:nvSpPr>
          <p:cNvPr id="3" name="Content Placeholder 2"/>
          <p:cNvSpPr>
            <a:spLocks noGrp="1"/>
          </p:cNvSpPr>
          <p:nvPr>
            <p:ph idx="1"/>
          </p:nvPr>
        </p:nvSpPr>
        <p:spPr>
          <a:xfrm>
            <a:off x="1314450" y="1657350"/>
            <a:ext cx="6572250" cy="4114800"/>
          </a:xfrm>
        </p:spPr>
        <p:txBody>
          <a:bodyPr>
            <a:noAutofit/>
          </a:bodyPr>
          <a:lstStyle/>
          <a:p>
            <a:pPr marL="0" indent="0">
              <a:buNone/>
            </a:pPr>
            <a:r>
              <a:rPr lang="en-US" sz="1800" dirty="0"/>
              <a:t>Responses will vary but should include points similar to the following:</a:t>
            </a:r>
          </a:p>
          <a:p>
            <a:pPr marL="0" indent="0">
              <a:buNone/>
            </a:pPr>
            <a:r>
              <a:rPr lang="en-US" sz="1800" dirty="0"/>
              <a:t>1. Nixon reversed past U.S. policy by  opening relations with Communist China and pursued more friendly relations with the Soviet Union. </a:t>
            </a:r>
          </a:p>
          <a:p>
            <a:pPr marL="0" indent="0">
              <a:buNone/>
            </a:pPr>
            <a:endParaRPr lang="en-US" sz="1800" dirty="0"/>
          </a:p>
          <a:p>
            <a:pPr marL="0" indent="0">
              <a:buNone/>
            </a:pPr>
            <a:r>
              <a:rPr lang="en-US" sz="1800" dirty="0"/>
              <a:t>2. The cover-up of Watergate represented the president’s effort to block investigations, thus trying to put himself above the law. </a:t>
            </a:r>
          </a:p>
          <a:p>
            <a:pPr marL="0" indent="0">
              <a:buNone/>
            </a:pPr>
            <a:endParaRPr lang="en-US" sz="1800" dirty="0"/>
          </a:p>
          <a:p>
            <a:pPr marL="0" indent="0">
              <a:buNone/>
            </a:pPr>
            <a:r>
              <a:rPr lang="en-US" sz="1800" dirty="0"/>
              <a:t>3. Ford tried to end inflation with energy conservation and higher interest rates. Carter tried to use voluntary  price freezes and spending cuts. </a:t>
            </a:r>
          </a:p>
          <a:p>
            <a:pPr marL="0" indent="0">
              <a:buNone/>
            </a:pPr>
            <a:endParaRPr lang="en-US" sz="1800" dirty="0"/>
          </a:p>
          <a:p>
            <a:pPr marL="0" indent="0">
              <a:buNone/>
            </a:pPr>
            <a:r>
              <a:rPr lang="en-US" sz="1800" dirty="0"/>
              <a:t>4. The debate over environmental laws  focus on the need for economic development and for protection of natural resources</a:t>
            </a:r>
            <a:r>
              <a:rPr lang="en-US" sz="1500" dirty="0"/>
              <a:t>. </a:t>
            </a:r>
          </a:p>
          <a:p>
            <a:pPr marL="0" indent="0">
              <a:buNone/>
            </a:pPr>
            <a:endParaRPr lang="en-US" sz="1500" dirty="0"/>
          </a:p>
        </p:txBody>
      </p:sp>
    </p:spTree>
    <p:extLst>
      <p:ext uri="{BB962C8B-B14F-4D97-AF65-F5344CB8AC3E}">
        <p14:creationId xmlns:p14="http://schemas.microsoft.com/office/powerpoint/2010/main" val="26811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71550"/>
            <a:ext cx="6457950" cy="4914900"/>
          </a:xfrm>
        </p:spPr>
        <p:txBody>
          <a:bodyPr>
            <a:normAutofit lnSpcReduction="10000"/>
          </a:bodyPr>
          <a:lstStyle/>
          <a:p>
            <a:pPr marL="0" indent="0">
              <a:buNone/>
            </a:pPr>
            <a:r>
              <a:rPr lang="en-US" b="1" dirty="0"/>
              <a:t>Chapter </a:t>
            </a:r>
            <a:r>
              <a:rPr lang="en-US" b="1" dirty="0" smtClean="0"/>
              <a:t>24			</a:t>
            </a:r>
            <a:r>
              <a:rPr lang="en-US" b="1" i="1" u="sng" dirty="0"/>
              <a:t> Americans</a:t>
            </a:r>
            <a:r>
              <a:rPr lang="en-US" b="1" i="1" dirty="0"/>
              <a:t>, p. </a:t>
            </a:r>
            <a:r>
              <a:rPr lang="en-US" b="1" i="1" dirty="0" smtClean="0"/>
              <a:t>792-827</a:t>
            </a:r>
            <a:endParaRPr lang="en-US" b="1" dirty="0" smtClean="0"/>
          </a:p>
          <a:p>
            <a:pPr marL="0" indent="0">
              <a:buNone/>
            </a:pPr>
            <a:r>
              <a:rPr lang="en-US" b="1" i="1" dirty="0" smtClean="0"/>
              <a:t>An Age of Limits			</a:t>
            </a:r>
            <a:r>
              <a:rPr lang="en-US" b="1" i="1" u="sng" dirty="0" smtClean="0"/>
              <a:t>Alive!</a:t>
            </a:r>
            <a:r>
              <a:rPr lang="en-US" b="1" i="1" dirty="0" smtClean="0"/>
              <a:t> P. 697-707</a:t>
            </a:r>
          </a:p>
          <a:p>
            <a:pPr marL="0" indent="0">
              <a:buNone/>
            </a:pPr>
            <a:r>
              <a:rPr lang="en-US" u="sng" dirty="0" smtClean="0"/>
              <a:t>1. </a:t>
            </a:r>
            <a:r>
              <a:rPr lang="en-US" u="sng" dirty="0"/>
              <a:t>How did Nixon ease Cold War tensions?</a:t>
            </a:r>
          </a:p>
          <a:p>
            <a:pPr marL="0" indent="0">
              <a:buNone/>
            </a:pPr>
            <a:r>
              <a:rPr lang="en-US" dirty="0" smtClean="0"/>
              <a:t>Nixon </a:t>
            </a:r>
            <a:r>
              <a:rPr lang="en-US" dirty="0"/>
              <a:t>reversed past U.S. policy by  opening relations with Communist  China and pursued more friendly  relations with the Soviet </a:t>
            </a:r>
            <a:r>
              <a:rPr lang="en-US" dirty="0" smtClean="0"/>
              <a:t>Union. </a:t>
            </a:r>
          </a:p>
          <a:p>
            <a:pPr marL="0" indent="0">
              <a:buNone/>
            </a:pPr>
            <a:endParaRPr lang="en-US" dirty="0"/>
          </a:p>
        </p:txBody>
      </p:sp>
    </p:spTree>
    <p:extLst>
      <p:ext uri="{BB962C8B-B14F-4D97-AF65-F5344CB8AC3E}">
        <p14:creationId xmlns:p14="http://schemas.microsoft.com/office/powerpoint/2010/main" val="3193932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71550"/>
            <a:ext cx="6457950" cy="4914900"/>
          </a:xfrm>
        </p:spPr>
        <p:txBody>
          <a:bodyPr>
            <a:normAutofit fontScale="70000" lnSpcReduction="20000"/>
          </a:bodyPr>
          <a:lstStyle/>
          <a:p>
            <a:pPr marL="0" indent="0">
              <a:buNone/>
            </a:pPr>
            <a:r>
              <a:rPr lang="en-US" b="1" dirty="0"/>
              <a:t>Chapter </a:t>
            </a:r>
            <a:r>
              <a:rPr lang="en-US" b="1" dirty="0" smtClean="0"/>
              <a:t>24			</a:t>
            </a:r>
            <a:r>
              <a:rPr lang="en-US" b="1" i="1" u="sng" dirty="0"/>
              <a:t> Americans</a:t>
            </a:r>
            <a:r>
              <a:rPr lang="en-US" b="1" i="1" dirty="0"/>
              <a:t>, p. </a:t>
            </a:r>
            <a:r>
              <a:rPr lang="en-US" b="1" i="1" dirty="0" smtClean="0"/>
              <a:t>802-807</a:t>
            </a:r>
            <a:endParaRPr lang="en-US" b="1" dirty="0" smtClean="0"/>
          </a:p>
          <a:p>
            <a:pPr marL="0" indent="0">
              <a:buNone/>
            </a:pPr>
            <a:r>
              <a:rPr lang="en-US" b="1" i="1" dirty="0" smtClean="0"/>
              <a:t>An Age of Limits			</a:t>
            </a:r>
            <a:r>
              <a:rPr lang="en-US" b="1" i="1" u="sng" dirty="0" smtClean="0"/>
              <a:t>Alive!</a:t>
            </a:r>
            <a:r>
              <a:rPr lang="en-US" b="1" i="1" dirty="0" smtClean="0"/>
              <a:t> P. 704-707</a:t>
            </a:r>
          </a:p>
          <a:p>
            <a:pPr marL="0" indent="0">
              <a:buNone/>
            </a:pPr>
            <a:r>
              <a:rPr lang="en-US" b="1" u="sng" dirty="0" smtClean="0">
                <a:ln>
                  <a:solidFill>
                    <a:schemeClr val="bg1"/>
                  </a:solidFill>
                </a:ln>
              </a:rPr>
              <a:t>2</a:t>
            </a:r>
            <a:r>
              <a:rPr lang="en-US" b="1" u="sng" dirty="0">
                <a:ln>
                  <a:solidFill>
                    <a:schemeClr val="bg1"/>
                  </a:solidFill>
                </a:ln>
              </a:rPr>
              <a:t>. Why was Watergate a constitutional crisis?</a:t>
            </a:r>
          </a:p>
          <a:p>
            <a:pPr marL="0" indent="0">
              <a:buNone/>
            </a:pPr>
            <a:r>
              <a:rPr lang="en-US" dirty="0" smtClean="0"/>
              <a:t>The </a:t>
            </a:r>
            <a:r>
              <a:rPr lang="en-US" dirty="0"/>
              <a:t>cover-up of Watergate represented  the president’s effort to block </a:t>
            </a:r>
            <a:r>
              <a:rPr lang="en-US" dirty="0" smtClean="0"/>
              <a:t>investigations</a:t>
            </a:r>
            <a:r>
              <a:rPr lang="en-US" dirty="0"/>
              <a:t>, thus trying to put himself  above the law. </a:t>
            </a:r>
          </a:p>
          <a:p>
            <a:pPr marL="0" indent="0">
              <a:buNone/>
            </a:pPr>
            <a:r>
              <a:rPr lang="en-US" dirty="0" smtClean="0"/>
              <a:t>-Nixon resigned instead of facing impeachment (August 8, 1974); burglary &amp; “high crimes &amp; misdemeanors” were committed (1972) while spying on Democratic National Headquarters; failure to disclose activity led to Nixon’s downfall, &amp; tape recorded conversations sealed his fate</a:t>
            </a:r>
          </a:p>
          <a:p>
            <a:pPr marL="0" indent="0">
              <a:buNone/>
            </a:pPr>
            <a:endParaRPr lang="en-US" dirty="0"/>
          </a:p>
        </p:txBody>
      </p:sp>
    </p:spTree>
    <p:extLst>
      <p:ext uri="{BB962C8B-B14F-4D97-AF65-F5344CB8AC3E}">
        <p14:creationId xmlns:p14="http://schemas.microsoft.com/office/powerpoint/2010/main" val="462448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71550"/>
            <a:ext cx="6457950" cy="4914900"/>
          </a:xfrm>
        </p:spPr>
        <p:txBody>
          <a:bodyPr>
            <a:normAutofit fontScale="92500" lnSpcReduction="10000"/>
          </a:bodyPr>
          <a:lstStyle/>
          <a:p>
            <a:pPr marL="0" indent="0">
              <a:buNone/>
            </a:pPr>
            <a:r>
              <a:rPr lang="en-US" b="1" dirty="0"/>
              <a:t>Chapter </a:t>
            </a:r>
            <a:r>
              <a:rPr lang="en-US" b="1" dirty="0" smtClean="0"/>
              <a:t>24			</a:t>
            </a:r>
            <a:r>
              <a:rPr lang="en-US" b="1" i="1" u="sng" dirty="0"/>
              <a:t> Americans</a:t>
            </a:r>
            <a:r>
              <a:rPr lang="en-US" b="1" i="1" dirty="0"/>
              <a:t>, p. </a:t>
            </a:r>
            <a:r>
              <a:rPr lang="en-US" b="1" i="1" dirty="0" smtClean="0"/>
              <a:t>792-827</a:t>
            </a:r>
            <a:endParaRPr lang="en-US" b="1" dirty="0" smtClean="0"/>
          </a:p>
          <a:p>
            <a:pPr marL="0" indent="0">
              <a:buNone/>
            </a:pPr>
            <a:r>
              <a:rPr lang="en-US" b="1" i="1" dirty="0" smtClean="0"/>
              <a:t>An Age of Limits</a:t>
            </a:r>
          </a:p>
          <a:p>
            <a:pPr marL="0" indent="0">
              <a:buNone/>
            </a:pPr>
            <a:r>
              <a:rPr lang="en-US" u="sng" dirty="0" smtClean="0"/>
              <a:t>3</a:t>
            </a:r>
            <a:r>
              <a:rPr lang="en-US" u="sng" dirty="0"/>
              <a:t>. How did Ford and Carter try to fix </a:t>
            </a:r>
            <a:r>
              <a:rPr lang="en-US" u="sng" dirty="0" smtClean="0"/>
              <a:t>economic problems</a:t>
            </a:r>
            <a:r>
              <a:rPr lang="en-US" u="sng" dirty="0"/>
              <a:t>, and why didn’t their plans </a:t>
            </a:r>
            <a:r>
              <a:rPr lang="en-US" u="sng" dirty="0" smtClean="0"/>
              <a:t>work?</a:t>
            </a:r>
          </a:p>
          <a:p>
            <a:pPr marL="0" indent="0">
              <a:buNone/>
            </a:pPr>
            <a:r>
              <a:rPr lang="en-US" dirty="0" smtClean="0"/>
              <a:t>Ford </a:t>
            </a:r>
            <a:r>
              <a:rPr lang="en-US" dirty="0"/>
              <a:t>tried to end inflation with energy </a:t>
            </a:r>
            <a:r>
              <a:rPr lang="en-US" dirty="0" smtClean="0"/>
              <a:t>conservation </a:t>
            </a:r>
            <a:r>
              <a:rPr lang="en-US" dirty="0"/>
              <a:t>and higher interest </a:t>
            </a:r>
            <a:r>
              <a:rPr lang="en-US" dirty="0" smtClean="0"/>
              <a:t> rates</a:t>
            </a:r>
            <a:r>
              <a:rPr lang="en-US" dirty="0"/>
              <a:t>. Carter tried to use voluntary  price freezes and spending cuts.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73379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71550"/>
            <a:ext cx="6457950" cy="4914900"/>
          </a:xfrm>
        </p:spPr>
        <p:txBody>
          <a:bodyPr>
            <a:normAutofit fontScale="85000" lnSpcReduction="20000"/>
          </a:bodyPr>
          <a:lstStyle/>
          <a:p>
            <a:pPr marL="0" indent="0">
              <a:buNone/>
            </a:pPr>
            <a:r>
              <a:rPr lang="en-US" b="1" dirty="0"/>
              <a:t>Chapter </a:t>
            </a:r>
            <a:r>
              <a:rPr lang="en-US" b="1" dirty="0" smtClean="0"/>
              <a:t>24			</a:t>
            </a:r>
            <a:r>
              <a:rPr lang="en-US" b="1" i="1" u="sng" dirty="0"/>
              <a:t> Americans</a:t>
            </a:r>
            <a:r>
              <a:rPr lang="en-US" b="1" i="1" dirty="0"/>
              <a:t>, p. </a:t>
            </a:r>
            <a:r>
              <a:rPr lang="en-US" b="1" i="1" dirty="0" smtClean="0"/>
              <a:t>792-827</a:t>
            </a:r>
            <a:endParaRPr lang="en-US" b="1" dirty="0" smtClean="0"/>
          </a:p>
          <a:p>
            <a:pPr marL="0" indent="0">
              <a:buNone/>
            </a:pPr>
            <a:r>
              <a:rPr lang="en-US" b="1" i="1" dirty="0" smtClean="0"/>
              <a:t>An Age of Limits			</a:t>
            </a:r>
            <a:r>
              <a:rPr lang="en-US" b="1" i="1" u="sng" dirty="0" smtClean="0"/>
              <a:t>Alive!</a:t>
            </a:r>
            <a:r>
              <a:rPr lang="en-US" b="1" i="1" dirty="0" smtClean="0"/>
              <a:t>  p. 714-715</a:t>
            </a:r>
          </a:p>
          <a:p>
            <a:pPr marL="0" indent="0">
              <a:buNone/>
            </a:pPr>
            <a:r>
              <a:rPr lang="en-US" b="1" u="sng" dirty="0" smtClean="0">
                <a:ln>
                  <a:solidFill>
                    <a:schemeClr val="bg1"/>
                  </a:solidFill>
                </a:ln>
              </a:rPr>
              <a:t>4</a:t>
            </a:r>
            <a:r>
              <a:rPr lang="en-US" b="1" u="sng" dirty="0">
                <a:ln>
                  <a:solidFill>
                    <a:schemeClr val="bg1"/>
                  </a:solidFill>
                </a:ln>
              </a:rPr>
              <a:t>. What differing needs are the focus of the </a:t>
            </a:r>
            <a:r>
              <a:rPr lang="en-US" b="1" u="sng" dirty="0" smtClean="0">
                <a:ln>
                  <a:solidFill>
                    <a:schemeClr val="bg1"/>
                  </a:solidFill>
                </a:ln>
              </a:rPr>
              <a:t>debate over </a:t>
            </a:r>
            <a:r>
              <a:rPr lang="en-US" b="1" u="sng" dirty="0">
                <a:ln>
                  <a:solidFill>
                    <a:schemeClr val="bg1"/>
                  </a:solidFill>
                </a:ln>
              </a:rPr>
              <a:t>environmental laws</a:t>
            </a:r>
            <a:r>
              <a:rPr lang="en-US" b="1" u="sng" dirty="0" smtClean="0">
                <a:ln>
                  <a:solidFill>
                    <a:schemeClr val="bg1"/>
                  </a:solidFill>
                </a:ln>
              </a:rPr>
              <a:t>?</a:t>
            </a:r>
          </a:p>
          <a:p>
            <a:pPr marL="0" indent="0">
              <a:buNone/>
            </a:pPr>
            <a:r>
              <a:rPr lang="en-US" dirty="0" smtClean="0"/>
              <a:t>The </a:t>
            </a:r>
            <a:r>
              <a:rPr lang="en-US" dirty="0"/>
              <a:t>debate over environmental laws </a:t>
            </a:r>
            <a:r>
              <a:rPr lang="en-US" dirty="0" smtClean="0"/>
              <a:t>focus </a:t>
            </a:r>
            <a:r>
              <a:rPr lang="en-US" dirty="0"/>
              <a:t>on the need for economic </a:t>
            </a:r>
            <a:r>
              <a:rPr lang="en-US" dirty="0" smtClean="0"/>
              <a:t>development </a:t>
            </a:r>
            <a:r>
              <a:rPr lang="en-US" dirty="0"/>
              <a:t>and for </a:t>
            </a:r>
            <a:r>
              <a:rPr lang="en-US" dirty="0" smtClean="0"/>
              <a:t>protection </a:t>
            </a:r>
            <a:r>
              <a:rPr lang="en-US" dirty="0"/>
              <a:t>of natural resources. </a:t>
            </a:r>
          </a:p>
          <a:p>
            <a:pPr marL="0" indent="0">
              <a:buNone/>
            </a:pPr>
            <a:r>
              <a:rPr lang="en-US" dirty="0" smtClean="0"/>
              <a:t>-Earth Day (4/22/1970); Environmental Protection Act (EPA); Clean Water (1972) and Safe Drinking Water Act (1974); Three Mile Island accident (3/28/1979)</a:t>
            </a:r>
          </a:p>
          <a:p>
            <a:pPr marL="0" indent="0">
              <a:buNone/>
            </a:pPr>
            <a:endParaRPr lang="en-US" dirty="0"/>
          </a:p>
        </p:txBody>
      </p:sp>
    </p:spTree>
    <p:extLst>
      <p:ext uri="{BB962C8B-B14F-4D97-AF65-F5344CB8AC3E}">
        <p14:creationId xmlns:p14="http://schemas.microsoft.com/office/powerpoint/2010/main" val="3026959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125730"/>
            <a:ext cx="8582891" cy="857250"/>
          </a:xfrm>
        </p:spPr>
        <p:txBody>
          <a:bodyPr>
            <a:normAutofit fontScale="90000"/>
          </a:bodyPr>
          <a:lstStyle/>
          <a:p>
            <a:r>
              <a:rPr lang="en-US" sz="2700" b="1" u="sng" dirty="0"/>
              <a:t>Ch. 53:  Getting Out of Vietnam</a:t>
            </a:r>
            <a:br>
              <a:rPr lang="en-US" sz="2700" b="1" u="sng" dirty="0"/>
            </a:br>
            <a:r>
              <a:rPr lang="en-US" sz="2700" i="1" dirty="0"/>
              <a:t>What lessons for Americans emerged from the Vietnam War?</a:t>
            </a:r>
            <a:endParaRPr lang="en-US" dirty="0"/>
          </a:p>
        </p:txBody>
      </p:sp>
      <p:sp>
        <p:nvSpPr>
          <p:cNvPr id="3" name="Content Placeholder 2"/>
          <p:cNvSpPr>
            <a:spLocks noGrp="1"/>
          </p:cNvSpPr>
          <p:nvPr>
            <p:ph idx="1"/>
          </p:nvPr>
        </p:nvSpPr>
        <p:spPr>
          <a:xfrm>
            <a:off x="316775" y="1152797"/>
            <a:ext cx="8666018" cy="5535386"/>
          </a:xfrm>
        </p:spPr>
        <p:txBody>
          <a:bodyPr>
            <a:noAutofit/>
          </a:bodyPr>
          <a:lstStyle/>
          <a:p>
            <a:pPr marL="0" indent="0">
              <a:buNone/>
            </a:pPr>
            <a:r>
              <a:rPr lang="en-US" sz="1700" b="1" dirty="0"/>
              <a:t>In 1969, President Nixon began withdrawing U.S. troops from Vietnam, but the war continued throughout his time in office. He carried on peace talks with the North Vietnamese but also ordered massive bombing of North Vietnam, Cambodia, and Laos. He faced ongoing protests from the antiwar movement and criticism from Congress. In 1973, the last U.S. combat forces came home. North Vietnam swept to victory over the South in 1975. </a:t>
            </a:r>
          </a:p>
          <a:p>
            <a:pPr marL="0" indent="0">
              <a:buNone/>
            </a:pPr>
            <a:endParaRPr lang="en-US" sz="1700" dirty="0"/>
          </a:p>
          <a:p>
            <a:pPr marL="0" indent="0">
              <a:buNone/>
            </a:pPr>
            <a:r>
              <a:rPr lang="en-US" sz="1700" b="1" dirty="0" err="1"/>
              <a:t>Vietnamization</a:t>
            </a:r>
            <a:r>
              <a:rPr lang="en-US" sz="1700" dirty="0"/>
              <a:t> Nixon’s </a:t>
            </a:r>
            <a:r>
              <a:rPr lang="en-US" sz="1700" dirty="0" err="1"/>
              <a:t>Vietnamization</a:t>
            </a:r>
            <a:r>
              <a:rPr lang="en-US" sz="1700" dirty="0"/>
              <a:t> of the war allowed for the withdrawal of U.S. troops and prepared South Vietnam to take over responsibility for the war</a:t>
            </a:r>
            <a:r>
              <a:rPr lang="en-US" sz="1700" dirty="0" smtClean="0"/>
              <a:t>.</a:t>
            </a:r>
            <a:endParaRPr lang="en-US" sz="1700" dirty="0"/>
          </a:p>
          <a:p>
            <a:pPr marL="0" indent="0">
              <a:buNone/>
            </a:pPr>
            <a:r>
              <a:rPr lang="en-US" sz="1700" b="1" dirty="0"/>
              <a:t>My Lai massacre</a:t>
            </a:r>
            <a:r>
              <a:rPr lang="en-US" sz="1700" dirty="0"/>
              <a:t> In 1968, U.S. soldiers slaughtered hundreds of Vietnamese civilians in the village of My Lai. Reports of the massacre shocked Americans and increased antiwar protests</a:t>
            </a:r>
            <a:r>
              <a:rPr lang="en-US" sz="1700" dirty="0" smtClean="0"/>
              <a:t>.</a:t>
            </a:r>
            <a:endParaRPr lang="en-US" sz="1700" dirty="0"/>
          </a:p>
          <a:p>
            <a:pPr marL="0" indent="0">
              <a:buNone/>
            </a:pPr>
            <a:r>
              <a:rPr lang="en-US" sz="1700" b="1" dirty="0"/>
              <a:t>Kent State shootings</a:t>
            </a:r>
            <a:r>
              <a:rPr lang="en-US" sz="1700" dirty="0"/>
              <a:t> The invasion of Cambodia in April 1970 sparked an increase in antiwar protests. The most violent one occurred the following month at Kent State University in Ohio, where National Guard troops fired into an angry crowd, killing four students.</a:t>
            </a:r>
          </a:p>
          <a:p>
            <a:pPr marL="0" indent="0">
              <a:buNone/>
            </a:pPr>
            <a:r>
              <a:rPr lang="en-US" sz="1700" b="1" dirty="0"/>
              <a:t>War Powers Resolution</a:t>
            </a:r>
            <a:r>
              <a:rPr lang="en-US" sz="1700" dirty="0"/>
              <a:t> Congress reacted to Nixon’s activities in Cambodia by passing the War Powers Resolution. This resolution limits a president’s ability to send armed forces into combat.</a:t>
            </a:r>
          </a:p>
          <a:p>
            <a:pPr marL="0" indent="0">
              <a:buNone/>
            </a:pPr>
            <a:r>
              <a:rPr lang="en-US" sz="1700" b="1" dirty="0"/>
              <a:t>Pentagon Papers</a:t>
            </a:r>
            <a:r>
              <a:rPr lang="en-US" sz="1700" dirty="0"/>
              <a:t> In 1971, Daniel Ellsberg leaked to the press a top-secret study of the U.S. role in Indochina. This study, the Pentagon Papers, revealed secrecy and deceit on the part of U.S. presidents.</a:t>
            </a:r>
          </a:p>
          <a:p>
            <a:pPr marL="0" indent="0">
              <a:buNone/>
            </a:pPr>
            <a:r>
              <a:rPr lang="en-US" sz="1700" b="1" dirty="0"/>
              <a:t>Boat people</a:t>
            </a:r>
            <a:r>
              <a:rPr lang="en-US" sz="1700" dirty="0"/>
              <a:t> The North Vietnamese defeated South Vietnam and took control in 1975. This prompted an exodus of refugees from Indochina, many of whom fled by boat.</a:t>
            </a:r>
          </a:p>
        </p:txBody>
      </p:sp>
    </p:spTree>
    <p:extLst>
      <p:ext uri="{BB962C8B-B14F-4D97-AF65-F5344CB8AC3E}">
        <p14:creationId xmlns:p14="http://schemas.microsoft.com/office/powerpoint/2010/main" val="322585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269421"/>
            <a:ext cx="8582891" cy="857250"/>
          </a:xfrm>
        </p:spPr>
        <p:txBody>
          <a:bodyPr>
            <a:normAutofit fontScale="90000"/>
          </a:bodyPr>
          <a:lstStyle/>
          <a:p>
            <a:r>
              <a:rPr lang="en-US" sz="2700" b="1" u="sng" dirty="0"/>
              <a:t>Ch. 54:  The Rise and Fall of Richard Nixon</a:t>
            </a:r>
            <a:br>
              <a:rPr lang="en-US" sz="2700" b="1" u="sng" dirty="0"/>
            </a:br>
            <a:r>
              <a:rPr lang="en-US" sz="2700" i="1" dirty="0"/>
              <a:t>What events influenced Richard Nixon’s rise to and fall from power?</a:t>
            </a:r>
            <a:endParaRPr lang="en-US" dirty="0"/>
          </a:p>
        </p:txBody>
      </p:sp>
      <p:sp>
        <p:nvSpPr>
          <p:cNvPr id="3" name="Content Placeholder 2"/>
          <p:cNvSpPr>
            <a:spLocks noGrp="1"/>
          </p:cNvSpPr>
          <p:nvPr>
            <p:ph idx="1"/>
          </p:nvPr>
        </p:nvSpPr>
        <p:spPr>
          <a:xfrm>
            <a:off x="363682" y="1126671"/>
            <a:ext cx="8666018" cy="4514850"/>
          </a:xfrm>
        </p:spPr>
        <p:txBody>
          <a:bodyPr>
            <a:noAutofit/>
          </a:bodyPr>
          <a:lstStyle/>
          <a:p>
            <a:pPr marL="0" indent="0">
              <a:buNone/>
            </a:pPr>
            <a:r>
              <a:rPr lang="en-US" sz="1600" b="1" dirty="0"/>
              <a:t>Richard Nixon won the presidency in 1968. While in office, he made strides toward easing the tensions of the Cold War. He also saw many of his domestic policies enacted. However, scandal forced him to resign in disgrace in 1974.</a:t>
            </a:r>
          </a:p>
          <a:p>
            <a:pPr marL="0" indent="0">
              <a:buNone/>
            </a:pPr>
            <a:endParaRPr lang="en-US" sz="1600" dirty="0"/>
          </a:p>
          <a:p>
            <a:pPr marL="0" indent="0">
              <a:buNone/>
            </a:pPr>
            <a:r>
              <a:rPr lang="en-US" sz="1600" b="1" dirty="0"/>
              <a:t>New Federalism</a:t>
            </a:r>
            <a:r>
              <a:rPr lang="en-US" sz="1600" dirty="0"/>
              <a:t> Nixon came into office determined to revive federalism. He hoped to reduce the power of the federal government and return power to the states. Revenue sharing, central to his plan, allowed state and local governments to spend tax revenues as they saw fit.</a:t>
            </a:r>
          </a:p>
          <a:p>
            <a:pPr marL="0" indent="0">
              <a:buNone/>
            </a:pPr>
            <a:r>
              <a:rPr lang="en-US" sz="1600" b="1" dirty="0"/>
              <a:t>Occupational Safety and Health Administration</a:t>
            </a:r>
            <a:r>
              <a:rPr lang="en-US" sz="1600" dirty="0"/>
              <a:t> Despite his promise to shrink the federal government, Nixon created OSHA, which works to improve health and safety in the workplace.</a:t>
            </a:r>
          </a:p>
          <a:p>
            <a:pPr marL="0" indent="0">
              <a:buNone/>
            </a:pPr>
            <a:r>
              <a:rPr lang="en-US" sz="1600" b="1" dirty="0"/>
              <a:t>Environmental Protection Agency</a:t>
            </a:r>
            <a:r>
              <a:rPr lang="en-US" sz="1600" dirty="0"/>
              <a:t> Another new agency, the EPA, was created to protect Americans’ health and the natural environment.</a:t>
            </a:r>
          </a:p>
          <a:p>
            <a:pPr marL="0" indent="0">
              <a:buNone/>
            </a:pPr>
            <a:r>
              <a:rPr lang="en-US" sz="1600" b="1" dirty="0"/>
              <a:t>Energy crisis</a:t>
            </a:r>
            <a:r>
              <a:rPr lang="en-US" sz="1600" dirty="0"/>
              <a:t> Nixon tried to revive a stagnant economy with increased spending while fighting inflation with wage and price controls. However, an energy crisis made a bad situation worse.</a:t>
            </a:r>
          </a:p>
          <a:p>
            <a:pPr marL="0" indent="0">
              <a:buNone/>
            </a:pPr>
            <a:r>
              <a:rPr lang="en-US" sz="1600" b="1" dirty="0"/>
              <a:t>Détente</a:t>
            </a:r>
            <a:r>
              <a:rPr lang="en-US" sz="1600" dirty="0"/>
              <a:t> Nixon tried to encourage détente, or a relaxation of Cold War tensions. In 1972, he visited both communist China and the Soviet Union.</a:t>
            </a:r>
          </a:p>
          <a:p>
            <a:pPr marL="0" indent="0">
              <a:buNone/>
            </a:pPr>
            <a:r>
              <a:rPr lang="en-US" sz="1600" b="1" dirty="0"/>
              <a:t>Strategic Arms Limitation Treaty</a:t>
            </a:r>
            <a:r>
              <a:rPr lang="en-US" sz="1600" dirty="0"/>
              <a:t> In 1972, Nixon and Soviet leader Leonid Brezhnev signed SALT I, the first superpower treaty to place limits on the arms race.</a:t>
            </a:r>
          </a:p>
          <a:p>
            <a:pPr marL="0" indent="0">
              <a:buNone/>
            </a:pPr>
            <a:r>
              <a:rPr lang="en-US" sz="1600" b="1" dirty="0"/>
              <a:t>Watergate scandal</a:t>
            </a:r>
            <a:r>
              <a:rPr lang="en-US" sz="1600" dirty="0"/>
              <a:t> In 1972, burglars broke into Democratic headquarters in the Watergate building. The scandal over the cover-up that followed the break-in led to Richard Nixon’s resignation in 1974.</a:t>
            </a:r>
          </a:p>
          <a:p>
            <a:pPr marL="0" indent="0">
              <a:buNone/>
            </a:pPr>
            <a:endParaRPr lang="en-US" sz="1600" dirty="0"/>
          </a:p>
        </p:txBody>
      </p:sp>
    </p:spTree>
    <p:extLst>
      <p:ext uri="{BB962C8B-B14F-4D97-AF65-F5344CB8AC3E}">
        <p14:creationId xmlns:p14="http://schemas.microsoft.com/office/powerpoint/2010/main" val="289979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805150" y="-33112"/>
            <a:ext cx="8265397" cy="1846659"/>
          </a:xfrm>
          <a:prstGeom prst="rect">
            <a:avLst/>
          </a:prstGeom>
          <a:noFill/>
        </p:spPr>
        <p:txBody>
          <a:bodyPr wrap="square" rtlCol="0">
            <a:spAutoFit/>
          </a:bodyPr>
          <a:lstStyle/>
          <a:p>
            <a:r>
              <a:rPr lang="en-US" sz="2400" b="1" u="sng" dirty="0"/>
              <a:t>Unit </a:t>
            </a:r>
            <a:r>
              <a:rPr lang="en-US" sz="2400" b="1" u="sng" dirty="0" smtClean="0"/>
              <a:t>IV</a:t>
            </a:r>
            <a:r>
              <a:rPr lang="en-US" sz="2400" b="1" u="sng" dirty="0"/>
              <a:t>:  Decades of Change</a:t>
            </a:r>
            <a:r>
              <a:rPr lang="en-US" sz="2400" b="1" dirty="0"/>
              <a:t>		</a:t>
            </a:r>
            <a:r>
              <a:rPr lang="en-US" sz="2400" b="1" dirty="0" smtClean="0"/>
              <a:t/>
            </a:r>
            <a:br>
              <a:rPr lang="en-US" sz="2400" b="1" dirty="0" smtClean="0"/>
            </a:br>
            <a:r>
              <a:rPr lang="en-US" sz="1800" b="1" dirty="0" smtClean="0"/>
              <a:t>Be </a:t>
            </a:r>
            <a:r>
              <a:rPr lang="en-US" sz="1800" b="1" dirty="0"/>
              <a:t>ready to listen to peers, read along in </a:t>
            </a:r>
            <a:r>
              <a:rPr lang="en-US" sz="1800" b="1" dirty="0" smtClean="0"/>
              <a:t>textbooks, ASK questions, complete an collaborative, open-book assessment, &amp; then participate in a learning activity. </a:t>
            </a:r>
            <a:br>
              <a:rPr lang="en-US" sz="1800" b="1" dirty="0" smtClean="0"/>
            </a:br>
            <a:r>
              <a:rPr lang="en-US" sz="1800" b="1" dirty="0" smtClean="0"/>
              <a:t>There will be an </a:t>
            </a:r>
            <a:r>
              <a:rPr lang="en-US" sz="1800" b="1" u="sng" dirty="0" smtClean="0"/>
              <a:t>individual objective QUIZ</a:t>
            </a:r>
            <a:r>
              <a:rPr lang="en-US" sz="1800" b="1" dirty="0" smtClean="0"/>
              <a:t> for each chapter.</a:t>
            </a:r>
            <a:r>
              <a:rPr lang="en-US" sz="1800" b="1" dirty="0"/>
              <a:t/>
            </a:r>
            <a:br>
              <a:rPr lang="en-US" sz="1800" b="1" dirty="0"/>
            </a:br>
            <a:r>
              <a:rPr lang="en-US" sz="1800" b="1" dirty="0"/>
              <a:t/>
            </a:r>
            <a:br>
              <a:rPr lang="en-US" sz="1800" b="1" dirty="0"/>
            </a:br>
            <a:r>
              <a:rPr lang="en-US" sz="1800" b="1" dirty="0"/>
              <a:t>		</a:t>
            </a:r>
            <a:endParaRPr lang="en-US" sz="2400" b="1" dirty="0"/>
          </a:p>
        </p:txBody>
      </p:sp>
      <p:sp>
        <p:nvSpPr>
          <p:cNvPr id="3" name="Content Placeholder 2"/>
          <p:cNvSpPr>
            <a:spLocks noGrp="1"/>
          </p:cNvSpPr>
          <p:nvPr>
            <p:ph idx="1"/>
          </p:nvPr>
        </p:nvSpPr>
        <p:spPr>
          <a:xfrm>
            <a:off x="285749" y="2270721"/>
            <a:ext cx="6530761" cy="4587279"/>
          </a:xfrm>
        </p:spPr>
        <p:txBody>
          <a:bodyPr>
            <a:normAutofit fontScale="62500" lnSpcReduction="20000"/>
          </a:bodyPr>
          <a:lstStyle/>
          <a:p>
            <a:pPr marL="0" indent="0">
              <a:buNone/>
            </a:pPr>
            <a:r>
              <a:rPr lang="en-US" b="1" u="sng" dirty="0">
                <a:hlinkClick r:id="rId2"/>
              </a:rPr>
              <a:t>The </a:t>
            </a:r>
            <a:r>
              <a:rPr lang="en-US" b="1" u="sng" dirty="0" smtClean="0">
                <a:hlinkClick r:id="rId2"/>
              </a:rPr>
              <a:t>Americans</a:t>
            </a:r>
            <a:endParaRPr lang="en-US" b="1" u="sng" dirty="0" smtClean="0">
              <a:solidFill>
                <a:srgbClr val="00B050"/>
              </a:solidFill>
            </a:endParaRPr>
          </a:p>
          <a:p>
            <a:pPr marL="0" indent="0">
              <a:buNone/>
            </a:pPr>
            <a:r>
              <a:rPr lang="en-US" sz="1900" dirty="0"/>
              <a:t>Visit Robinson SHARES folder for Ch. 20-24  “</a:t>
            </a:r>
            <a:r>
              <a:rPr lang="en-US" sz="1900" dirty="0" err="1" smtClean="0"/>
              <a:t>ttt</a:t>
            </a:r>
            <a:r>
              <a:rPr lang="en-US" sz="2000" dirty="0" err="1"/>
              <a:t>Society</a:t>
            </a:r>
            <a:r>
              <a:rPr lang="en-US" sz="2000" dirty="0"/>
              <a:t>: 	</a:t>
            </a:r>
            <a:r>
              <a:rPr lang="en-US" sz="1900" dirty="0" smtClean="0"/>
              <a:t>” </a:t>
            </a:r>
            <a:r>
              <a:rPr lang="en-US" sz="1900" dirty="0"/>
              <a:t>answers.  SKIM textbook(s).</a:t>
            </a:r>
          </a:p>
          <a:p>
            <a:pPr marL="0" indent="0">
              <a:lnSpc>
                <a:spcPts val="3300"/>
              </a:lnSpc>
              <a:spcBef>
                <a:spcPts val="0"/>
              </a:spcBef>
              <a:buNone/>
            </a:pPr>
            <a:r>
              <a:rPr lang="en-US" strike="sngStrike" dirty="0" smtClean="0"/>
              <a:t>20…New Frontier &amp; Great Society</a:t>
            </a:r>
          </a:p>
          <a:p>
            <a:pPr marL="0" indent="0">
              <a:lnSpc>
                <a:spcPts val="3300"/>
              </a:lnSpc>
              <a:spcBef>
                <a:spcPts val="0"/>
              </a:spcBef>
              <a:buNone/>
            </a:pPr>
            <a:r>
              <a:rPr lang="en-US" strike="sngStrike" dirty="0"/>
              <a:t>	</a:t>
            </a:r>
            <a:r>
              <a:rPr lang="en-US" strike="sngStrike" dirty="0" smtClean="0">
                <a:solidFill>
                  <a:srgbClr val="FF0000"/>
                </a:solidFill>
              </a:rPr>
              <a:t>Monday, 4/25</a:t>
            </a:r>
            <a:r>
              <a:rPr lang="en-US" strike="sngStrike" dirty="0" smtClean="0">
                <a:solidFill>
                  <a:srgbClr val="FF0000"/>
                </a:solidFill>
                <a:sym typeface="Wingdings" panose="05000000000000000000" pitchFamily="2" charset="2"/>
              </a:rPr>
              <a:t>Wed. 4/27</a:t>
            </a:r>
            <a:r>
              <a:rPr lang="en-US" strike="sngStrike" dirty="0" smtClean="0">
                <a:solidFill>
                  <a:srgbClr val="FF0000"/>
                </a:solidFill>
              </a:rPr>
              <a:t> </a:t>
            </a:r>
          </a:p>
          <a:p>
            <a:pPr marL="0" indent="0">
              <a:lnSpc>
                <a:spcPts val="3300"/>
              </a:lnSpc>
              <a:spcBef>
                <a:spcPts val="0"/>
              </a:spcBef>
              <a:buNone/>
            </a:pPr>
            <a:r>
              <a:rPr lang="en-US" strike="sngStrike" dirty="0" smtClean="0"/>
              <a:t>21…Civil Rights:  </a:t>
            </a:r>
            <a:r>
              <a:rPr lang="en-US" strike="sngStrike" dirty="0" smtClean="0">
                <a:solidFill>
                  <a:srgbClr val="FF0000"/>
                </a:solidFill>
              </a:rPr>
              <a:t>Thursday, 4/28</a:t>
            </a:r>
            <a:r>
              <a:rPr lang="en-US" strike="sngStrike" dirty="0" smtClean="0">
                <a:solidFill>
                  <a:srgbClr val="FF0000"/>
                </a:solidFill>
                <a:sym typeface="Wingdings" panose="05000000000000000000" pitchFamily="2" charset="2"/>
              </a:rPr>
              <a:t>M/5/2</a:t>
            </a:r>
            <a:endParaRPr lang="en-US" strike="sngStrike" dirty="0" smtClean="0">
              <a:solidFill>
                <a:srgbClr val="FF0000"/>
              </a:solidFill>
            </a:endParaRPr>
          </a:p>
          <a:p>
            <a:pPr marL="0" indent="0">
              <a:lnSpc>
                <a:spcPts val="3300"/>
              </a:lnSpc>
              <a:spcBef>
                <a:spcPts val="0"/>
              </a:spcBef>
              <a:buNone/>
            </a:pPr>
            <a:r>
              <a:rPr lang="en-US" strike="sngStrike" dirty="0" smtClean="0"/>
              <a:t>22…Vietnam Years:  </a:t>
            </a:r>
            <a:r>
              <a:rPr lang="en-US" strike="sngStrike" dirty="0" smtClean="0">
                <a:solidFill>
                  <a:srgbClr val="FF0000"/>
                </a:solidFill>
              </a:rPr>
              <a:t>Tuesday, 5/3</a:t>
            </a:r>
            <a:r>
              <a:rPr lang="en-US" strike="sngStrike" dirty="0" smtClean="0">
                <a:solidFill>
                  <a:srgbClr val="FF0000"/>
                </a:solidFill>
                <a:sym typeface="Wingdings" panose="05000000000000000000" pitchFamily="2" charset="2"/>
              </a:rPr>
              <a:t>TH/5/5</a:t>
            </a:r>
            <a:endParaRPr lang="en-US" b="1" strike="sngStrike" dirty="0" smtClean="0">
              <a:solidFill>
                <a:srgbClr val="FF0000"/>
              </a:solidFill>
            </a:endParaRPr>
          </a:p>
          <a:p>
            <a:pPr marL="0" indent="0">
              <a:lnSpc>
                <a:spcPts val="3300"/>
              </a:lnSpc>
              <a:spcBef>
                <a:spcPts val="0"/>
              </a:spcBef>
              <a:buNone/>
            </a:pPr>
            <a:r>
              <a:rPr lang="en-US" dirty="0" smtClean="0"/>
              <a:t>23…Era of Social Change:  </a:t>
            </a:r>
            <a:r>
              <a:rPr lang="en-US" dirty="0" smtClean="0">
                <a:solidFill>
                  <a:srgbClr val="FF0000"/>
                </a:solidFill>
              </a:rPr>
              <a:t>Friday, 5/6</a:t>
            </a:r>
            <a:r>
              <a:rPr lang="en-US" dirty="0" smtClean="0">
                <a:solidFill>
                  <a:srgbClr val="FF0000"/>
                </a:solidFill>
                <a:sym typeface="Wingdings" panose="05000000000000000000" pitchFamily="2" charset="2"/>
              </a:rPr>
              <a:t>T/5/10 </a:t>
            </a:r>
            <a:endParaRPr lang="en-US" dirty="0" smtClean="0">
              <a:solidFill>
                <a:srgbClr val="FF0000"/>
              </a:solidFill>
            </a:endParaRPr>
          </a:p>
          <a:p>
            <a:pPr marL="0" indent="0">
              <a:lnSpc>
                <a:spcPts val="3300"/>
              </a:lnSpc>
              <a:spcBef>
                <a:spcPts val="0"/>
              </a:spcBef>
              <a:buNone/>
            </a:pPr>
            <a:r>
              <a:rPr lang="en-US" dirty="0" smtClean="0"/>
              <a:t>24…Age of Limits:  </a:t>
            </a:r>
            <a:r>
              <a:rPr lang="en-US" dirty="0" smtClean="0">
                <a:solidFill>
                  <a:srgbClr val="FF0000"/>
                </a:solidFill>
              </a:rPr>
              <a:t>Wednesday, 5/11</a:t>
            </a:r>
            <a:r>
              <a:rPr lang="en-US" dirty="0" smtClean="0">
                <a:solidFill>
                  <a:srgbClr val="FF0000"/>
                </a:solidFill>
                <a:sym typeface="Wingdings" panose="05000000000000000000" pitchFamily="2" charset="2"/>
              </a:rPr>
              <a:t>M/5/16</a:t>
            </a:r>
          </a:p>
          <a:p>
            <a:pPr marL="0" indent="0">
              <a:buNone/>
            </a:pPr>
            <a:endParaRPr lang="en-US" sz="1950" dirty="0">
              <a:sym typeface="Wingdings" panose="05000000000000000000" pitchFamily="2" charset="2"/>
            </a:endParaRPr>
          </a:p>
          <a:p>
            <a:pPr marL="0" indent="0">
              <a:buNone/>
            </a:pPr>
            <a:r>
              <a:rPr lang="en-US" sz="2200" dirty="0" smtClean="0">
                <a:sym typeface="Wingdings" panose="05000000000000000000" pitchFamily="2" charset="2"/>
              </a:rPr>
              <a:t>Collaborative “chapter tests” will be worth 20 minor points.</a:t>
            </a:r>
          </a:p>
          <a:p>
            <a:pPr marL="0" indent="0">
              <a:buNone/>
            </a:pPr>
            <a:endParaRPr lang="en-US" sz="2200" dirty="0" smtClean="0">
              <a:sym typeface="Wingdings" panose="05000000000000000000" pitchFamily="2" charset="2"/>
            </a:endParaRPr>
          </a:p>
          <a:p>
            <a:pPr marL="0" indent="0">
              <a:buNone/>
            </a:pPr>
            <a:r>
              <a:rPr lang="en-US" sz="2200" dirty="0" smtClean="0">
                <a:sym typeface="Wingdings" panose="05000000000000000000" pitchFamily="2" charset="2"/>
              </a:rPr>
              <a:t>Chapter </a:t>
            </a:r>
            <a:r>
              <a:rPr lang="en-US" sz="2200" dirty="0">
                <a:sym typeface="Wingdings" panose="05000000000000000000" pitchFamily="2" charset="2"/>
              </a:rPr>
              <a:t>quizzes (5) will be worth </a:t>
            </a:r>
            <a:r>
              <a:rPr lang="en-US" sz="2200" dirty="0" smtClean="0">
                <a:sym typeface="Wingdings" panose="05000000000000000000" pitchFamily="2" charset="2"/>
              </a:rPr>
              <a:t>roughly 20-25 </a:t>
            </a:r>
            <a:r>
              <a:rPr lang="en-US" sz="2200" dirty="0">
                <a:sym typeface="Wingdings" panose="05000000000000000000" pitchFamily="2" charset="2"/>
              </a:rPr>
              <a:t>major points.  </a:t>
            </a:r>
          </a:p>
          <a:p>
            <a:pPr marL="0" indent="0">
              <a:buNone/>
            </a:pPr>
            <a:endParaRPr lang="en-US" sz="2200" b="1" dirty="0" smtClean="0">
              <a:sym typeface="Wingdings" panose="05000000000000000000" pitchFamily="2" charset="2"/>
            </a:endParaRPr>
          </a:p>
          <a:p>
            <a:pPr marL="0" indent="0">
              <a:buNone/>
            </a:pPr>
            <a:r>
              <a:rPr lang="en-US" sz="2200" b="1" dirty="0" smtClean="0">
                <a:sym typeface="Wingdings" panose="05000000000000000000" pitchFamily="2" charset="2"/>
              </a:rPr>
              <a:t>Be </a:t>
            </a:r>
            <a:r>
              <a:rPr lang="en-US" sz="2200" b="1" dirty="0">
                <a:sym typeface="Wingdings" panose="05000000000000000000" pitchFamily="2" charset="2"/>
              </a:rPr>
              <a:t>sure to READ &amp; </a:t>
            </a:r>
            <a:r>
              <a:rPr lang="en-US" sz="2200" b="1" dirty="0" smtClean="0">
                <a:sym typeface="Wingdings" panose="05000000000000000000" pitchFamily="2" charset="2"/>
              </a:rPr>
              <a:t>complete </a:t>
            </a:r>
            <a:r>
              <a:rPr lang="en-US" sz="2200" b="1" dirty="0">
                <a:sym typeface="Wingdings" panose="05000000000000000000" pitchFamily="2" charset="2"/>
              </a:rPr>
              <a:t>“</a:t>
            </a:r>
            <a:r>
              <a:rPr lang="en-US" sz="2200" b="1" dirty="0" err="1">
                <a:sym typeface="Wingdings" panose="05000000000000000000" pitchFamily="2" charset="2"/>
              </a:rPr>
              <a:t>ttt</a:t>
            </a:r>
            <a:r>
              <a:rPr lang="en-US" sz="2200" b="1" dirty="0">
                <a:sym typeface="Wingdings" panose="05000000000000000000" pitchFamily="2" charset="2"/>
              </a:rPr>
              <a:t>” questions </a:t>
            </a:r>
            <a:r>
              <a:rPr lang="en-US" sz="2200" b="1" u="sng" dirty="0">
                <a:sym typeface="Wingdings" panose="05000000000000000000" pitchFamily="2" charset="2"/>
              </a:rPr>
              <a:t>and</a:t>
            </a:r>
            <a:r>
              <a:rPr lang="en-US" sz="2200" b="1" dirty="0">
                <a:sym typeface="Wingdings" panose="05000000000000000000" pitchFamily="2" charset="2"/>
              </a:rPr>
              <a:t> Alive! fill-in </a:t>
            </a:r>
            <a:r>
              <a:rPr lang="en-US" sz="2200" b="1" dirty="0" smtClean="0">
                <a:sym typeface="Wingdings" panose="05000000000000000000" pitchFamily="2" charset="2"/>
              </a:rPr>
              <a:t>notes &amp; exercises </a:t>
            </a:r>
            <a:r>
              <a:rPr lang="en-US" sz="2200" b="1" u="sng" dirty="0">
                <a:sym typeface="Wingdings" panose="05000000000000000000" pitchFamily="2" charset="2"/>
              </a:rPr>
              <a:t>BEFORE</a:t>
            </a:r>
            <a:r>
              <a:rPr lang="en-US" sz="2200" b="1" dirty="0">
                <a:sym typeface="Wingdings" panose="05000000000000000000" pitchFamily="2" charset="2"/>
              </a:rPr>
              <a:t> peers </a:t>
            </a:r>
            <a:r>
              <a:rPr lang="en-US" sz="2200" b="1" dirty="0" smtClean="0">
                <a:sym typeface="Wingdings" panose="05000000000000000000" pitchFamily="2" charset="2"/>
              </a:rPr>
              <a:t>teach!</a:t>
            </a:r>
            <a:endParaRPr lang="en-US" sz="2200" b="1" dirty="0"/>
          </a:p>
        </p:txBody>
      </p:sp>
      <p:sp>
        <p:nvSpPr>
          <p:cNvPr id="5" name="Rectangle 4"/>
          <p:cNvSpPr/>
          <p:nvPr/>
        </p:nvSpPr>
        <p:spPr>
          <a:xfrm>
            <a:off x="5960745" y="2338479"/>
            <a:ext cx="3388995" cy="3370153"/>
          </a:xfrm>
          <a:prstGeom prst="rect">
            <a:avLst/>
          </a:prstGeom>
        </p:spPr>
        <p:txBody>
          <a:bodyPr wrap="square">
            <a:spAutoFit/>
          </a:bodyPr>
          <a:lstStyle/>
          <a:p>
            <a:r>
              <a:rPr lang="en-US" sz="2000" b="1" u="sng" dirty="0">
                <a:solidFill>
                  <a:prstClr val="black"/>
                </a:solidFill>
                <a:hlinkClick r:id="rId3"/>
              </a:rPr>
              <a:t>History Alive!</a:t>
            </a:r>
            <a:endParaRPr lang="en-US" sz="2000" b="1" u="sng" dirty="0">
              <a:solidFill>
                <a:prstClr val="black"/>
              </a:solidFill>
            </a:endParaRPr>
          </a:p>
          <a:p>
            <a:r>
              <a:rPr lang="en-US" sz="1200" dirty="0">
                <a:solidFill>
                  <a:prstClr val="black"/>
                </a:solidFill>
              </a:rPr>
              <a:t>Summaries (in Shares) contain </a:t>
            </a:r>
            <a:r>
              <a:rPr lang="en-US" sz="1200" u="sng" dirty="0">
                <a:solidFill>
                  <a:prstClr val="black"/>
                </a:solidFill>
              </a:rPr>
              <a:t>fill-in</a:t>
            </a:r>
            <a:r>
              <a:rPr lang="en-US" sz="1200" dirty="0">
                <a:solidFill>
                  <a:prstClr val="black"/>
                </a:solidFill>
              </a:rPr>
              <a:t> NOTES. </a:t>
            </a:r>
          </a:p>
          <a:p>
            <a:pPr>
              <a:lnSpc>
                <a:spcPts val="3200"/>
              </a:lnSpc>
            </a:pPr>
            <a:r>
              <a:rPr lang="en-US" sz="2000" dirty="0"/>
              <a:t>43, 48, 49</a:t>
            </a:r>
          </a:p>
          <a:p>
            <a:pPr>
              <a:lnSpc>
                <a:spcPts val="3200"/>
              </a:lnSpc>
            </a:pPr>
            <a:r>
              <a:rPr lang="en-US" sz="2000" dirty="0"/>
              <a:t> </a:t>
            </a:r>
            <a:endParaRPr lang="en-US" sz="2000" dirty="0" smtClean="0"/>
          </a:p>
          <a:p>
            <a:pPr>
              <a:lnSpc>
                <a:spcPts val="3200"/>
              </a:lnSpc>
            </a:pPr>
            <a:r>
              <a:rPr lang="en-US" sz="2000" dirty="0" smtClean="0"/>
              <a:t>44</a:t>
            </a:r>
            <a:r>
              <a:rPr lang="en-US" sz="2000" dirty="0"/>
              <a:t>, 45, </a:t>
            </a:r>
            <a:r>
              <a:rPr lang="en-US" sz="2000" dirty="0" smtClean="0"/>
              <a:t>46 (47)</a:t>
            </a:r>
            <a:endParaRPr lang="en-US" sz="2000" dirty="0"/>
          </a:p>
          <a:p>
            <a:pPr>
              <a:lnSpc>
                <a:spcPts val="3200"/>
              </a:lnSpc>
            </a:pPr>
            <a:r>
              <a:rPr lang="en-US" sz="2000" dirty="0"/>
              <a:t> 51, 52, 53</a:t>
            </a:r>
          </a:p>
          <a:p>
            <a:pPr>
              <a:lnSpc>
                <a:spcPts val="3200"/>
              </a:lnSpc>
            </a:pPr>
            <a:r>
              <a:rPr lang="en-US" sz="2000" dirty="0"/>
              <a:t> </a:t>
            </a:r>
            <a:r>
              <a:rPr lang="en-US" sz="2000" dirty="0" smtClean="0"/>
              <a:t>47, 50</a:t>
            </a:r>
            <a:r>
              <a:rPr lang="en-US" sz="2000" dirty="0"/>
              <a:t>, </a:t>
            </a:r>
            <a:r>
              <a:rPr lang="en-US" sz="2000" dirty="0" smtClean="0"/>
              <a:t>55</a:t>
            </a:r>
            <a:endParaRPr lang="en-US" sz="2000" dirty="0"/>
          </a:p>
          <a:p>
            <a:pPr>
              <a:lnSpc>
                <a:spcPts val="3200"/>
              </a:lnSpc>
            </a:pPr>
            <a:r>
              <a:rPr lang="en-US" sz="2000" dirty="0"/>
              <a:t> 53, 54, 55</a:t>
            </a:r>
          </a:p>
          <a:p>
            <a:r>
              <a:rPr lang="en-US" sz="2100" dirty="0">
                <a:solidFill>
                  <a:prstClr val="black"/>
                </a:solidFill>
              </a:rPr>
              <a:t> </a:t>
            </a:r>
          </a:p>
        </p:txBody>
      </p:sp>
      <p:pic>
        <p:nvPicPr>
          <p:cNvPr id="9" name="Picture 8">
            <a:hlinkClick r:id="rId2"/>
          </p:cNvPr>
          <p:cNvPicPr>
            <a:picLocks noChangeAspect="1"/>
          </p:cNvPicPr>
          <p:nvPr/>
        </p:nvPicPr>
        <p:blipFill>
          <a:blip r:embed="rId4"/>
          <a:stretch>
            <a:fillRect/>
          </a:stretch>
        </p:blipFill>
        <p:spPr>
          <a:xfrm>
            <a:off x="78503" y="914400"/>
            <a:ext cx="1150144" cy="1306389"/>
          </a:xfrm>
          <a:prstGeom prst="rect">
            <a:avLst/>
          </a:prstGeom>
        </p:spPr>
      </p:pic>
      <p:pic>
        <p:nvPicPr>
          <p:cNvPr id="10" name="Picture 9">
            <a:hlinkClick r:id="rId3"/>
          </p:cNvPr>
          <p:cNvPicPr>
            <a:picLocks noChangeAspect="1"/>
          </p:cNvPicPr>
          <p:nvPr/>
        </p:nvPicPr>
        <p:blipFill>
          <a:blip r:embed="rId5"/>
          <a:stretch>
            <a:fillRect/>
          </a:stretch>
        </p:blipFill>
        <p:spPr>
          <a:xfrm>
            <a:off x="8001000" y="1136618"/>
            <a:ext cx="1069547" cy="1378209"/>
          </a:xfrm>
          <a:prstGeom prst="rect">
            <a:avLst/>
          </a:prstGeom>
        </p:spPr>
      </p:pic>
      <p:sp>
        <p:nvSpPr>
          <p:cNvPr id="2" name="Rectangle 1"/>
          <p:cNvSpPr/>
          <p:nvPr/>
        </p:nvSpPr>
        <p:spPr>
          <a:xfrm>
            <a:off x="1951077" y="1278561"/>
            <a:ext cx="5679746" cy="923330"/>
          </a:xfrm>
          <a:prstGeom prst="rect">
            <a:avLst/>
          </a:prstGeom>
        </p:spPr>
        <p:txBody>
          <a:bodyPr wrap="square">
            <a:spAutoFit/>
          </a:bodyPr>
          <a:lstStyle/>
          <a:p>
            <a:r>
              <a:rPr lang="en-US" b="1" dirty="0">
                <a:solidFill>
                  <a:prstClr val="black"/>
                </a:solidFill>
                <a:latin typeface="Calibri Light" panose="020F0302020204030204"/>
                <a:ea typeface="+mj-ea"/>
                <a:cs typeface="+mj-cs"/>
              </a:rPr>
              <a:t>Day </a:t>
            </a:r>
            <a:r>
              <a:rPr lang="en-US" b="1" dirty="0" smtClean="0">
                <a:solidFill>
                  <a:prstClr val="black"/>
                </a:solidFill>
                <a:latin typeface="Calibri Light" panose="020F0302020204030204"/>
                <a:ea typeface="+mj-ea"/>
                <a:cs typeface="+mj-cs"/>
              </a:rPr>
              <a:t>1:  Teach </a:t>
            </a:r>
            <a:r>
              <a:rPr lang="en-US" b="1" dirty="0">
                <a:solidFill>
                  <a:prstClr val="black"/>
                </a:solidFill>
                <a:latin typeface="Calibri Light" panose="020F0302020204030204"/>
                <a:ea typeface="+mj-ea"/>
                <a:cs typeface="+mj-cs"/>
              </a:rPr>
              <a:t>“</a:t>
            </a:r>
            <a:r>
              <a:rPr lang="en-US" b="1" dirty="0" err="1">
                <a:solidFill>
                  <a:prstClr val="black"/>
                </a:solidFill>
                <a:latin typeface="Calibri Light" panose="020F0302020204030204"/>
                <a:ea typeface="+mj-ea"/>
                <a:cs typeface="+mj-cs"/>
              </a:rPr>
              <a:t>ttt</a:t>
            </a:r>
            <a:r>
              <a:rPr lang="en-US" b="1" dirty="0">
                <a:solidFill>
                  <a:prstClr val="black"/>
                </a:solidFill>
                <a:latin typeface="Calibri Light" panose="020F0302020204030204"/>
                <a:ea typeface="+mj-ea"/>
                <a:cs typeface="+mj-cs"/>
              </a:rPr>
              <a:t>” via </a:t>
            </a:r>
            <a:r>
              <a:rPr lang="en-US" b="1" dirty="0" smtClean="0">
                <a:solidFill>
                  <a:prstClr val="black"/>
                </a:solidFill>
                <a:latin typeface="Calibri Light" panose="020F0302020204030204"/>
                <a:ea typeface="+mj-ea"/>
                <a:cs typeface="+mj-cs"/>
              </a:rPr>
              <a:t>PowerPoint</a:t>
            </a:r>
            <a:endParaRPr lang="en-US" b="1" dirty="0">
              <a:solidFill>
                <a:prstClr val="black"/>
              </a:solidFill>
              <a:latin typeface="Calibri Light" panose="020F0302020204030204"/>
              <a:ea typeface="+mj-ea"/>
              <a:cs typeface="+mj-cs"/>
              <a:sym typeface="Wingdings" panose="05000000000000000000" pitchFamily="2" charset="2"/>
            </a:endParaRPr>
          </a:p>
          <a:p>
            <a:r>
              <a:rPr lang="en-US" b="1" dirty="0" smtClean="0">
                <a:solidFill>
                  <a:prstClr val="black"/>
                </a:solidFill>
                <a:latin typeface="Calibri Light" panose="020F0302020204030204"/>
                <a:ea typeface="+mj-ea"/>
                <a:cs typeface="+mj-cs"/>
                <a:sym typeface="Wingdings" panose="05000000000000000000" pitchFamily="2" charset="2"/>
              </a:rPr>
              <a:t>Day 2:  Socratic Symposium, followed by “textbook test”</a:t>
            </a:r>
          </a:p>
          <a:p>
            <a:r>
              <a:rPr lang="en-US" b="1" dirty="0" smtClean="0">
                <a:solidFill>
                  <a:prstClr val="black"/>
                </a:solidFill>
                <a:latin typeface="Calibri Light" panose="020F0302020204030204"/>
                <a:ea typeface="+mj-ea"/>
                <a:cs typeface="+mj-cs"/>
                <a:sym typeface="Wingdings" panose="05000000000000000000" pitchFamily="2" charset="2"/>
              </a:rPr>
              <a:t>Day 3:  Game, </a:t>
            </a:r>
            <a:r>
              <a:rPr lang="en-US" b="1" dirty="0">
                <a:solidFill>
                  <a:prstClr val="black"/>
                </a:solidFill>
                <a:latin typeface="Calibri Light" panose="020F0302020204030204"/>
                <a:ea typeface="+mj-ea"/>
                <a:cs typeface="+mj-cs"/>
                <a:sym typeface="Wingdings" panose="05000000000000000000" pitchFamily="2" charset="2"/>
              </a:rPr>
              <a:t>then </a:t>
            </a:r>
            <a:r>
              <a:rPr lang="en-US" b="1" dirty="0" smtClean="0">
                <a:solidFill>
                  <a:prstClr val="black"/>
                </a:solidFill>
                <a:latin typeface="Calibri Light" panose="020F0302020204030204"/>
                <a:ea typeface="+mj-ea"/>
                <a:cs typeface="+mj-cs"/>
                <a:sym typeface="Wingdings" panose="05000000000000000000" pitchFamily="2" charset="2"/>
              </a:rPr>
              <a:t>QUIZ </a:t>
            </a:r>
            <a:endParaRPr lang="en-US" sz="1350" dirty="0"/>
          </a:p>
        </p:txBody>
      </p:sp>
      <p:sp>
        <p:nvSpPr>
          <p:cNvPr id="6" name="TextBox 5"/>
          <p:cNvSpPr txBox="1"/>
          <p:nvPr/>
        </p:nvSpPr>
        <p:spPr>
          <a:xfrm>
            <a:off x="5334000" y="5323214"/>
            <a:ext cx="3316847" cy="707886"/>
          </a:xfrm>
          <a:prstGeom prst="rect">
            <a:avLst/>
          </a:prstGeom>
          <a:noFill/>
        </p:spPr>
        <p:txBody>
          <a:bodyPr wrap="square" rtlCol="0">
            <a:spAutoFit/>
          </a:bodyPr>
          <a:lstStyle/>
          <a:p>
            <a:pPr algn="ctr"/>
            <a:r>
              <a:rPr lang="en-US" sz="2000" b="1" dirty="0">
                <a:solidFill>
                  <a:srgbClr val="00B050"/>
                </a:solidFill>
              </a:rPr>
              <a:t>4</a:t>
            </a:r>
            <a:r>
              <a:rPr lang="en-US" sz="2000" b="1" baseline="30000" dirty="0">
                <a:solidFill>
                  <a:srgbClr val="00B050"/>
                </a:solidFill>
              </a:rPr>
              <a:t>th</a:t>
            </a:r>
            <a:r>
              <a:rPr lang="en-US" sz="2000" b="1" dirty="0">
                <a:solidFill>
                  <a:srgbClr val="00B050"/>
                </a:solidFill>
              </a:rPr>
              <a:t> district exam will be </a:t>
            </a:r>
            <a:r>
              <a:rPr lang="en-US" sz="2000" b="1" dirty="0" smtClean="0">
                <a:solidFill>
                  <a:srgbClr val="00B050"/>
                </a:solidFill>
              </a:rPr>
              <a:t>on or </a:t>
            </a:r>
            <a:r>
              <a:rPr lang="en-US" sz="2000" b="1" dirty="0">
                <a:solidFill>
                  <a:srgbClr val="00B050"/>
                </a:solidFill>
              </a:rPr>
              <a:t>soon after </a:t>
            </a:r>
            <a:r>
              <a:rPr lang="en-US" sz="2000" b="1" dirty="0" smtClean="0">
                <a:solidFill>
                  <a:srgbClr val="00B050"/>
                </a:solidFill>
              </a:rPr>
              <a:t>Monday</a:t>
            </a:r>
            <a:r>
              <a:rPr lang="en-US" sz="2000" b="1" dirty="0">
                <a:solidFill>
                  <a:srgbClr val="00B050"/>
                </a:solidFill>
              </a:rPr>
              <a:t>, </a:t>
            </a:r>
            <a:r>
              <a:rPr lang="en-US" sz="2000" b="1" dirty="0" smtClean="0">
                <a:solidFill>
                  <a:srgbClr val="00B050"/>
                </a:solidFill>
              </a:rPr>
              <a:t>May 23</a:t>
            </a:r>
            <a:r>
              <a:rPr lang="en-US" sz="2000" b="1" baseline="30000" dirty="0" smtClean="0">
                <a:solidFill>
                  <a:srgbClr val="00B050"/>
                </a:solidFill>
              </a:rPr>
              <a:t>rd</a:t>
            </a:r>
            <a:r>
              <a:rPr lang="en-US" sz="2000" b="1" dirty="0" smtClean="0">
                <a:solidFill>
                  <a:srgbClr val="00B050"/>
                </a:solidFill>
              </a:rPr>
              <a:t> </a:t>
            </a:r>
            <a:endParaRPr lang="en-US" sz="2000" b="1" dirty="0">
              <a:solidFill>
                <a:srgbClr val="00B050"/>
              </a:solidFill>
            </a:endParaRPr>
          </a:p>
        </p:txBody>
      </p:sp>
    </p:spTree>
    <p:extLst>
      <p:ext uri="{BB962C8B-B14F-4D97-AF65-F5344CB8AC3E}">
        <p14:creationId xmlns:p14="http://schemas.microsoft.com/office/powerpoint/2010/main" val="3753778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191044"/>
            <a:ext cx="8582891" cy="857250"/>
          </a:xfrm>
        </p:spPr>
        <p:txBody>
          <a:bodyPr>
            <a:normAutofit fontScale="90000"/>
          </a:bodyPr>
          <a:lstStyle/>
          <a:p>
            <a:r>
              <a:rPr lang="en-US" sz="2700" b="1" u="sng" dirty="0"/>
              <a:t>Ch. 55:  Politics and Society in the “Me Decade”</a:t>
            </a:r>
            <a:br>
              <a:rPr lang="en-US" sz="2700" b="1" u="sng" dirty="0"/>
            </a:br>
            <a:r>
              <a:rPr lang="en-US" sz="2700" i="1" dirty="0"/>
              <a:t>How should historians characterize the 1970s?</a:t>
            </a:r>
            <a:endParaRPr lang="en-US" dirty="0"/>
          </a:p>
        </p:txBody>
      </p:sp>
      <p:sp>
        <p:nvSpPr>
          <p:cNvPr id="3" name="Content Placeholder 2"/>
          <p:cNvSpPr>
            <a:spLocks noGrp="1"/>
          </p:cNvSpPr>
          <p:nvPr>
            <p:ph idx="1"/>
          </p:nvPr>
        </p:nvSpPr>
        <p:spPr>
          <a:xfrm>
            <a:off x="366057" y="1048294"/>
            <a:ext cx="8666018" cy="4514850"/>
          </a:xfrm>
        </p:spPr>
        <p:txBody>
          <a:bodyPr>
            <a:noAutofit/>
          </a:bodyPr>
          <a:lstStyle/>
          <a:p>
            <a:pPr marL="0" indent="0">
              <a:buNone/>
            </a:pPr>
            <a:r>
              <a:rPr lang="en-US" sz="1600" b="1" dirty="0"/>
              <a:t>During the 1970s, the U.S. economy suffered from stagflation as the nation faced a number of crises. The decade was also a time of changing views about everything from the environment and ethnicity to retirement and gender equality</a:t>
            </a:r>
            <a:r>
              <a:rPr lang="en-US" sz="1600" b="1" dirty="0" smtClean="0"/>
              <a:t>.</a:t>
            </a:r>
          </a:p>
          <a:p>
            <a:pPr marL="0" indent="0">
              <a:buNone/>
            </a:pPr>
            <a:endParaRPr lang="en-US" sz="1600" dirty="0"/>
          </a:p>
          <a:p>
            <a:pPr marL="0" indent="0">
              <a:buNone/>
            </a:pPr>
            <a:r>
              <a:rPr lang="en-US" sz="1600" b="1" dirty="0"/>
              <a:t>Organization of Petroleum Exporting Countries</a:t>
            </a:r>
            <a:r>
              <a:rPr lang="en-US" sz="1600" dirty="0"/>
              <a:t> A major cause of inflation was OPEC’s decision to raise the price of oil. This led to rising prices for many goods.</a:t>
            </a:r>
          </a:p>
          <a:p>
            <a:pPr marL="0" indent="0">
              <a:buNone/>
            </a:pPr>
            <a:r>
              <a:rPr lang="en-US" sz="1600" b="1" dirty="0"/>
              <a:t>National Energy Act</a:t>
            </a:r>
            <a:r>
              <a:rPr lang="en-US" sz="1600" dirty="0"/>
              <a:t> In 1978, Congress tried to reduce U.S. dependence on imported oil. The National Energy Act offered incentives for conserving energy or using alternative energy sources.</a:t>
            </a:r>
          </a:p>
          <a:p>
            <a:pPr marL="0" indent="0">
              <a:buNone/>
            </a:pPr>
            <a:r>
              <a:rPr lang="en-US" sz="1600" b="1" dirty="0"/>
              <a:t>Camp David Accords</a:t>
            </a:r>
            <a:r>
              <a:rPr lang="en-US" sz="1600" dirty="0"/>
              <a:t> In 1978, Jimmy Carter brokered a peace agreement between Israel and Egypt. The Camp David Accords ended the long state of war between these two countries.</a:t>
            </a:r>
          </a:p>
          <a:p>
            <a:pPr marL="0" indent="0">
              <a:buNone/>
            </a:pPr>
            <a:r>
              <a:rPr lang="en-US" sz="1600" b="1" dirty="0"/>
              <a:t>Earth Day</a:t>
            </a:r>
            <a:r>
              <a:rPr lang="en-US" sz="1600" dirty="0"/>
              <a:t> The first Earth Day celebration in 1970 signaled the emergence of a new environmental movement. Followers worked to clean up and protect the environment locally and globally. Congress passed antipollution laws such as the Clean Water Act and the Safe Drinking Water Act.</a:t>
            </a:r>
          </a:p>
          <a:p>
            <a:pPr marL="0" indent="0">
              <a:buNone/>
            </a:pPr>
            <a:r>
              <a:rPr lang="en-US" sz="1600" b="1" dirty="0"/>
              <a:t>Three Mile Island accident</a:t>
            </a:r>
            <a:r>
              <a:rPr lang="en-US" sz="1600" dirty="0"/>
              <a:t> An accident at the Three Mile Island Nuclear Generating Station in 1978 highlighted the potential dangers of nuclear energy.</a:t>
            </a:r>
          </a:p>
          <a:p>
            <a:pPr marL="0" indent="0">
              <a:buNone/>
            </a:pPr>
            <a:r>
              <a:rPr lang="en-US" sz="1600" b="1" dirty="0"/>
              <a:t>Searching for meaning</a:t>
            </a:r>
            <a:r>
              <a:rPr lang="en-US" sz="1600" dirty="0"/>
              <a:t> During the 1970s, many Americans turned inward to search for meaning. Some explored self-help movements, others new religions, and others their ethnic identity.</a:t>
            </a:r>
          </a:p>
          <a:p>
            <a:pPr marL="0" indent="0">
              <a:buNone/>
            </a:pPr>
            <a:r>
              <a:rPr lang="en-US" sz="1600" b="1" dirty="0"/>
              <a:t>Population changes</a:t>
            </a:r>
            <a:r>
              <a:rPr lang="en-US" sz="1600" dirty="0"/>
              <a:t> Fewer births and longer life expectancies led to an aging of the U.S. population. The population also shifted south, as people migrated from the Rustbelt to the Sunbelt.</a:t>
            </a:r>
          </a:p>
          <a:p>
            <a:pPr marL="0" indent="0">
              <a:buNone/>
            </a:pPr>
            <a:r>
              <a:rPr lang="en-US" sz="1600" b="1" dirty="0"/>
              <a:t>Gender equality</a:t>
            </a:r>
            <a:r>
              <a:rPr lang="en-US" sz="1600" dirty="0"/>
              <a:t> Women worked to gain greater equality in the workplace and politics. In growing numbers, women entered professions that had once been dominated by males.</a:t>
            </a:r>
            <a:r>
              <a:rPr lang="en-US" sz="1600" b="1" dirty="0"/>
              <a:t>  </a:t>
            </a:r>
            <a:endParaRPr lang="en-US" sz="1600" dirty="0"/>
          </a:p>
          <a:p>
            <a:pPr marL="0" indent="0">
              <a:buNone/>
            </a:pPr>
            <a:endParaRPr lang="en-US" sz="1600" dirty="0"/>
          </a:p>
        </p:txBody>
      </p:sp>
    </p:spTree>
    <p:extLst>
      <p:ext uri="{BB962C8B-B14F-4D97-AF65-F5344CB8AC3E}">
        <p14:creationId xmlns:p14="http://schemas.microsoft.com/office/powerpoint/2010/main" val="1452628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fontScale="92500"/>
          </a:bodyPr>
          <a:lstStyle/>
          <a:p>
            <a:pPr marL="0" indent="0">
              <a:buNone/>
            </a:pPr>
            <a:r>
              <a:rPr lang="en-US" u="sng" dirty="0" smtClean="0"/>
              <a:t>Friday, May 13, 2016</a:t>
            </a:r>
            <a:r>
              <a:rPr lang="en-US" dirty="0"/>
              <a:t>	</a:t>
            </a:r>
            <a:endParaRPr lang="en-US" dirty="0" smtClean="0"/>
          </a:p>
          <a:p>
            <a:pPr marL="0" indent="0">
              <a:buNone/>
            </a:pPr>
            <a:r>
              <a:rPr lang="en-US" b="1" i="1" dirty="0" smtClean="0"/>
              <a:t>Computer Lab 341 STUDY DAY!</a:t>
            </a:r>
          </a:p>
          <a:p>
            <a:pPr marL="0" indent="0">
              <a:buNone/>
            </a:pPr>
            <a:endParaRPr lang="en-US" i="1" dirty="0" smtClean="0"/>
          </a:p>
          <a:p>
            <a:pPr marL="0" indent="0">
              <a:buNone/>
            </a:pPr>
            <a:r>
              <a:rPr lang="en-US" i="1" dirty="0" smtClean="0"/>
              <a:t>Ch. 24:  Age of Limits</a:t>
            </a:r>
          </a:p>
          <a:p>
            <a:pPr marL="0" indent="0">
              <a:buNone/>
            </a:pPr>
            <a:r>
              <a:rPr lang="en-US" i="1" dirty="0"/>
              <a:t>	</a:t>
            </a:r>
            <a:r>
              <a:rPr lang="en-US" b="1" i="1" dirty="0" smtClean="0"/>
              <a:t>and/or</a:t>
            </a:r>
          </a:p>
          <a:p>
            <a:pPr marL="0" indent="0">
              <a:buNone/>
            </a:pPr>
            <a:r>
              <a:rPr lang="en-US" b="1" dirty="0" smtClean="0"/>
              <a:t>Unit IV:  Decades of Change “study guide in packet"</a:t>
            </a:r>
          </a:p>
          <a:p>
            <a:pPr marL="0" indent="0">
              <a:buNone/>
            </a:pPr>
            <a:r>
              <a:rPr lang="en-US" dirty="0" smtClean="0">
                <a:solidFill>
                  <a:srgbClr val="0070C0"/>
                </a:solidFill>
              </a:rPr>
              <a:t>    </a:t>
            </a:r>
          </a:p>
          <a:p>
            <a:pPr marL="0" indent="0">
              <a:buNone/>
            </a:pPr>
            <a:r>
              <a:rPr lang="en-US" dirty="0">
                <a:solidFill>
                  <a:srgbClr val="0070C0"/>
                </a:solidFill>
              </a:rPr>
              <a:t> </a:t>
            </a:r>
            <a:r>
              <a:rPr lang="en-US" dirty="0" smtClean="0">
                <a:solidFill>
                  <a:srgbClr val="0070C0"/>
                </a:solidFill>
              </a:rPr>
              <a:t>    </a:t>
            </a:r>
            <a:r>
              <a:rPr lang="en-US" u="sng" dirty="0" smtClean="0">
                <a:solidFill>
                  <a:srgbClr val="0070C0"/>
                </a:solidFill>
              </a:rPr>
              <a:t>Americans</a:t>
            </a:r>
            <a:r>
              <a:rPr lang="en-US" dirty="0" smtClean="0">
                <a:solidFill>
                  <a:srgbClr val="0070C0"/>
                </a:solidFill>
              </a:rPr>
              <a:t>, Ch. 24	     </a:t>
            </a:r>
            <a:r>
              <a:rPr lang="en-US" b="1" dirty="0" smtClean="0">
                <a:solidFill>
                  <a:srgbClr val="0070C0"/>
                </a:solidFill>
              </a:rPr>
              <a:t>OR</a:t>
            </a:r>
            <a:r>
              <a:rPr lang="en-US" dirty="0" smtClean="0">
                <a:solidFill>
                  <a:srgbClr val="0070C0"/>
                </a:solidFill>
              </a:rPr>
              <a:t> 	Ch. 20-24 Highlights?</a:t>
            </a:r>
          </a:p>
          <a:p>
            <a:pPr marL="0" indent="0">
              <a:buNone/>
            </a:pPr>
            <a:r>
              <a:rPr lang="en-US" sz="2800" i="1" dirty="0" smtClean="0">
                <a:solidFill>
                  <a:srgbClr val="0070C0"/>
                </a:solidFill>
              </a:rPr>
              <a:t>     </a:t>
            </a:r>
            <a:r>
              <a:rPr lang="en-US" dirty="0" smtClean="0">
                <a:solidFill>
                  <a:srgbClr val="0070C0"/>
                </a:solidFill>
              </a:rPr>
              <a:t>Alive! Ch. (53), 50, 55	        Safari Montage videos?</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a:t>
            </a:r>
            <a:r>
              <a:rPr lang="en-US" sz="2400" dirty="0" smtClean="0">
                <a:solidFill>
                  <a:srgbClr val="FF0000"/>
                </a:solidFill>
              </a:rPr>
              <a:t>STUDY for Monday’s QUIZ:  Ch</a:t>
            </a:r>
            <a:r>
              <a:rPr lang="en-US" sz="2400" dirty="0">
                <a:solidFill>
                  <a:srgbClr val="FF0000"/>
                </a:solidFill>
              </a:rPr>
              <a:t>. </a:t>
            </a:r>
            <a:r>
              <a:rPr lang="en-US" sz="2400" dirty="0" smtClean="0">
                <a:solidFill>
                  <a:srgbClr val="FF0000"/>
                </a:solidFill>
              </a:rPr>
              <a:t>24 &amp; </a:t>
            </a:r>
            <a:r>
              <a:rPr lang="en-US" sz="2400" u="sng" dirty="0">
                <a:solidFill>
                  <a:srgbClr val="FF0000"/>
                </a:solidFill>
              </a:rPr>
              <a:t>Alive!</a:t>
            </a:r>
            <a:r>
              <a:rPr lang="en-US" sz="2400" dirty="0">
                <a:solidFill>
                  <a:srgbClr val="FF0000"/>
                </a:solidFill>
              </a:rPr>
              <a:t> Ch. </a:t>
            </a:r>
            <a:r>
              <a:rPr lang="en-US" sz="2400" dirty="0" smtClean="0">
                <a:solidFill>
                  <a:srgbClr val="FF0000"/>
                </a:solidFill>
              </a:rPr>
              <a:t>54 &amp; 55 </a:t>
            </a:r>
            <a:endParaRPr lang="en-US" sz="2400" dirty="0">
              <a:solidFill>
                <a:srgbClr val="FF0000"/>
              </a:solidFill>
            </a:endParaRPr>
          </a:p>
          <a:p>
            <a:pPr algn="l"/>
            <a:endParaRPr lang="en-US" sz="2400" dirty="0" smtClean="0">
              <a:solidFill>
                <a:srgbClr val="0070C0"/>
              </a:solidFill>
            </a:endParaRPr>
          </a:p>
          <a:p>
            <a:pPr algn="l"/>
            <a:r>
              <a:rPr lang="en-US" sz="2400" dirty="0">
                <a:solidFill>
                  <a:srgbClr val="0070C0"/>
                </a:solidFill>
              </a:rPr>
              <a:t>		*Ch. </a:t>
            </a:r>
            <a:r>
              <a:rPr lang="en-US" sz="2400" dirty="0" smtClean="0">
                <a:solidFill>
                  <a:srgbClr val="0070C0"/>
                </a:solidFill>
              </a:rPr>
              <a:t>24 game is Monday!</a:t>
            </a:r>
            <a:endParaRPr lang="en-US" sz="2400" dirty="0">
              <a:solidFill>
                <a:srgbClr val="0070C0"/>
              </a:solidFill>
            </a:endParaRPr>
          </a:p>
          <a:p>
            <a:pPr algn="l"/>
            <a:r>
              <a:rPr lang="en-US" sz="2400"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193281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u="sng" dirty="0" smtClean="0"/>
              <a:t>Socratic Symposium</a:t>
            </a:r>
            <a:endParaRPr lang="en-US" u="sng" dirty="0"/>
          </a:p>
        </p:txBody>
      </p:sp>
      <p:sp>
        <p:nvSpPr>
          <p:cNvPr id="3" name="Content Placeholder 2"/>
          <p:cNvSpPr>
            <a:spLocks noGrp="1"/>
          </p:cNvSpPr>
          <p:nvPr>
            <p:ph idx="1"/>
          </p:nvPr>
        </p:nvSpPr>
        <p:spPr>
          <a:xfrm>
            <a:off x="452846" y="1212056"/>
            <a:ext cx="8229600" cy="4525963"/>
          </a:xfrm>
        </p:spPr>
        <p:txBody>
          <a:bodyPr>
            <a:normAutofit lnSpcReduction="10000"/>
          </a:bodyPr>
          <a:lstStyle/>
          <a:p>
            <a:r>
              <a:rPr lang="en-US" dirty="0" smtClean="0"/>
              <a:t>Essential Questions?</a:t>
            </a:r>
          </a:p>
          <a:p>
            <a:r>
              <a:rPr lang="en-US" dirty="0" smtClean="0"/>
              <a:t>Enduring Understandings?</a:t>
            </a:r>
          </a:p>
          <a:p>
            <a:r>
              <a:rPr lang="en-US" dirty="0" smtClean="0"/>
              <a:t>“Current” or recent news					stories?</a:t>
            </a:r>
          </a:p>
          <a:p>
            <a:r>
              <a:rPr lang="en-US" dirty="0" smtClean="0"/>
              <a:t>Audience questions?</a:t>
            </a:r>
          </a:p>
          <a:p>
            <a:r>
              <a:rPr lang="en-US" dirty="0" smtClean="0"/>
              <a:t>“Resident expert” group questions?</a:t>
            </a:r>
            <a:r>
              <a:rPr lang="en-US" dirty="0"/>
              <a:t> </a:t>
            </a:r>
            <a:endParaRPr lang="en-US" dirty="0" smtClean="0"/>
          </a:p>
          <a:p>
            <a:r>
              <a:rPr lang="en-US" dirty="0" smtClean="0"/>
              <a:t>Teacher questions?</a:t>
            </a:r>
          </a:p>
          <a:p>
            <a:r>
              <a:rPr lang="en-US" dirty="0" smtClean="0"/>
              <a:t>OTHER?</a:t>
            </a:r>
          </a:p>
        </p:txBody>
      </p:sp>
      <p:pic>
        <p:nvPicPr>
          <p:cNvPr id="4" name="Picture 3"/>
          <p:cNvPicPr>
            <a:picLocks noChangeAspect="1"/>
          </p:cNvPicPr>
          <p:nvPr/>
        </p:nvPicPr>
        <p:blipFill>
          <a:blip r:embed="rId2"/>
          <a:stretch>
            <a:fillRect/>
          </a:stretch>
        </p:blipFill>
        <p:spPr>
          <a:xfrm>
            <a:off x="5410200" y="838200"/>
            <a:ext cx="3562350" cy="2438400"/>
          </a:xfrm>
          <a:prstGeom prst="rect">
            <a:avLst/>
          </a:prstGeom>
        </p:spPr>
      </p:pic>
      <p:sp>
        <p:nvSpPr>
          <p:cNvPr id="5" name="TextBox 4"/>
          <p:cNvSpPr txBox="1"/>
          <p:nvPr/>
        </p:nvSpPr>
        <p:spPr>
          <a:xfrm>
            <a:off x="152400" y="5294650"/>
            <a:ext cx="8991600" cy="1015663"/>
          </a:xfrm>
          <a:prstGeom prst="rect">
            <a:avLst/>
          </a:prstGeom>
          <a:noFill/>
        </p:spPr>
        <p:txBody>
          <a:bodyPr wrap="square" rtlCol="0">
            <a:spAutoFit/>
          </a:bodyPr>
          <a:lstStyle/>
          <a:p>
            <a:r>
              <a:rPr lang="en-US" sz="2000" b="1" dirty="0" smtClean="0">
                <a:solidFill>
                  <a:srgbClr val="FF0000"/>
                </a:solidFill>
              </a:rPr>
              <a:t>All chapter-group students are REQUIRED to make a “meaningful contribution” </a:t>
            </a:r>
          </a:p>
          <a:p>
            <a:endParaRPr lang="en-US" sz="2000" b="1" dirty="0"/>
          </a:p>
          <a:p>
            <a:r>
              <a:rPr lang="en-US" sz="2000" b="1" dirty="0" smtClean="0">
                <a:solidFill>
                  <a:srgbClr val="00B050"/>
                </a:solidFill>
              </a:rPr>
              <a:t>ALL students are invited to participate in the “Socratic symposium:”  </a:t>
            </a:r>
            <a:r>
              <a:rPr lang="en-US" sz="2000" b="1" i="1" dirty="0" smtClean="0">
                <a:solidFill>
                  <a:srgbClr val="0070C0"/>
                </a:solidFill>
              </a:rPr>
              <a:t>dictionary.com</a:t>
            </a:r>
            <a:endParaRPr lang="en-US" sz="2000" b="1" i="1" dirty="0">
              <a:solidFill>
                <a:srgbClr val="0070C0"/>
              </a:solidFill>
            </a:endParaRPr>
          </a:p>
        </p:txBody>
      </p:sp>
      <p:sp>
        <p:nvSpPr>
          <p:cNvPr id="6" name="Rectangle 5"/>
          <p:cNvSpPr/>
          <p:nvPr/>
        </p:nvSpPr>
        <p:spPr>
          <a:xfrm>
            <a:off x="0" y="6255808"/>
            <a:ext cx="9144000" cy="553998"/>
          </a:xfrm>
          <a:prstGeom prst="rect">
            <a:avLst/>
          </a:prstGeom>
        </p:spPr>
        <p:txBody>
          <a:bodyPr wrap="square">
            <a:spAutoFit/>
          </a:bodyPr>
          <a:lstStyle/>
          <a:p>
            <a:r>
              <a:rPr lang="en-US" sz="1500" b="1" dirty="0" smtClean="0">
                <a:solidFill>
                  <a:srgbClr val="666666"/>
                </a:solidFill>
                <a:latin typeface="Verdana" panose="020B0604030504040204" pitchFamily="34" charset="0"/>
              </a:rPr>
              <a:t>“A </a:t>
            </a:r>
            <a:r>
              <a:rPr lang="en-US" sz="1500" b="1" dirty="0">
                <a:solidFill>
                  <a:srgbClr val="666666"/>
                </a:solidFill>
                <a:latin typeface="Verdana" panose="020B0604030504040204" pitchFamily="34" charset="0"/>
              </a:rPr>
              <a:t>meeting or conference for the discussion of some subject, especially a meeting at which several speakers talk on or discuss a topic before an audience</a:t>
            </a:r>
            <a:r>
              <a:rPr lang="en-US" sz="1500" b="1" dirty="0" smtClean="0">
                <a:solidFill>
                  <a:srgbClr val="666666"/>
                </a:solidFill>
                <a:latin typeface="Verdana" panose="020B0604030504040204" pitchFamily="34" charset="0"/>
              </a:rPr>
              <a:t>.”</a:t>
            </a:r>
            <a:endParaRPr lang="en-US" sz="1500" b="1" dirty="0"/>
          </a:p>
        </p:txBody>
      </p:sp>
    </p:spTree>
    <p:extLst>
      <p:ext uri="{BB962C8B-B14F-4D97-AF65-F5344CB8AC3E}">
        <p14:creationId xmlns:p14="http://schemas.microsoft.com/office/powerpoint/2010/main" val="664132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3000"/>
                            </p:stCondLst>
                            <p:childTnLst>
                              <p:par>
                                <p:cTn id="9" presetID="16" presetClass="entr" presetSubtype="21"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6000"/>
                            </p:stCondLst>
                            <p:childTnLst>
                              <p:par>
                                <p:cTn id="13" presetID="16" presetClass="entr" presetSubtype="21"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9000"/>
                            </p:stCondLst>
                            <p:childTnLst>
                              <p:par>
                                <p:cTn id="17" presetID="16" presetClass="entr" presetSubtype="21"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12000"/>
                            </p:stCondLst>
                            <p:childTnLst>
                              <p:par>
                                <p:cTn id="21" presetID="16" presetClass="entr" presetSubtype="21"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5000"/>
                            </p:stCondLst>
                            <p:childTnLst>
                              <p:par>
                                <p:cTn id="25" presetID="16" presetClass="entr" presetSubtype="21"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par>
                          <p:cTn id="28" fill="hold">
                            <p:stCondLst>
                              <p:cond delay="18000"/>
                            </p:stCondLst>
                            <p:childTnLst>
                              <p:par>
                                <p:cTn id="29" presetID="16" presetClass="entr" presetSubtype="21"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t>Questions?</a:t>
            </a:r>
            <a:endParaRPr lang="en-US" u="sng" dirty="0"/>
          </a:p>
        </p:txBody>
      </p:sp>
      <p:sp>
        <p:nvSpPr>
          <p:cNvPr id="3" name="Content Placeholder 2"/>
          <p:cNvSpPr>
            <a:spLocks noGrp="1"/>
          </p:cNvSpPr>
          <p:nvPr>
            <p:ph idx="1"/>
          </p:nvPr>
        </p:nvSpPr>
        <p:spPr>
          <a:xfrm>
            <a:off x="457200" y="1600206"/>
            <a:ext cx="8686800" cy="5029194"/>
          </a:xfrm>
        </p:spPr>
        <p:txBody>
          <a:bodyPr>
            <a:normAutofit fontScale="92500" lnSpcReduction="20000"/>
          </a:bodyPr>
          <a:lstStyle/>
          <a:p>
            <a:pPr algn="ctr"/>
            <a:r>
              <a:rPr lang="en-US" dirty="0" smtClean="0"/>
              <a:t>What is the most important “thing” to remember about your chapter?</a:t>
            </a:r>
          </a:p>
          <a:p>
            <a:pPr algn="ctr"/>
            <a:r>
              <a:rPr lang="en-US" dirty="0" smtClean="0"/>
              <a:t>What is a lingering question or concern related to your topic?</a:t>
            </a:r>
          </a:p>
          <a:p>
            <a:pPr algn="ctr"/>
            <a:r>
              <a:rPr lang="en-US" dirty="0" smtClean="0"/>
              <a:t>What are the “good lessons” to learn from your chapter?</a:t>
            </a:r>
          </a:p>
          <a:p>
            <a:pPr algn="ctr"/>
            <a:r>
              <a:rPr lang="en-US" dirty="0" smtClean="0"/>
              <a:t>What can we learn from the “failures” related to your topic?</a:t>
            </a:r>
          </a:p>
          <a:p>
            <a:pPr algn="ctr"/>
            <a:r>
              <a:rPr lang="en-US" dirty="0" smtClean="0">
                <a:hlinkClick r:id="rId2"/>
              </a:rPr>
              <a:t>OTHER?</a:t>
            </a:r>
            <a:endParaRPr lang="en-US" dirty="0"/>
          </a:p>
          <a:p>
            <a:pPr marL="0" indent="0" algn="ctr">
              <a:buNone/>
            </a:pPr>
            <a:r>
              <a:rPr lang="en-US" sz="7100" dirty="0" smtClean="0"/>
              <a:t>WHY?</a:t>
            </a:r>
            <a:endParaRPr lang="en-US" sz="7100" dirty="0"/>
          </a:p>
        </p:txBody>
      </p:sp>
      <p:pic>
        <p:nvPicPr>
          <p:cNvPr id="4" name="Picture 3"/>
          <p:cNvPicPr>
            <a:picLocks noChangeAspect="1"/>
          </p:cNvPicPr>
          <p:nvPr/>
        </p:nvPicPr>
        <p:blipFill>
          <a:blip r:embed="rId3"/>
          <a:stretch>
            <a:fillRect/>
          </a:stretch>
        </p:blipFill>
        <p:spPr>
          <a:xfrm>
            <a:off x="119343" y="1043718"/>
            <a:ext cx="8643657" cy="4290282"/>
          </a:xfrm>
          <a:prstGeom prst="rect">
            <a:avLst/>
          </a:prstGeom>
        </p:spPr>
      </p:pic>
    </p:spTree>
    <p:extLst>
      <p:ext uri="{BB962C8B-B14F-4D97-AF65-F5344CB8AC3E}">
        <p14:creationId xmlns:p14="http://schemas.microsoft.com/office/powerpoint/2010/main" val="46633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 calcmode="lin" valueType="num">
                                      <p:cBhvr>
                                        <p:cTn id="13" dur="1000"/>
                                        <p:tgtEl>
                                          <p:spTgt spid="4"/>
                                        </p:tgtEl>
                                        <p:attrNameLst>
                                          <p:attrName>style.rotation</p:attrName>
                                        </p:attrNameLst>
                                      </p:cBhvr>
                                      <p:tavLst>
                                        <p:tav tm="0">
                                          <p:val>
                                            <p:fltVal val="0"/>
                                          </p:val>
                                        </p:tav>
                                        <p:tav tm="100000">
                                          <p:val>
                                            <p:fltVal val="9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par>
                                <p:cTn id="16" presetID="53" presetClass="entr" presetSubtype="16"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2000"/>
                            </p:stCondLst>
                            <p:childTnLst>
                              <p:par>
                                <p:cTn id="22" presetID="53" presetClass="entr" presetSubtype="16" fill="hold" nodeType="afterEffect">
                                  <p:stCondLst>
                                    <p:cond delay="200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par>
                          <p:cTn id="27" fill="hold">
                            <p:stCondLst>
                              <p:cond delay="6000"/>
                            </p:stCondLst>
                            <p:childTnLst>
                              <p:par>
                                <p:cTn id="28" presetID="53" presetClass="entr" presetSubtype="16" fill="hold" nodeType="afterEffect">
                                  <p:stCondLst>
                                    <p:cond delay="200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2000"/>
                                        <p:tgtEl>
                                          <p:spTgt spid="3">
                                            <p:txEl>
                                              <p:pRg st="2" end="2"/>
                                            </p:txEl>
                                          </p:spTgt>
                                        </p:tgtEl>
                                      </p:cBhvr>
                                    </p:animEffect>
                                  </p:childTnLst>
                                </p:cTn>
                              </p:par>
                            </p:childTnLst>
                          </p:cTn>
                        </p:par>
                        <p:par>
                          <p:cTn id="33" fill="hold">
                            <p:stCondLst>
                              <p:cond delay="10000"/>
                            </p:stCondLst>
                            <p:childTnLst>
                              <p:par>
                                <p:cTn id="34" presetID="53" presetClass="entr" presetSubtype="16" fill="hold" nodeType="afterEffect">
                                  <p:stCondLst>
                                    <p:cond delay="200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3">
                                            <p:txEl>
                                              <p:pRg st="3" end="3"/>
                                            </p:txEl>
                                          </p:spTgt>
                                        </p:tgtEl>
                                      </p:cBhvr>
                                    </p:animEffect>
                                  </p:childTnLst>
                                </p:cTn>
                              </p:par>
                            </p:childTnLst>
                          </p:cTn>
                        </p:par>
                        <p:par>
                          <p:cTn id="39" fill="hold">
                            <p:stCondLst>
                              <p:cond delay="14000"/>
                            </p:stCondLst>
                            <p:childTnLst>
                              <p:par>
                                <p:cTn id="40" presetID="53" presetClass="entr" presetSubtype="16" fill="hold" nodeType="afterEffect">
                                  <p:stCondLst>
                                    <p:cond delay="200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3">
                                            <p:txEl>
                                              <p:pRg st="4" end="4"/>
                                            </p:txEl>
                                          </p:spTgt>
                                        </p:tgtEl>
                                      </p:cBhvr>
                                    </p:animEffect>
                                  </p:childTnLst>
                                </p:cTn>
                              </p:par>
                            </p:childTnLst>
                          </p:cTn>
                        </p:par>
                        <p:par>
                          <p:cTn id="45" fill="hold">
                            <p:stCondLst>
                              <p:cond delay="18000"/>
                            </p:stCondLst>
                            <p:childTnLst>
                              <p:par>
                                <p:cTn id="46" presetID="53" presetClass="entr" presetSubtype="16" fill="hold" nodeType="afterEffect">
                                  <p:stCondLst>
                                    <p:cond delay="200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4" y="381000"/>
            <a:ext cx="6572250" cy="857250"/>
          </a:xfrm>
        </p:spPr>
        <p:txBody>
          <a:bodyPr>
            <a:normAutofit fontScale="90000"/>
          </a:bodyPr>
          <a:lstStyle/>
          <a:p>
            <a:r>
              <a:rPr lang="en-US" b="1" dirty="0"/>
              <a:t> </a:t>
            </a:r>
            <a:r>
              <a:rPr lang="en-US" sz="3000" b="1" u="sng" dirty="0"/>
              <a:t>Unit IV</a:t>
            </a:r>
            <a:r>
              <a:rPr lang="en-US" sz="3000" b="1" dirty="0"/>
              <a:t>:  Decades of </a:t>
            </a:r>
            <a:r>
              <a:rPr lang="en-US" sz="3100" b="1" dirty="0"/>
              <a:t>Change</a:t>
            </a:r>
            <a:r>
              <a:rPr lang="en-US" sz="3000" dirty="0"/>
              <a:t/>
            </a:r>
            <a:br>
              <a:rPr lang="en-US" sz="3000" dirty="0"/>
            </a:br>
            <a:endParaRPr lang="en-US" dirty="0"/>
          </a:p>
        </p:txBody>
      </p:sp>
      <p:sp>
        <p:nvSpPr>
          <p:cNvPr id="3" name="Content Placeholder 2"/>
          <p:cNvSpPr>
            <a:spLocks noGrp="1"/>
          </p:cNvSpPr>
          <p:nvPr>
            <p:ph idx="1"/>
          </p:nvPr>
        </p:nvSpPr>
        <p:spPr>
          <a:xfrm>
            <a:off x="304800" y="838200"/>
            <a:ext cx="8686800" cy="5010152"/>
          </a:xfrm>
        </p:spPr>
        <p:txBody>
          <a:bodyPr>
            <a:noAutofit/>
          </a:bodyPr>
          <a:lstStyle/>
          <a:p>
            <a:pPr marL="0" indent="0">
              <a:buNone/>
            </a:pPr>
            <a:r>
              <a:rPr lang="en-US" sz="2000" b="1" u="sng" dirty="0"/>
              <a:t>Essential Questions</a:t>
            </a:r>
            <a:r>
              <a:rPr lang="en-US" sz="2000" b="1" dirty="0"/>
              <a:t>			</a:t>
            </a:r>
            <a:endParaRPr lang="en-US" sz="2000" dirty="0"/>
          </a:p>
          <a:p>
            <a:pPr marL="0" indent="0">
              <a:buNone/>
            </a:pPr>
            <a:r>
              <a:rPr lang="en-US" sz="2000" dirty="0"/>
              <a:t>1.  How does social and cultural </a:t>
            </a:r>
            <a:r>
              <a:rPr lang="en-US" sz="2000" dirty="0" smtClean="0"/>
              <a:t>change (suburban life) </a:t>
            </a:r>
            <a:r>
              <a:rPr lang="en-US" sz="2000" dirty="0"/>
              <a:t>impact the individual?</a:t>
            </a:r>
          </a:p>
          <a:p>
            <a:pPr marL="0" indent="0">
              <a:buNone/>
            </a:pPr>
            <a:r>
              <a:rPr lang="en-US" sz="2000" dirty="0"/>
              <a:t>2.  How can people change society?</a:t>
            </a:r>
          </a:p>
          <a:p>
            <a:pPr marL="0" indent="0">
              <a:buNone/>
            </a:pPr>
            <a:r>
              <a:rPr lang="en-US" sz="2000" dirty="0"/>
              <a:t>3.  How far should the government go to promote equality and opportunity?</a:t>
            </a:r>
          </a:p>
          <a:p>
            <a:pPr marL="0" indent="0">
              <a:buNone/>
            </a:pPr>
            <a:r>
              <a:rPr lang="en-US" sz="2000" dirty="0"/>
              <a:t>4.  What happens when the government loses the support of the public?</a:t>
            </a:r>
          </a:p>
          <a:p>
            <a:pPr>
              <a:buAutoNum type="arabicPeriod" startAt="5"/>
            </a:pPr>
            <a:r>
              <a:rPr lang="en-US" sz="2000" dirty="0"/>
              <a:t>Did America move closer or further away from its founding ideals in the three </a:t>
            </a:r>
          </a:p>
          <a:p>
            <a:pPr marL="0" indent="0">
              <a:buNone/>
            </a:pPr>
            <a:r>
              <a:rPr lang="en-US" sz="2000" dirty="0"/>
              <a:t>	decades after World War II?</a:t>
            </a:r>
          </a:p>
          <a:p>
            <a:pPr marL="0" indent="0">
              <a:buNone/>
            </a:pPr>
            <a:r>
              <a:rPr lang="en-US" sz="2000" dirty="0"/>
              <a:t> </a:t>
            </a:r>
          </a:p>
          <a:p>
            <a:pPr marL="0" indent="0">
              <a:buNone/>
            </a:pPr>
            <a:r>
              <a:rPr lang="en-US" sz="2000" b="1" u="sng" dirty="0"/>
              <a:t>Enduring </a:t>
            </a:r>
            <a:r>
              <a:rPr lang="en-US" sz="2000" b="1" u="sng" dirty="0" smtClean="0"/>
              <a:t>Understandings</a:t>
            </a:r>
            <a:r>
              <a:rPr lang="en-US" sz="2000" dirty="0"/>
              <a:t>	</a:t>
            </a:r>
            <a:r>
              <a:rPr lang="en-US" sz="2000" i="1" dirty="0">
                <a:solidFill>
                  <a:srgbClr val="0066FF"/>
                </a:solidFill>
              </a:rPr>
              <a:t>Students will understand that…</a:t>
            </a:r>
            <a:endParaRPr lang="en-US" sz="2000" dirty="0">
              <a:solidFill>
                <a:srgbClr val="0066FF"/>
              </a:solidFill>
            </a:endParaRPr>
          </a:p>
          <a:p>
            <a:pPr marL="0" indent="0">
              <a:buNone/>
            </a:pPr>
            <a:r>
              <a:rPr lang="en-US" sz="2000" dirty="0"/>
              <a:t>1.  People’s values and actions are influenced by the culture that surrounds them.  </a:t>
            </a:r>
          </a:p>
          <a:p>
            <a:pPr marL="0" indent="0">
              <a:buNone/>
            </a:pPr>
            <a:r>
              <a:rPr lang="en-US" sz="2000" dirty="0"/>
              <a:t>2.  Democracy is an ongoing process that involves struggle and requires </a:t>
            </a:r>
            <a:r>
              <a:rPr lang="en-US" sz="2000" dirty="0" smtClean="0"/>
              <a:t>	cooperation</a:t>
            </a:r>
            <a:r>
              <a:rPr lang="en-US" sz="2000" dirty="0"/>
              <a:t>.</a:t>
            </a:r>
          </a:p>
          <a:p>
            <a:pPr marL="0" indent="0">
              <a:buNone/>
            </a:pPr>
            <a:r>
              <a:rPr lang="en-US" sz="2000" dirty="0"/>
              <a:t>3.  Individuals and groups can participate to influence the government and reform </a:t>
            </a:r>
            <a:r>
              <a:rPr lang="en-US" sz="2000" dirty="0" smtClean="0"/>
              <a:t>	society</a:t>
            </a:r>
            <a:r>
              <a:rPr lang="en-US" sz="2000" dirty="0"/>
              <a:t>, but are often met with opposition. </a:t>
            </a:r>
          </a:p>
          <a:p>
            <a:pPr marL="0" indent="0">
              <a:buNone/>
            </a:pPr>
            <a:r>
              <a:rPr lang="en-US" sz="2000" dirty="0"/>
              <a:t>4.  Breaches of trust by leaders damage the public’s confidence in government.</a:t>
            </a:r>
          </a:p>
        </p:txBody>
      </p:sp>
    </p:spTree>
    <p:extLst>
      <p:ext uri="{BB962C8B-B14F-4D97-AF65-F5344CB8AC3E}">
        <p14:creationId xmlns:p14="http://schemas.microsoft.com/office/powerpoint/2010/main" val="65621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857250"/>
          </a:xfrm>
        </p:spPr>
        <p:txBody>
          <a:bodyPr>
            <a:noAutofit/>
          </a:bodyPr>
          <a:lstStyle/>
          <a:p>
            <a:r>
              <a:rPr lang="en-US" sz="2800" b="1" u="sng" dirty="0"/>
              <a:t>EQ 1.  How does suburban life shape the individual?</a:t>
            </a:r>
            <a:br>
              <a:rPr lang="en-US" sz="2800" b="1" u="sng" dirty="0"/>
            </a:br>
            <a:endParaRPr lang="en-US" sz="4800" b="1" u="sng" dirty="0"/>
          </a:p>
        </p:txBody>
      </p:sp>
      <p:sp>
        <p:nvSpPr>
          <p:cNvPr id="3" name="Content Placeholder 2"/>
          <p:cNvSpPr>
            <a:spLocks noGrp="1"/>
          </p:cNvSpPr>
          <p:nvPr>
            <p:ph idx="1"/>
          </p:nvPr>
        </p:nvSpPr>
        <p:spPr>
          <a:xfrm>
            <a:off x="762000" y="1600200"/>
            <a:ext cx="7620000" cy="4229100"/>
          </a:xfrm>
        </p:spPr>
        <p:txBody>
          <a:bodyPr>
            <a:normAutofit/>
          </a:bodyPr>
          <a:lstStyle/>
          <a:p>
            <a:pPr lvl="0"/>
            <a:r>
              <a:rPr lang="en-US" dirty="0" smtClean="0"/>
              <a:t>Effects </a:t>
            </a:r>
            <a:r>
              <a:rPr lang="en-US" dirty="0"/>
              <a:t>of the GI Bill and the expansion of suburbanization, including </a:t>
            </a:r>
            <a:r>
              <a:rPr lang="en-US" dirty="0" err="1"/>
              <a:t>Levittowns</a:t>
            </a:r>
            <a:r>
              <a:rPr lang="en-US" dirty="0"/>
              <a:t>.  </a:t>
            </a:r>
          </a:p>
          <a:p>
            <a:pPr lvl="0"/>
            <a:r>
              <a:rPr lang="en-US" dirty="0"/>
              <a:t>Influence of popular culture, the role of the mass media, and consumerism.</a:t>
            </a:r>
          </a:p>
          <a:p>
            <a:pPr lvl="0"/>
            <a:r>
              <a:rPr lang="en-US" dirty="0"/>
              <a:t>Criticisms of conformity and the role of women in American society in the 1950s.</a:t>
            </a:r>
          </a:p>
        </p:txBody>
      </p:sp>
    </p:spTree>
    <p:extLst>
      <p:ext uri="{BB962C8B-B14F-4D97-AF65-F5344CB8AC3E}">
        <p14:creationId xmlns:p14="http://schemas.microsoft.com/office/powerpoint/2010/main" val="2735699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533400"/>
            <a:ext cx="6457950" cy="857250"/>
          </a:xfrm>
        </p:spPr>
        <p:txBody>
          <a:bodyPr>
            <a:noAutofit/>
          </a:bodyPr>
          <a:lstStyle/>
          <a:p>
            <a:r>
              <a:rPr lang="en-US" sz="2800" b="1" u="sng" dirty="0"/>
              <a:t>EQ 2.  How can people change society?</a:t>
            </a:r>
          </a:p>
        </p:txBody>
      </p:sp>
      <p:sp>
        <p:nvSpPr>
          <p:cNvPr id="3" name="Content Placeholder 2"/>
          <p:cNvSpPr>
            <a:spLocks noGrp="1"/>
          </p:cNvSpPr>
          <p:nvPr>
            <p:ph idx="1"/>
          </p:nvPr>
        </p:nvSpPr>
        <p:spPr>
          <a:xfrm>
            <a:off x="685800" y="2057400"/>
            <a:ext cx="8077200" cy="3600450"/>
          </a:xfrm>
        </p:spPr>
        <p:txBody>
          <a:bodyPr>
            <a:normAutofit fontScale="77500" lnSpcReduction="20000"/>
          </a:bodyPr>
          <a:lstStyle/>
          <a:p>
            <a:pPr lvl="0"/>
            <a:r>
              <a:rPr lang="en-US" dirty="0" smtClean="0"/>
              <a:t>The </a:t>
            </a:r>
            <a:r>
              <a:rPr lang="en-US" dirty="0"/>
              <a:t>economic, political and social status of African-Americans living in the North and South after WWII. </a:t>
            </a:r>
          </a:p>
          <a:p>
            <a:pPr lvl="0"/>
            <a:r>
              <a:rPr lang="en-US" dirty="0"/>
              <a:t>Leadership and ideology of Martin Luther King, Jr. and Malcolm X in the civil rights movement and their legacies.</a:t>
            </a:r>
          </a:p>
          <a:p>
            <a:pPr lvl="0"/>
            <a:r>
              <a:rPr lang="en-US" dirty="0"/>
              <a:t>Use of organizations, marches and civil disobedience to change public opinion and pressure government action. </a:t>
            </a:r>
          </a:p>
          <a:p>
            <a:pPr lvl="0"/>
            <a:r>
              <a:rPr lang="en-US" dirty="0"/>
              <a:t>Resistance to civil rights in the South between 1954 and 1965.</a:t>
            </a:r>
          </a:p>
          <a:p>
            <a:pPr lvl="0"/>
            <a:r>
              <a:rPr lang="en-US" dirty="0"/>
              <a:t>Causes and effects of the modern feminism movement.</a:t>
            </a:r>
          </a:p>
          <a:p>
            <a:endParaRPr lang="en-US" dirty="0"/>
          </a:p>
          <a:p>
            <a:endParaRPr lang="en-US" dirty="0"/>
          </a:p>
        </p:txBody>
      </p:sp>
    </p:spTree>
    <p:extLst>
      <p:ext uri="{BB962C8B-B14F-4D97-AF65-F5344CB8AC3E}">
        <p14:creationId xmlns:p14="http://schemas.microsoft.com/office/powerpoint/2010/main" val="816719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u="sng" dirty="0"/>
              <a:t>EQ 3.  How far should the government go to promote equality and opportunity?</a:t>
            </a:r>
          </a:p>
        </p:txBody>
      </p:sp>
      <p:sp>
        <p:nvSpPr>
          <p:cNvPr id="3" name="Content Placeholder 2"/>
          <p:cNvSpPr>
            <a:spLocks noGrp="1"/>
          </p:cNvSpPr>
          <p:nvPr>
            <p:ph idx="1"/>
          </p:nvPr>
        </p:nvSpPr>
        <p:spPr>
          <a:xfrm>
            <a:off x="838200" y="2057400"/>
            <a:ext cx="7848600" cy="3714750"/>
          </a:xfrm>
        </p:spPr>
        <p:txBody>
          <a:bodyPr>
            <a:normAutofit fontScale="92500" lnSpcReduction="20000"/>
          </a:bodyPr>
          <a:lstStyle/>
          <a:p>
            <a:pPr lvl="0"/>
            <a:r>
              <a:rPr lang="en-US" dirty="0" smtClean="0"/>
              <a:t>Role </a:t>
            </a:r>
            <a:r>
              <a:rPr lang="en-US" dirty="0"/>
              <a:t>of the legislative, executive and judicial branches in advancing the civil rights movement.</a:t>
            </a:r>
          </a:p>
          <a:p>
            <a:pPr lvl="0"/>
            <a:r>
              <a:rPr lang="en-US" dirty="0"/>
              <a:t>Goals and effectiveness of “Great Society” programs.</a:t>
            </a:r>
          </a:p>
          <a:p>
            <a:pPr lvl="0"/>
            <a:r>
              <a:rPr lang="en-US" dirty="0"/>
              <a:t> A new wave of immigrants from Asia and Latin America after 1965.</a:t>
            </a:r>
          </a:p>
          <a:p>
            <a:pPr lvl="0"/>
            <a:r>
              <a:rPr lang="en-US" dirty="0"/>
              <a:t>Effectiveness of government in addressing social and environmental issues.</a:t>
            </a:r>
          </a:p>
        </p:txBody>
      </p:sp>
    </p:spTree>
    <p:extLst>
      <p:ext uri="{BB962C8B-B14F-4D97-AF65-F5344CB8AC3E}">
        <p14:creationId xmlns:p14="http://schemas.microsoft.com/office/powerpoint/2010/main" val="2426453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u="sng" dirty="0"/>
              <a:t> </a:t>
            </a:r>
            <a:r>
              <a:rPr lang="en-US" sz="2800" b="1" u="sng" dirty="0"/>
              <a:t>EQ 4.  What happens when the government loses the support of the public?</a:t>
            </a:r>
          </a:p>
        </p:txBody>
      </p:sp>
      <p:sp>
        <p:nvSpPr>
          <p:cNvPr id="3" name="Content Placeholder 2"/>
          <p:cNvSpPr>
            <a:spLocks noGrp="1"/>
          </p:cNvSpPr>
          <p:nvPr>
            <p:ph idx="1"/>
          </p:nvPr>
        </p:nvSpPr>
        <p:spPr>
          <a:xfrm>
            <a:off x="685800" y="2057400"/>
            <a:ext cx="7848600" cy="3714750"/>
          </a:xfrm>
        </p:spPr>
        <p:txBody>
          <a:bodyPr>
            <a:normAutofit/>
          </a:bodyPr>
          <a:lstStyle/>
          <a:p>
            <a:pPr lvl="0"/>
            <a:r>
              <a:rPr lang="en-US" dirty="0" smtClean="0"/>
              <a:t>The </a:t>
            </a:r>
            <a:r>
              <a:rPr lang="en-US" dirty="0"/>
              <a:t>Vietnam policy of the United States Government, including the draft, and the shifts in public opinion about the war.</a:t>
            </a:r>
          </a:p>
          <a:p>
            <a:pPr lvl="0"/>
            <a:r>
              <a:rPr lang="en-US" dirty="0"/>
              <a:t>Nixon administration’s involvement in Watergate and the effects of Watergate on public opinion</a:t>
            </a:r>
          </a:p>
        </p:txBody>
      </p:sp>
    </p:spTree>
    <p:extLst>
      <p:ext uri="{BB962C8B-B14F-4D97-AF65-F5344CB8AC3E}">
        <p14:creationId xmlns:p14="http://schemas.microsoft.com/office/powerpoint/2010/main" val="2906142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857250"/>
          </a:xfrm>
        </p:spPr>
        <p:txBody>
          <a:bodyPr>
            <a:normAutofit fontScale="90000"/>
          </a:bodyPr>
          <a:lstStyle/>
          <a:p>
            <a:r>
              <a:rPr lang="en-US" sz="3100" b="1" u="sng" dirty="0"/>
              <a:t>EQ 5.  Did America move closer or further away from its founding ideals in the three decades after World War II?</a:t>
            </a:r>
            <a:r>
              <a:rPr lang="en-US" sz="2325" b="1" u="sng" dirty="0"/>
              <a:t/>
            </a:r>
            <a:br>
              <a:rPr lang="en-US" sz="2325" b="1" u="sng" dirty="0"/>
            </a:br>
            <a:endParaRPr lang="en-US" b="1" u="sng" dirty="0"/>
          </a:p>
        </p:txBody>
      </p:sp>
      <p:sp>
        <p:nvSpPr>
          <p:cNvPr id="3" name="Content Placeholder 2"/>
          <p:cNvSpPr>
            <a:spLocks noGrp="1"/>
          </p:cNvSpPr>
          <p:nvPr>
            <p:ph idx="1"/>
          </p:nvPr>
        </p:nvSpPr>
        <p:spPr/>
        <p:txBody>
          <a:bodyPr/>
          <a:lstStyle/>
          <a:p>
            <a:pPr lvl="0"/>
            <a:endParaRPr lang="en-US" dirty="0"/>
          </a:p>
          <a:p>
            <a:pPr lvl="0"/>
            <a:r>
              <a:rPr lang="en-US" dirty="0" smtClean="0"/>
              <a:t>How </a:t>
            </a:r>
            <a:r>
              <a:rPr lang="en-US" dirty="0"/>
              <a:t>the ideals of liberty, equality, opportunity, rights and democracy were exemplified or contradicted during this time period.</a:t>
            </a:r>
          </a:p>
          <a:p>
            <a:endParaRPr lang="en-US" dirty="0"/>
          </a:p>
        </p:txBody>
      </p:sp>
    </p:spTree>
    <p:extLst>
      <p:ext uri="{BB962C8B-B14F-4D97-AF65-F5344CB8AC3E}">
        <p14:creationId xmlns:p14="http://schemas.microsoft.com/office/powerpoint/2010/main" val="539514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ttingoutgoddotcom.files.wordpress.com/2014/03/1960s-collage.jpg?w=614"/>
          <p:cNvPicPr>
            <a:picLocks noGrp="1" noChangeAspect="1" noChangeArrowheads="1"/>
          </p:cNvPicPr>
          <p:nvPr>
            <p:ph idx="1"/>
          </p:nvPr>
        </p:nvPicPr>
        <p:blipFill>
          <a:blip r:embed="rId2" cstate="print"/>
          <a:srcRect/>
          <a:stretch>
            <a:fillRect/>
          </a:stretch>
        </p:blipFill>
        <p:spPr bwMode="auto">
          <a:xfrm>
            <a:off x="227127" y="228600"/>
            <a:ext cx="8764473" cy="6249946"/>
          </a:xfrm>
          <a:prstGeom prst="rect">
            <a:avLst/>
          </a:prstGeom>
          <a:noFill/>
        </p:spPr>
      </p:pic>
      <p:sp>
        <p:nvSpPr>
          <p:cNvPr id="2" name="Rectangle 1"/>
          <p:cNvSpPr/>
          <p:nvPr/>
        </p:nvSpPr>
        <p:spPr>
          <a:xfrm>
            <a:off x="1600200" y="6557918"/>
            <a:ext cx="5829300" cy="300082"/>
          </a:xfrm>
          <a:prstGeom prst="rect">
            <a:avLst/>
          </a:prstGeom>
        </p:spPr>
        <p:txBody>
          <a:bodyPr wrap="square">
            <a:spAutoFit/>
          </a:bodyPr>
          <a:lstStyle/>
          <a:p>
            <a:r>
              <a:rPr lang="en-US" sz="1350" dirty="0">
                <a:hlinkClick r:id="rId3"/>
              </a:rPr>
              <a:t>http://www.amazon.com/White-Mountain-Puzzles-The-Sixties/dp/B000H0S1TU</a:t>
            </a:r>
            <a:endParaRPr lang="en-US" sz="1350" dirty="0"/>
          </a:p>
        </p:txBody>
      </p:sp>
    </p:spTree>
    <p:extLst>
      <p:ext uri="{BB962C8B-B14F-4D97-AF65-F5344CB8AC3E}">
        <p14:creationId xmlns:p14="http://schemas.microsoft.com/office/powerpoint/2010/main" val="39414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143250"/>
            <a:ext cx="8458200" cy="2952750"/>
          </a:xfrm>
        </p:spPr>
        <p:txBody>
          <a:bodyPr>
            <a:noAutofit/>
          </a:bodyPr>
          <a:lstStyle/>
          <a:p>
            <a:pPr marL="0" indent="0">
              <a:buNone/>
            </a:pPr>
            <a:r>
              <a:rPr lang="en-US" sz="2200" dirty="0"/>
              <a:t>During this era, the United States experienced extraordinary economic growth and broad social changes. Americans got married and had babies in record numbers. Suburbs sprouted like weeds around cities. While most people saw their standard of living rise, hidden pockets of poverty remained. Beneath the calm surface of these years, rebellions were brewing. African Americans’ long battle for equality matured into a civil rights movement that would not be ignored.  Once again Americans faced an old question: "When would the nation finally make the ideal that ‘all men are created equal’ a reality?"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650" y="857250"/>
            <a:ext cx="3461004" cy="2231136"/>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4375"/>
            <a:ext cx="9144000" cy="6484407"/>
          </a:xfrm>
          <a:prstGeom prst="rect">
            <a:avLst/>
          </a:prstGeom>
        </p:spPr>
      </p:pic>
      <p:sp>
        <p:nvSpPr>
          <p:cNvPr id="2" name="TextBox 1"/>
          <p:cNvSpPr txBox="1"/>
          <p:nvPr/>
        </p:nvSpPr>
        <p:spPr>
          <a:xfrm>
            <a:off x="0" y="0"/>
            <a:ext cx="9144000" cy="369332"/>
          </a:xfrm>
          <a:prstGeom prst="rect">
            <a:avLst/>
          </a:prstGeom>
          <a:noFill/>
        </p:spPr>
        <p:txBody>
          <a:bodyPr wrap="square" rtlCol="0">
            <a:spAutoFit/>
          </a:bodyPr>
          <a:lstStyle/>
          <a:p>
            <a:r>
              <a:rPr lang="en-US" dirty="0" smtClean="0"/>
              <a:t>Identify &amp; LABEL as many people &amp; historic events as possible!   </a:t>
            </a:r>
            <a:r>
              <a:rPr lang="en-US" i="1" dirty="0" smtClean="0"/>
              <a:t>Then, fill notes </a:t>
            </a:r>
            <a:r>
              <a:rPr lang="en-US" i="1" u="sng" dirty="0" smtClean="0"/>
              <a:t>below</a:t>
            </a:r>
            <a:r>
              <a:rPr lang="en-US" i="1" dirty="0" smtClean="0"/>
              <a:t> collage</a:t>
            </a:r>
            <a:endParaRPr lang="en-US" dirty="0"/>
          </a:p>
        </p:txBody>
      </p:sp>
    </p:spTree>
    <p:extLst>
      <p:ext uri="{BB962C8B-B14F-4D97-AF65-F5344CB8AC3E}">
        <p14:creationId xmlns:p14="http://schemas.microsoft.com/office/powerpoint/2010/main" val="15021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30000"/>
                                  </p:stCondLst>
                                  <p:childTnLst>
                                    <p:animRot by="21600000">
                                      <p:cBhvr>
                                        <p:cTn id="6" dur="5000" fill="hold"/>
                                        <p:tgtEl>
                                          <p:spTgt spid="5"/>
                                        </p:tgtEl>
                                        <p:attrNameLst>
                                          <p:attrName>r</p:attrName>
                                        </p:attrNameLst>
                                      </p:cBhvr>
                                    </p:animRot>
                                  </p:childTnLst>
                                </p:cTn>
                              </p:par>
                            </p:childTnLst>
                          </p:cTn>
                        </p:par>
                        <p:par>
                          <p:cTn id="7" fill="hold">
                            <p:stCondLst>
                              <p:cond delay="35000"/>
                            </p:stCondLst>
                            <p:childTnLst>
                              <p:par>
                                <p:cTn id="8" presetID="10" presetClass="exit" presetSubtype="0" fill="hold" nodeType="afterEffect">
                                  <p:stCondLst>
                                    <p:cond delay="1000"/>
                                  </p:stCondLst>
                                  <p:childTnLst>
                                    <p:animEffect transition="out" filter="fade">
                                      <p:cBhvr>
                                        <p:cTn id="9" dur="5000"/>
                                        <p:tgtEl>
                                          <p:spTgt spid="5"/>
                                        </p:tgtEl>
                                      </p:cBhvr>
                                    </p:animEffect>
                                    <p:set>
                                      <p:cBhvr>
                                        <p:cTn id="10"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81400"/>
            <a:ext cx="8458200" cy="2952750"/>
          </a:xfrm>
        </p:spPr>
        <p:txBody>
          <a:bodyPr>
            <a:noAutofit/>
          </a:bodyPr>
          <a:lstStyle/>
          <a:p>
            <a:pPr marL="0" indent="0">
              <a:buNone/>
            </a:pPr>
            <a:r>
              <a:rPr lang="en-US" sz="2200" dirty="0"/>
              <a:t>During this era, the United States experienced extraordinary economic growth and broad social changes. Americans got married and had babies in record numbers. Suburbs sprouted like weeds around cities. While most people saw their standard of living rise, hidden pockets of poverty remained. Beneath the calm surface of these years, rebellions were brewing. African Americans’ long battle for equality matured into a civil rights movement that would not be ignored.  Once again Americans faced an old question: "When would the nation finally make the ideal that ‘all men are created equal’ a reality?"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45532"/>
            <a:ext cx="4746248" cy="3059668"/>
          </a:xfrm>
          <a:prstGeom prst="rect">
            <a:avLst/>
          </a:prstGeom>
        </p:spPr>
      </p:pic>
      <p:sp>
        <p:nvSpPr>
          <p:cNvPr id="2" name="TextBox 1"/>
          <p:cNvSpPr txBox="1"/>
          <p:nvPr/>
        </p:nvSpPr>
        <p:spPr>
          <a:xfrm>
            <a:off x="0" y="0"/>
            <a:ext cx="9144000" cy="369332"/>
          </a:xfrm>
          <a:prstGeom prst="rect">
            <a:avLst/>
          </a:prstGeom>
          <a:noFill/>
        </p:spPr>
        <p:txBody>
          <a:bodyPr wrap="square" rtlCol="0">
            <a:spAutoFit/>
          </a:bodyPr>
          <a:lstStyle/>
          <a:p>
            <a:r>
              <a:rPr lang="en-US" dirty="0" smtClean="0"/>
              <a:t>Identify &amp; LABEL as many people &amp; historic developments as possible!   </a:t>
            </a:r>
            <a:r>
              <a:rPr lang="en-US" i="1" dirty="0"/>
              <a:t>F</a:t>
            </a:r>
            <a:r>
              <a:rPr lang="en-US" i="1" dirty="0" smtClean="0"/>
              <a:t>ill notes </a:t>
            </a:r>
            <a:r>
              <a:rPr lang="en-US" i="1" u="sng" dirty="0" smtClean="0"/>
              <a:t>below</a:t>
            </a:r>
            <a:r>
              <a:rPr lang="en-US" i="1" dirty="0" smtClean="0"/>
              <a:t> collage</a:t>
            </a:r>
            <a:endParaRPr lang="en-US" dirty="0"/>
          </a:p>
        </p:txBody>
      </p:sp>
    </p:spTree>
    <p:extLst>
      <p:ext uri="{BB962C8B-B14F-4D97-AF65-F5344CB8AC3E}">
        <p14:creationId xmlns:p14="http://schemas.microsoft.com/office/powerpoint/2010/main" val="387517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981450"/>
            <a:ext cx="8686800" cy="2952750"/>
          </a:xfrm>
        </p:spPr>
        <p:txBody>
          <a:bodyPr>
            <a:noAutofit/>
          </a:bodyPr>
          <a:lstStyle/>
          <a:p>
            <a:pPr marL="0" indent="0">
              <a:buNone/>
            </a:pPr>
            <a:r>
              <a:rPr lang="en-US" sz="2000" dirty="0"/>
              <a:t>This era began with confidence and ended in confusion. It opened with President Kennedy’s inspiring call to service. Over the next two decades, the nation would endure assassinations, an unpopular war, urban riots, political scandals, and an energy shortage. By the end of the era, President Carter would be speaking of a national "crisis in confidence." Carter’s gloom overshadowed many accomplishments. In this time, an American played golf on the moon. War was declared on poverty. Artistic expression flowered. An environmental movement took shape. Still, many Americans were left wondering, "How could the nation’s founding ideals be moved forward in such tumultuous times?"</a:t>
            </a:r>
          </a:p>
        </p:txBody>
      </p:sp>
      <p:sp>
        <p:nvSpPr>
          <p:cNvPr id="2" name="TextBox 1"/>
          <p:cNvSpPr txBox="1"/>
          <p:nvPr/>
        </p:nvSpPr>
        <p:spPr>
          <a:xfrm>
            <a:off x="76200" y="0"/>
            <a:ext cx="9144000" cy="369332"/>
          </a:xfrm>
          <a:prstGeom prst="rect">
            <a:avLst/>
          </a:prstGeom>
          <a:noFill/>
        </p:spPr>
        <p:txBody>
          <a:bodyPr wrap="square" rtlCol="0">
            <a:spAutoFit/>
          </a:bodyPr>
          <a:lstStyle/>
          <a:p>
            <a:r>
              <a:rPr lang="en-US" dirty="0" smtClean="0"/>
              <a:t>Identify &amp; LABEL as many people &amp; historic developments as possible!   </a:t>
            </a:r>
            <a:r>
              <a:rPr lang="en-US" i="1" dirty="0"/>
              <a:t>F</a:t>
            </a:r>
            <a:r>
              <a:rPr lang="en-US" i="1" dirty="0" smtClean="0"/>
              <a:t>ill notes </a:t>
            </a:r>
            <a:r>
              <a:rPr lang="en-US" i="1" u="sng" dirty="0" smtClean="0"/>
              <a:t>below</a:t>
            </a:r>
            <a:r>
              <a:rPr lang="en-US" i="1" dirty="0" smtClean="0"/>
              <a:t> collage</a:t>
            </a:r>
            <a:endParaRPr lang="en-US" dirty="0"/>
          </a:p>
        </p:txBody>
      </p:sp>
      <p:pic>
        <p:nvPicPr>
          <p:cNvPr id="7" name="Picture 6"/>
          <p:cNvPicPr/>
          <p:nvPr/>
        </p:nvPicPr>
        <p:blipFill>
          <a:blip r:embed="rId2"/>
          <a:stretch>
            <a:fillRect/>
          </a:stretch>
        </p:blipFill>
        <p:spPr>
          <a:xfrm>
            <a:off x="2057400" y="781050"/>
            <a:ext cx="4495800" cy="3257550"/>
          </a:xfrm>
          <a:prstGeom prst="rect">
            <a:avLst/>
          </a:prstGeom>
        </p:spPr>
      </p:pic>
      <p:pic>
        <p:nvPicPr>
          <p:cNvPr id="8" name="Picture 7"/>
          <p:cNvPicPr/>
          <p:nvPr/>
        </p:nvPicPr>
        <p:blipFill>
          <a:blip r:embed="rId2"/>
          <a:stretch>
            <a:fillRect/>
          </a:stretch>
        </p:blipFill>
        <p:spPr>
          <a:xfrm>
            <a:off x="0" y="369332"/>
            <a:ext cx="9144000" cy="6454032"/>
          </a:xfrm>
          <a:prstGeom prst="rect">
            <a:avLst/>
          </a:prstGeom>
        </p:spPr>
      </p:pic>
    </p:spTree>
    <p:extLst>
      <p:ext uri="{BB962C8B-B14F-4D97-AF65-F5344CB8AC3E}">
        <p14:creationId xmlns:p14="http://schemas.microsoft.com/office/powerpoint/2010/main" val="3552648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afterEffect">
                                  <p:stCondLst>
                                    <p:cond delay="500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childTnLst>
                          </p:cTn>
                        </p:par>
                        <p:par>
                          <p:cTn id="11" fill="hold">
                            <p:stCondLst>
                              <p:cond delay="25000"/>
                            </p:stCondLst>
                            <p:childTnLst>
                              <p:par>
                                <p:cTn id="12" presetID="31" presetClass="exit" presetSubtype="0" fill="hold" nodeType="afterEffect">
                                  <p:stCondLst>
                                    <p:cond delay="500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 calcmode="lin" valueType="num">
                                      <p:cBhvr>
                                        <p:cTn id="15" dur="500"/>
                                        <p:tgtEl>
                                          <p:spTgt spid="8"/>
                                        </p:tgtEl>
                                        <p:attrNameLst>
                                          <p:attrName>style.rotation</p:attrName>
                                        </p:attrNameLst>
                                      </p:cBhvr>
                                      <p:tavLst>
                                        <p:tav tm="0">
                                          <p:val>
                                            <p:fltVal val="0"/>
                                          </p:val>
                                        </p:tav>
                                        <p:tav tm="100000">
                                          <p:val>
                                            <p:fltVal val="90"/>
                                          </p:val>
                                        </p:tav>
                                      </p:tavLst>
                                    </p:anim>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038600"/>
            <a:ext cx="8686800" cy="2952750"/>
          </a:xfrm>
        </p:spPr>
        <p:txBody>
          <a:bodyPr>
            <a:noAutofit/>
          </a:bodyPr>
          <a:lstStyle/>
          <a:p>
            <a:pPr marL="0" indent="0">
              <a:buNone/>
            </a:pPr>
            <a:r>
              <a:rPr lang="en-US" sz="2000" dirty="0"/>
              <a:t>This era began with confidence and ended in confusion. It opened with President Kennedy’s inspiring call to service. Over the next two decades, the nation would endure assassinations, an unpopular war, urban riots, political scandals, and an energy shortage. By the end of the era, President Carter would be speaking of a national "crisis in confidence." Carter’s gloom overshadowed many accomplishments. In this time, an American played golf on the moon. War was declared on poverty. Artistic expression flowered. An environmental movement took shape. Still, many Americans were left wondering, "How could the nation’s founding ideals be moved forward in such tumultuous times?"</a:t>
            </a:r>
          </a:p>
        </p:txBody>
      </p:sp>
      <p:sp>
        <p:nvSpPr>
          <p:cNvPr id="2" name="TextBox 1"/>
          <p:cNvSpPr txBox="1"/>
          <p:nvPr/>
        </p:nvSpPr>
        <p:spPr>
          <a:xfrm>
            <a:off x="0" y="0"/>
            <a:ext cx="9144000" cy="369332"/>
          </a:xfrm>
          <a:prstGeom prst="rect">
            <a:avLst/>
          </a:prstGeom>
          <a:noFill/>
        </p:spPr>
        <p:txBody>
          <a:bodyPr wrap="square" rtlCol="0">
            <a:spAutoFit/>
          </a:bodyPr>
          <a:lstStyle/>
          <a:p>
            <a:r>
              <a:rPr lang="en-US" dirty="0" smtClean="0"/>
              <a:t>Identify &amp; LABEL as many people &amp; historic events as possible!   </a:t>
            </a:r>
            <a:r>
              <a:rPr lang="en-US" i="1" dirty="0" smtClean="0"/>
              <a:t>Then, fill notes </a:t>
            </a:r>
            <a:r>
              <a:rPr lang="en-US" i="1" u="sng" dirty="0" smtClean="0"/>
              <a:t>below</a:t>
            </a:r>
            <a:r>
              <a:rPr lang="en-US" i="1" dirty="0" smtClean="0"/>
              <a:t> collage</a:t>
            </a:r>
            <a:endParaRPr lang="en-US" dirty="0"/>
          </a:p>
        </p:txBody>
      </p:sp>
      <p:pic>
        <p:nvPicPr>
          <p:cNvPr id="7" name="Picture 6"/>
          <p:cNvPicPr/>
          <p:nvPr/>
        </p:nvPicPr>
        <p:blipFill>
          <a:blip r:embed="rId2"/>
          <a:stretch>
            <a:fillRect/>
          </a:stretch>
        </p:blipFill>
        <p:spPr>
          <a:xfrm>
            <a:off x="2324100" y="561336"/>
            <a:ext cx="4495800" cy="3257550"/>
          </a:xfrm>
          <a:prstGeom prst="rect">
            <a:avLst/>
          </a:prstGeom>
        </p:spPr>
      </p:pic>
    </p:spTree>
    <p:extLst>
      <p:ext uri="{BB962C8B-B14F-4D97-AF65-F5344CB8AC3E}">
        <p14:creationId xmlns:p14="http://schemas.microsoft.com/office/powerpoint/2010/main" val="2621792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89" y="6021532"/>
            <a:ext cx="6172200" cy="857250"/>
          </a:xfrm>
        </p:spPr>
        <p:txBody>
          <a:bodyPr>
            <a:normAutofit/>
          </a:bodyPr>
          <a:lstStyle/>
          <a:p>
            <a:r>
              <a:rPr lang="en-US" sz="1200" dirty="0">
                <a:hlinkClick r:id="rId2"/>
              </a:rPr>
              <a:t>http://www.amazon.com/White-Mountain-Puzzles-The-Seventies/dp/B001BSH4VI</a:t>
            </a:r>
            <a:endParaRPr 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32" y="228600"/>
            <a:ext cx="8506045"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9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a:bodyPr>
          <a:lstStyle/>
          <a:p>
            <a:pPr marL="0" indent="0">
              <a:buNone/>
            </a:pPr>
            <a:r>
              <a:rPr lang="en-US" u="sng" dirty="0" err="1" smtClean="0"/>
              <a:t>Friday</a:t>
            </a:r>
            <a:r>
              <a:rPr lang="en-US" u="sng" dirty="0" err="1" smtClean="0">
                <a:sym typeface="Wingdings" panose="05000000000000000000" pitchFamily="2" charset="2"/>
              </a:rPr>
              <a:t>Tues</a:t>
            </a:r>
            <a:r>
              <a:rPr lang="en-US" u="sng" dirty="0" err="1" smtClean="0"/>
              <a:t>day</a:t>
            </a:r>
            <a:r>
              <a:rPr lang="en-US" u="sng" dirty="0" smtClean="0"/>
              <a:t>, May 6-10 </a:t>
            </a:r>
            <a:r>
              <a:rPr lang="en-US" u="sng" dirty="0"/>
              <a:t>2016</a:t>
            </a:r>
            <a:r>
              <a:rPr lang="en-US" dirty="0"/>
              <a:t>	</a:t>
            </a:r>
            <a:endParaRPr lang="en-US" dirty="0" smtClean="0"/>
          </a:p>
          <a:p>
            <a:pPr marL="0" indent="0">
              <a:buNone/>
            </a:pPr>
            <a:r>
              <a:rPr lang="en-US" b="1" i="1" dirty="0" smtClean="0"/>
              <a:t>Decades of Change PROJECT</a:t>
            </a:r>
          </a:p>
          <a:p>
            <a:pPr marL="0" indent="0">
              <a:buNone/>
            </a:pPr>
            <a:r>
              <a:rPr lang="en-US" b="1" i="1" dirty="0" smtClean="0"/>
              <a:t>Ch. 23:  Era of Social Change</a:t>
            </a:r>
          </a:p>
          <a:p>
            <a:pPr marL="0" indent="0">
              <a:buNone/>
            </a:pPr>
            <a:endParaRPr lang="en-US" b="1" i="1" dirty="0"/>
          </a:p>
          <a:p>
            <a:pPr marL="0" indent="0">
              <a:buNone/>
            </a:pPr>
            <a:r>
              <a:rPr lang="en-US" dirty="0">
                <a:solidFill>
                  <a:srgbClr val="0070C0"/>
                </a:solidFill>
              </a:rPr>
              <a:t> </a:t>
            </a:r>
            <a:r>
              <a:rPr lang="en-US" dirty="0" smtClean="0">
                <a:solidFill>
                  <a:srgbClr val="0070C0"/>
                </a:solidFill>
              </a:rPr>
              <a:t>    </a:t>
            </a:r>
            <a:r>
              <a:rPr lang="en-US" u="sng" dirty="0" smtClean="0">
                <a:solidFill>
                  <a:srgbClr val="0070C0"/>
                </a:solidFill>
              </a:rPr>
              <a:t>The Americans</a:t>
            </a:r>
            <a:r>
              <a:rPr lang="en-US" dirty="0" smtClean="0">
                <a:solidFill>
                  <a:srgbClr val="0070C0"/>
                </a:solidFill>
              </a:rPr>
              <a:t>, Ch. 23</a:t>
            </a:r>
          </a:p>
          <a:p>
            <a:pPr marL="0" indent="0">
              <a:buNone/>
            </a:pPr>
            <a:r>
              <a:rPr lang="en-US" sz="2800" i="1" dirty="0" smtClean="0">
                <a:solidFill>
                  <a:srgbClr val="0070C0"/>
                </a:solidFill>
              </a:rPr>
              <a:t>     </a:t>
            </a:r>
            <a:r>
              <a:rPr lang="en-US" dirty="0" smtClean="0">
                <a:solidFill>
                  <a:srgbClr val="0070C0"/>
                </a:solidFill>
              </a:rPr>
              <a:t>History Alive! Ch. 47, 50, 55</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Ch. 23: Era of Social Change “</a:t>
            </a:r>
            <a:r>
              <a:rPr lang="en-US" sz="2400" dirty="0" err="1">
                <a:solidFill>
                  <a:srgbClr val="FF0000"/>
                </a:solidFill>
              </a:rPr>
              <a:t>ttt</a:t>
            </a:r>
            <a:r>
              <a:rPr lang="en-US" sz="2400" dirty="0">
                <a:solidFill>
                  <a:srgbClr val="FF0000"/>
                </a:solidFill>
              </a:rPr>
              <a:t>” &amp; </a:t>
            </a:r>
            <a:r>
              <a:rPr lang="en-US" sz="2400" u="sng" dirty="0">
                <a:solidFill>
                  <a:srgbClr val="FF0000"/>
                </a:solidFill>
              </a:rPr>
              <a:t>Alive!</a:t>
            </a:r>
            <a:r>
              <a:rPr lang="en-US" sz="2400" dirty="0">
                <a:solidFill>
                  <a:srgbClr val="FF0000"/>
                </a:solidFill>
              </a:rPr>
              <a:t> Ch. 47, 50, 55</a:t>
            </a:r>
          </a:p>
          <a:p>
            <a:pPr algn="l"/>
            <a:r>
              <a:rPr lang="en-US" sz="2400" dirty="0">
                <a:solidFill>
                  <a:srgbClr val="FF0000"/>
                </a:solidFill>
              </a:rPr>
              <a:t>			work due Monday</a:t>
            </a:r>
          </a:p>
          <a:p>
            <a:pPr algn="l"/>
            <a:r>
              <a:rPr lang="en-US" sz="2400" dirty="0">
                <a:solidFill>
                  <a:srgbClr val="0070C0"/>
                </a:solidFill>
              </a:rPr>
              <a:t>		*Ch. 22 self &amp; peer evaluation due Monday </a:t>
            </a:r>
            <a:r>
              <a:rPr lang="en-US" sz="2400" i="1"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374421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a:bodyPr>
          <a:lstStyle/>
          <a:p>
            <a:pPr marL="0" indent="0">
              <a:buNone/>
            </a:pPr>
            <a:r>
              <a:rPr lang="en-US" u="sng" dirty="0" smtClean="0"/>
              <a:t>Friday, May 6, 2016</a:t>
            </a:r>
            <a:r>
              <a:rPr lang="en-US" dirty="0"/>
              <a:t>	</a:t>
            </a:r>
            <a:endParaRPr lang="en-US" dirty="0" smtClean="0"/>
          </a:p>
          <a:p>
            <a:pPr marL="0" indent="0">
              <a:buNone/>
            </a:pPr>
            <a:r>
              <a:rPr lang="en-US" b="1" i="1" dirty="0" smtClean="0"/>
              <a:t>Decades of Change PROJECT  Day #1</a:t>
            </a:r>
          </a:p>
          <a:p>
            <a:pPr marL="0" indent="0">
              <a:buNone/>
            </a:pPr>
            <a:r>
              <a:rPr lang="en-US" b="1" i="1" dirty="0" smtClean="0"/>
              <a:t>Ch. 23:  Era of Social Change</a:t>
            </a:r>
          </a:p>
          <a:p>
            <a:pPr marL="0" indent="0">
              <a:buNone/>
            </a:pPr>
            <a:endParaRPr lang="en-US" b="1" i="1" dirty="0"/>
          </a:p>
          <a:p>
            <a:pPr marL="0" indent="0">
              <a:buNone/>
            </a:pPr>
            <a:r>
              <a:rPr lang="en-US" sz="2800" i="1" dirty="0" smtClean="0">
                <a:solidFill>
                  <a:srgbClr val="0070C0"/>
                </a:solidFill>
              </a:rPr>
              <a:t>     </a:t>
            </a:r>
            <a:r>
              <a:rPr lang="en-US" u="sng" dirty="0" smtClean="0">
                <a:solidFill>
                  <a:srgbClr val="0070C0"/>
                </a:solidFill>
              </a:rPr>
              <a:t>The Americans</a:t>
            </a:r>
            <a:r>
              <a:rPr lang="en-US" dirty="0" smtClean="0">
                <a:solidFill>
                  <a:srgbClr val="0070C0"/>
                </a:solidFill>
              </a:rPr>
              <a:t>, Ch. 23</a:t>
            </a:r>
          </a:p>
          <a:p>
            <a:pPr marL="0" indent="0">
              <a:buNone/>
            </a:pPr>
            <a:r>
              <a:rPr lang="en-US" sz="2800" i="1" dirty="0" smtClean="0">
                <a:solidFill>
                  <a:srgbClr val="0070C0"/>
                </a:solidFill>
              </a:rPr>
              <a:t>     </a:t>
            </a:r>
            <a:r>
              <a:rPr lang="en-US" dirty="0" smtClean="0">
                <a:solidFill>
                  <a:srgbClr val="0070C0"/>
                </a:solidFill>
              </a:rPr>
              <a:t>History Alive! Ch. 47, 50, 55</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Ch. 23: Era of Social Change “</a:t>
            </a:r>
            <a:r>
              <a:rPr lang="en-US" sz="2400" dirty="0" err="1">
                <a:solidFill>
                  <a:srgbClr val="FF0000"/>
                </a:solidFill>
              </a:rPr>
              <a:t>ttt</a:t>
            </a:r>
            <a:r>
              <a:rPr lang="en-US" sz="2400" dirty="0">
                <a:solidFill>
                  <a:srgbClr val="FF0000"/>
                </a:solidFill>
              </a:rPr>
              <a:t>” &amp; </a:t>
            </a:r>
            <a:r>
              <a:rPr lang="en-US" sz="2400" u="sng" dirty="0">
                <a:solidFill>
                  <a:srgbClr val="FF0000"/>
                </a:solidFill>
              </a:rPr>
              <a:t>Alive!</a:t>
            </a:r>
            <a:r>
              <a:rPr lang="en-US" sz="2400" dirty="0">
                <a:solidFill>
                  <a:srgbClr val="FF0000"/>
                </a:solidFill>
              </a:rPr>
              <a:t> Ch. 47, 50, 55</a:t>
            </a:r>
          </a:p>
          <a:p>
            <a:pPr algn="l"/>
            <a:r>
              <a:rPr lang="en-US" sz="2400" dirty="0">
                <a:solidFill>
                  <a:srgbClr val="FF0000"/>
                </a:solidFill>
              </a:rPr>
              <a:t>			work due Monday</a:t>
            </a:r>
          </a:p>
          <a:p>
            <a:pPr algn="l"/>
            <a:r>
              <a:rPr lang="en-US" sz="2400" dirty="0">
                <a:solidFill>
                  <a:srgbClr val="0070C0"/>
                </a:solidFill>
              </a:rPr>
              <a:t>		*Ch. 22 self &amp; peer evaluation due Monday</a:t>
            </a:r>
          </a:p>
          <a:p>
            <a:pPr algn="l"/>
            <a:r>
              <a:rPr lang="en-US" sz="2400"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84290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a:bodyPr>
          <a:lstStyle/>
          <a:p>
            <a:pPr marL="0" indent="0">
              <a:buNone/>
            </a:pPr>
            <a:r>
              <a:rPr lang="en-US" u="sng" dirty="0" smtClean="0"/>
              <a:t>Monday, May 9, 2016</a:t>
            </a:r>
            <a:r>
              <a:rPr lang="en-US" dirty="0"/>
              <a:t>	</a:t>
            </a:r>
            <a:endParaRPr lang="en-US" dirty="0" smtClean="0"/>
          </a:p>
          <a:p>
            <a:pPr marL="0" indent="0">
              <a:buNone/>
            </a:pPr>
            <a:r>
              <a:rPr lang="en-US" b="1" i="1" dirty="0" smtClean="0"/>
              <a:t>Decades of Change PROJECT  Day #2</a:t>
            </a:r>
          </a:p>
          <a:p>
            <a:pPr marL="0" indent="0">
              <a:buNone/>
            </a:pPr>
            <a:r>
              <a:rPr lang="en-US" b="1" i="1" dirty="0" smtClean="0"/>
              <a:t>Ch. 23:  Era of Social Change</a:t>
            </a:r>
          </a:p>
          <a:p>
            <a:pPr marL="0" indent="0">
              <a:buNone/>
            </a:pPr>
            <a:endParaRPr lang="en-US" b="1" i="1" dirty="0"/>
          </a:p>
          <a:p>
            <a:pPr marL="0" indent="0">
              <a:buNone/>
            </a:pPr>
            <a:r>
              <a:rPr lang="en-US" sz="2800" i="1" dirty="0" smtClean="0">
                <a:solidFill>
                  <a:srgbClr val="0070C0"/>
                </a:solidFill>
              </a:rPr>
              <a:t>     </a:t>
            </a:r>
            <a:r>
              <a:rPr lang="en-US" sz="2800" b="1" i="1" dirty="0" smtClean="0">
                <a:solidFill>
                  <a:srgbClr val="0070C0"/>
                </a:solidFill>
              </a:rPr>
              <a:t>Collaborative assessment…20 pts</a:t>
            </a:r>
            <a:endParaRPr lang="en-US" sz="2800" i="1" dirty="0" smtClean="0">
              <a:solidFill>
                <a:srgbClr val="0070C0"/>
              </a:solidFill>
            </a:endParaRPr>
          </a:p>
          <a:p>
            <a:pPr marL="0" indent="0">
              <a:buNone/>
            </a:pPr>
            <a:r>
              <a:rPr lang="en-US" sz="2800" i="1" dirty="0" smtClean="0">
                <a:solidFill>
                  <a:srgbClr val="0070C0"/>
                </a:solidFill>
              </a:rPr>
              <a:t>     </a:t>
            </a:r>
            <a:r>
              <a:rPr lang="en-US" dirty="0" smtClean="0">
                <a:solidFill>
                  <a:srgbClr val="0070C0"/>
                </a:solidFill>
              </a:rPr>
              <a:t>Ch. 23 “</a:t>
            </a:r>
            <a:r>
              <a:rPr lang="en-US" dirty="0" err="1" smtClean="0">
                <a:solidFill>
                  <a:srgbClr val="0070C0"/>
                </a:solidFill>
              </a:rPr>
              <a:t>ttt</a:t>
            </a:r>
            <a:r>
              <a:rPr lang="en-US" dirty="0" smtClean="0">
                <a:solidFill>
                  <a:srgbClr val="0070C0"/>
                </a:solidFill>
              </a:rPr>
              <a:t>” &amp;</a:t>
            </a:r>
            <a:r>
              <a:rPr lang="en-US" sz="2800" i="1" dirty="0" smtClean="0">
                <a:solidFill>
                  <a:srgbClr val="0070C0"/>
                </a:solidFill>
              </a:rPr>
              <a:t> </a:t>
            </a:r>
            <a:r>
              <a:rPr lang="en-US" dirty="0" smtClean="0">
                <a:solidFill>
                  <a:srgbClr val="0070C0"/>
                </a:solidFill>
              </a:rPr>
              <a:t>HA Ch. 47, 50, 55 due…30 pts</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a:t>
            </a:r>
            <a:r>
              <a:rPr lang="en-US" sz="2400" dirty="0" smtClean="0">
                <a:solidFill>
                  <a:srgbClr val="FF0000"/>
                </a:solidFill>
              </a:rPr>
              <a:t>STUDY for individual QUIZ: Ch</a:t>
            </a:r>
            <a:r>
              <a:rPr lang="en-US" sz="2400" dirty="0">
                <a:solidFill>
                  <a:srgbClr val="FF0000"/>
                </a:solidFill>
              </a:rPr>
              <a:t>. 23: Era of Social Change </a:t>
            </a:r>
            <a:endParaRPr lang="en-US" sz="2400" dirty="0" smtClean="0">
              <a:solidFill>
                <a:srgbClr val="FF0000"/>
              </a:solidFill>
            </a:endParaRPr>
          </a:p>
          <a:p>
            <a:pPr algn="l"/>
            <a:r>
              <a:rPr lang="en-US" sz="2400" dirty="0">
                <a:solidFill>
                  <a:srgbClr val="FF0000"/>
                </a:solidFill>
              </a:rPr>
              <a:t>	</a:t>
            </a:r>
            <a:r>
              <a:rPr lang="en-US" sz="2400" dirty="0" smtClean="0">
                <a:solidFill>
                  <a:srgbClr val="FF0000"/>
                </a:solidFill>
              </a:rPr>
              <a:t>		&amp; </a:t>
            </a:r>
            <a:r>
              <a:rPr lang="en-US" sz="2400" u="sng" dirty="0">
                <a:solidFill>
                  <a:srgbClr val="FF0000"/>
                </a:solidFill>
              </a:rPr>
              <a:t>Alive!</a:t>
            </a:r>
            <a:r>
              <a:rPr lang="en-US" sz="2400" dirty="0">
                <a:solidFill>
                  <a:srgbClr val="FF0000"/>
                </a:solidFill>
              </a:rPr>
              <a:t> Ch. 47, 50, 55</a:t>
            </a:r>
          </a:p>
          <a:p>
            <a:pPr algn="l"/>
            <a:r>
              <a:rPr lang="en-US" sz="2400" dirty="0">
                <a:solidFill>
                  <a:srgbClr val="FF0000"/>
                </a:solidFill>
              </a:rPr>
              <a:t>			</a:t>
            </a:r>
          </a:p>
          <a:p>
            <a:pPr algn="l"/>
            <a:r>
              <a:rPr lang="en-US" sz="2400" dirty="0">
                <a:solidFill>
                  <a:srgbClr val="0070C0"/>
                </a:solidFill>
              </a:rPr>
              <a:t>		*Ch. 22 self &amp; peer evaluation due </a:t>
            </a:r>
            <a:r>
              <a:rPr lang="en-US" sz="2400" dirty="0" smtClean="0">
                <a:solidFill>
                  <a:srgbClr val="0070C0"/>
                </a:solidFill>
              </a:rPr>
              <a:t>today!</a:t>
            </a:r>
            <a:endParaRPr lang="en-US" sz="2400" dirty="0">
              <a:solidFill>
                <a:srgbClr val="0070C0"/>
              </a:solidFill>
            </a:endParaRPr>
          </a:p>
          <a:p>
            <a:pPr algn="l"/>
            <a:r>
              <a:rPr lang="en-US" sz="2400"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369170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7192"/>
            <a:ext cx="9067800" cy="6019800"/>
          </a:xfrm>
        </p:spPr>
        <p:txBody>
          <a:bodyPr>
            <a:normAutofit/>
          </a:bodyPr>
          <a:lstStyle/>
          <a:p>
            <a:pPr marL="0" indent="0">
              <a:buNone/>
            </a:pPr>
            <a:r>
              <a:rPr lang="en-US" u="sng" dirty="0" smtClean="0"/>
              <a:t>Tuesday, May 10, 2016</a:t>
            </a:r>
            <a:r>
              <a:rPr lang="en-US" dirty="0"/>
              <a:t>	</a:t>
            </a:r>
            <a:endParaRPr lang="en-US" dirty="0" smtClean="0"/>
          </a:p>
          <a:p>
            <a:pPr marL="0" indent="0">
              <a:buNone/>
            </a:pPr>
            <a:r>
              <a:rPr lang="en-US" b="1" i="1" dirty="0" smtClean="0"/>
              <a:t>Decades of Change PROJECT  Day #3</a:t>
            </a:r>
          </a:p>
          <a:p>
            <a:pPr marL="0" indent="0">
              <a:buNone/>
            </a:pPr>
            <a:r>
              <a:rPr lang="en-US" b="1" i="1" dirty="0" smtClean="0"/>
              <a:t>Ch. 23:  Era of Social Change</a:t>
            </a:r>
          </a:p>
          <a:p>
            <a:pPr marL="0" indent="0">
              <a:buNone/>
            </a:pPr>
            <a:endParaRPr lang="en-US" b="1" i="1" dirty="0"/>
          </a:p>
          <a:p>
            <a:pPr marL="0" indent="0">
              <a:buNone/>
            </a:pPr>
            <a:r>
              <a:rPr lang="en-US" sz="2800" b="1" i="1" dirty="0" smtClean="0">
                <a:solidFill>
                  <a:srgbClr val="0070C0"/>
                </a:solidFill>
              </a:rPr>
              <a:t>     GAME DAY, then individual QUIZ…25 points</a:t>
            </a:r>
            <a:endParaRPr lang="en-US" sz="2800" i="1" dirty="0" smtClean="0">
              <a:solidFill>
                <a:srgbClr val="0070C0"/>
              </a:solidFill>
            </a:endParaRPr>
          </a:p>
          <a:p>
            <a:pPr marL="0" indent="0">
              <a:buNone/>
            </a:pPr>
            <a:r>
              <a:rPr lang="en-US" dirty="0">
                <a:solidFill>
                  <a:srgbClr val="0070C0"/>
                </a:solidFill>
              </a:rPr>
              <a:t> </a:t>
            </a:r>
            <a:r>
              <a:rPr lang="en-US" dirty="0" smtClean="0">
                <a:solidFill>
                  <a:srgbClr val="0070C0"/>
                </a:solidFill>
              </a:rPr>
              <a:t>   </a:t>
            </a:r>
            <a:r>
              <a:rPr lang="en-US" u="sng" dirty="0" smtClean="0">
                <a:solidFill>
                  <a:srgbClr val="0070C0"/>
                </a:solidFill>
              </a:rPr>
              <a:t>The Americans</a:t>
            </a:r>
            <a:r>
              <a:rPr lang="en-US" dirty="0" smtClean="0">
                <a:solidFill>
                  <a:srgbClr val="0070C0"/>
                </a:solidFill>
              </a:rPr>
              <a:t>, Ch. 23</a:t>
            </a:r>
          </a:p>
          <a:p>
            <a:pPr marL="0" indent="0">
              <a:buNone/>
            </a:pPr>
            <a:r>
              <a:rPr lang="en-US" sz="2800" i="1" dirty="0" smtClean="0">
                <a:solidFill>
                  <a:srgbClr val="0070C0"/>
                </a:solidFill>
              </a:rPr>
              <a:t>     </a:t>
            </a:r>
            <a:r>
              <a:rPr lang="en-US" dirty="0" smtClean="0">
                <a:solidFill>
                  <a:srgbClr val="0070C0"/>
                </a:solidFill>
              </a:rPr>
              <a:t>History Alive! Ch. 47, 50, 55</a:t>
            </a:r>
            <a:endParaRPr lang="en-US" dirty="0">
              <a:solidFill>
                <a:srgbClr val="0070C0"/>
              </a:solidFill>
            </a:endParaRPr>
          </a:p>
          <a:p>
            <a:pPr marL="0" indent="0">
              <a:buNone/>
            </a:pPr>
            <a:r>
              <a:rPr lang="en-US" dirty="0" smtClean="0">
                <a:solidFill>
                  <a:srgbClr val="0070C0"/>
                </a:solidFill>
              </a:rPr>
              <a:t>	</a:t>
            </a:r>
            <a:endParaRPr lang="en-US" dirty="0">
              <a:solidFill>
                <a:srgbClr val="0070C0"/>
              </a:solidFill>
            </a:endParaRPr>
          </a:p>
          <a:p>
            <a:pPr marL="0" indent="0">
              <a:buNone/>
            </a:pPr>
            <a:endParaRPr lang="en-US" sz="2800" i="1" dirty="0">
              <a:solidFill>
                <a:srgbClr val="0070C0"/>
              </a:solidFill>
            </a:endParaRPr>
          </a:p>
          <a:p>
            <a:pPr marL="0" indent="0">
              <a:buNone/>
            </a:pPr>
            <a:endParaRPr lang="en-US" dirty="0"/>
          </a:p>
          <a:p>
            <a:pPr marL="0" indent="0">
              <a:buNone/>
            </a:pPr>
            <a:endParaRPr lang="en-US" dirty="0"/>
          </a:p>
        </p:txBody>
      </p:sp>
      <p:sp>
        <p:nvSpPr>
          <p:cNvPr id="19" name="Freeform 18"/>
          <p:cNvSpPr/>
          <p:nvPr/>
        </p:nvSpPr>
        <p:spPr>
          <a:xfrm>
            <a:off x="7199317" y="1627194"/>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a:xfrm>
            <a:off x="183107" y="3810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rPr>
              <a:t>Homework:</a:t>
            </a:r>
            <a:r>
              <a:rPr lang="en-US" sz="2400" dirty="0" smtClean="0">
                <a:solidFill>
                  <a:srgbClr val="FF0000"/>
                </a:solidFill>
              </a:rPr>
              <a:t>  </a:t>
            </a:r>
            <a:r>
              <a:rPr lang="en-US" sz="2400" dirty="0">
                <a:solidFill>
                  <a:srgbClr val="FF0000"/>
                </a:solidFill>
              </a:rPr>
              <a:t>	Ch. </a:t>
            </a:r>
            <a:r>
              <a:rPr lang="en-US" sz="2400" dirty="0" smtClean="0">
                <a:solidFill>
                  <a:srgbClr val="FF0000"/>
                </a:solidFill>
              </a:rPr>
              <a:t>24 </a:t>
            </a:r>
            <a:r>
              <a:rPr lang="en-US" sz="2400" dirty="0">
                <a:solidFill>
                  <a:srgbClr val="FF0000"/>
                </a:solidFill>
              </a:rPr>
              <a:t>“</a:t>
            </a:r>
            <a:r>
              <a:rPr lang="en-US" sz="2400" dirty="0" err="1">
                <a:solidFill>
                  <a:srgbClr val="FF0000"/>
                </a:solidFill>
              </a:rPr>
              <a:t>ttt</a:t>
            </a:r>
            <a:r>
              <a:rPr lang="en-US" sz="2400" dirty="0">
                <a:solidFill>
                  <a:srgbClr val="FF0000"/>
                </a:solidFill>
              </a:rPr>
              <a:t>” &amp; </a:t>
            </a:r>
            <a:r>
              <a:rPr lang="en-US" sz="2400" u="sng" dirty="0">
                <a:solidFill>
                  <a:srgbClr val="FF0000"/>
                </a:solidFill>
              </a:rPr>
              <a:t>Alive!</a:t>
            </a:r>
            <a:r>
              <a:rPr lang="en-US" sz="2400" dirty="0">
                <a:solidFill>
                  <a:srgbClr val="FF0000"/>
                </a:solidFill>
              </a:rPr>
              <a:t> Ch. </a:t>
            </a:r>
            <a:r>
              <a:rPr lang="en-US" sz="2400" dirty="0" smtClean="0">
                <a:solidFill>
                  <a:srgbClr val="FF0000"/>
                </a:solidFill>
              </a:rPr>
              <a:t>54 due work due Thursday</a:t>
            </a:r>
          </a:p>
          <a:p>
            <a:pPr algn="l"/>
            <a:endParaRPr lang="en-US" sz="2400" dirty="0">
              <a:solidFill>
                <a:srgbClr val="FF0000"/>
              </a:solidFill>
            </a:endParaRPr>
          </a:p>
          <a:p>
            <a:pPr algn="l"/>
            <a:r>
              <a:rPr lang="en-US" sz="2400" dirty="0">
                <a:solidFill>
                  <a:srgbClr val="0070C0"/>
                </a:solidFill>
              </a:rPr>
              <a:t>		*Ch. </a:t>
            </a:r>
            <a:r>
              <a:rPr lang="en-US" sz="2400" dirty="0" smtClean="0">
                <a:solidFill>
                  <a:srgbClr val="0070C0"/>
                </a:solidFill>
              </a:rPr>
              <a:t>23 </a:t>
            </a:r>
            <a:r>
              <a:rPr lang="en-US" sz="2400" dirty="0">
                <a:solidFill>
                  <a:srgbClr val="0070C0"/>
                </a:solidFill>
              </a:rPr>
              <a:t>self &amp; peer evaluation due </a:t>
            </a:r>
            <a:r>
              <a:rPr lang="en-US" sz="2400" dirty="0" smtClean="0">
                <a:solidFill>
                  <a:srgbClr val="0070C0"/>
                </a:solidFill>
              </a:rPr>
              <a:t>Thursday!</a:t>
            </a:r>
            <a:endParaRPr lang="en-US" sz="2400" dirty="0">
              <a:solidFill>
                <a:srgbClr val="0070C0"/>
              </a:solidFill>
            </a:endParaRPr>
          </a:p>
          <a:p>
            <a:pPr algn="l"/>
            <a:r>
              <a:rPr lang="en-US" sz="2400" dirty="0">
                <a:solidFill>
                  <a:srgbClr val="FF0000"/>
                </a:solidFill>
              </a:rPr>
              <a:t>		</a:t>
            </a:r>
            <a:endParaRPr lang="en-US" sz="2400" i="1" dirty="0">
              <a:solidFill>
                <a:srgbClr val="7030A0"/>
              </a:solidFill>
            </a:endParaRPr>
          </a:p>
        </p:txBody>
      </p:sp>
    </p:spTree>
    <p:extLst>
      <p:ext uri="{BB962C8B-B14F-4D97-AF65-F5344CB8AC3E}">
        <p14:creationId xmlns:p14="http://schemas.microsoft.com/office/powerpoint/2010/main" val="934233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17382</TotalTime>
  <Words>1566</Words>
  <Application>Microsoft Office PowerPoint</Application>
  <PresentationFormat>On-screen Show (4:3)</PresentationFormat>
  <Paragraphs>368</Paragraphs>
  <Slides>43</Slides>
  <Notes>17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Week 36:  May 9-13, 2016    </vt:lpstr>
      <vt:lpstr>Why are we here this week? </vt:lpstr>
      <vt:lpstr>Unit IV:  Decades of Change   Be ready to listen to peers, read along in textbooks, ASK questions, complete an collaborative, open-book assessment, &amp; then participate in a learning activity.  There will be an individual objective QUIZ for each chapter.    </vt:lpstr>
      <vt:lpstr>PowerPoint Presentation</vt:lpstr>
      <vt:lpstr>http://www.amazon.com/White-Mountain-Puzzles-The-Seventies/dp/B001BSH4VI</vt:lpstr>
      <vt:lpstr>PowerPoint Presentation</vt:lpstr>
      <vt:lpstr>PowerPoint Presentation</vt:lpstr>
      <vt:lpstr>PowerPoint Presentation</vt:lpstr>
      <vt:lpstr>PowerPoint Presentation</vt:lpstr>
      <vt:lpstr>Chapter 23, Americans p. 766 -789 An Era of Social Change </vt:lpstr>
      <vt:lpstr>PowerPoint Presentation</vt:lpstr>
      <vt:lpstr>PowerPoint Presentation</vt:lpstr>
      <vt:lpstr>PowerPoint Presentation</vt:lpstr>
      <vt:lpstr>PowerPoint Presentation</vt:lpstr>
      <vt:lpstr>History Alive!</vt:lpstr>
      <vt:lpstr>PowerPoint Presentation</vt:lpstr>
      <vt:lpstr>Ch. 50:  The Emergence of a Counterculture What was the impact of a counterculture on American society?</vt:lpstr>
      <vt:lpstr>Ch. 55:  Politics and Society in the “Me Decade” How should historians characterize the 1970s?</vt:lpstr>
      <vt:lpstr>PowerPoint Presentation</vt:lpstr>
      <vt:lpstr>PowerPoint Presentation</vt:lpstr>
      <vt:lpstr>PowerPoint Presentation</vt:lpstr>
      <vt:lpstr>PowerPoint Presentation</vt:lpstr>
      <vt:lpstr>Chapter 24, Americans p. 792-827  An Age of Limits </vt:lpstr>
      <vt:lpstr>PowerPoint Presentation</vt:lpstr>
      <vt:lpstr>PowerPoint Presentation</vt:lpstr>
      <vt:lpstr>PowerPoint Presentation</vt:lpstr>
      <vt:lpstr>PowerPoint Presentation</vt:lpstr>
      <vt:lpstr>Ch. 53:  Getting Out of Vietnam What lessons for Americans emerged from the Vietnam War?</vt:lpstr>
      <vt:lpstr>Ch. 54:  The Rise and Fall of Richard Nixon What events influenced Richard Nixon’s rise to and fall from power?</vt:lpstr>
      <vt:lpstr>Ch. 55:  Politics and Society in the “Me Decade” How should historians characterize the 1970s?</vt:lpstr>
      <vt:lpstr>PowerPoint Presentation</vt:lpstr>
      <vt:lpstr>Socratic Symposium</vt:lpstr>
      <vt:lpstr>Questions?</vt:lpstr>
      <vt:lpstr> Unit IV:  Decades of Change </vt:lpstr>
      <vt:lpstr>EQ 1.  How does suburban life shape the individual? </vt:lpstr>
      <vt:lpstr>EQ 2.  How can people change society?</vt:lpstr>
      <vt:lpstr>EQ 3.  How far should the government go to promote equality and opportunity?</vt:lpstr>
      <vt:lpstr> EQ 4.  What happens when the government loses the support of the public?</vt:lpstr>
      <vt:lpstr>EQ 5.  Did America move closer or further away from its founding ideals in the three decades after World War II? </vt:lpstr>
      <vt:lpstr>PowerPoint Presentation</vt:lpstr>
      <vt:lpstr>PowerPoint Presentation</vt:lpstr>
      <vt:lpstr>PowerPoint Presentation</vt:lpstr>
      <vt:lpstr>PowerPoint Presentation</vt:lpstr>
    </vt:vector>
  </TitlesOfParts>
  <Company>Central Bucks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24:  February 24-28, 2014    Unit IV:  World War II &amp; early Cold War  “opening acts” continue</dc:title>
  <dc:creator>ROBINSON, MARK</dc:creator>
  <cp:lastModifiedBy>Owner</cp:lastModifiedBy>
  <cp:revision>468</cp:revision>
  <cp:lastPrinted>2016-04-13T11:23:52Z</cp:lastPrinted>
  <dcterms:created xsi:type="dcterms:W3CDTF">2014-02-21T14:15:39Z</dcterms:created>
  <dcterms:modified xsi:type="dcterms:W3CDTF">2016-05-15T19:44:27Z</dcterms:modified>
</cp:coreProperties>
</file>