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82"/>
  </p:notesMasterIdLst>
  <p:handoutMasterIdLst>
    <p:handoutMasterId r:id="rId83"/>
  </p:handoutMasterIdLst>
  <p:sldIdLst>
    <p:sldId id="816" r:id="rId3"/>
    <p:sldId id="817" r:id="rId4"/>
    <p:sldId id="818" r:id="rId5"/>
    <p:sldId id="819" r:id="rId6"/>
    <p:sldId id="820" r:id="rId7"/>
    <p:sldId id="721" r:id="rId8"/>
    <p:sldId id="727" r:id="rId9"/>
    <p:sldId id="728" r:id="rId10"/>
    <p:sldId id="834" r:id="rId11"/>
    <p:sldId id="734" r:id="rId12"/>
    <p:sldId id="735" r:id="rId13"/>
    <p:sldId id="736" r:id="rId14"/>
    <p:sldId id="821" r:id="rId15"/>
    <p:sldId id="822" r:id="rId16"/>
    <p:sldId id="825" r:id="rId17"/>
    <p:sldId id="826" r:id="rId18"/>
    <p:sldId id="829" r:id="rId19"/>
    <p:sldId id="827" r:id="rId20"/>
    <p:sldId id="828" r:id="rId21"/>
    <p:sldId id="743" r:id="rId22"/>
    <p:sldId id="745" r:id="rId23"/>
    <p:sldId id="746" r:id="rId24"/>
    <p:sldId id="832" r:id="rId25"/>
    <p:sldId id="748" r:id="rId26"/>
    <p:sldId id="750" r:id="rId27"/>
    <p:sldId id="753" r:id="rId28"/>
    <p:sldId id="754" r:id="rId29"/>
    <p:sldId id="755" r:id="rId30"/>
    <p:sldId id="756" r:id="rId31"/>
    <p:sldId id="764" r:id="rId32"/>
    <p:sldId id="765" r:id="rId33"/>
    <p:sldId id="768" r:id="rId34"/>
    <p:sldId id="769" r:id="rId35"/>
    <p:sldId id="757" r:id="rId36"/>
    <p:sldId id="758" r:id="rId37"/>
    <p:sldId id="760" r:id="rId38"/>
    <p:sldId id="803" r:id="rId39"/>
    <p:sldId id="804" r:id="rId40"/>
    <p:sldId id="805" r:id="rId41"/>
    <p:sldId id="806" r:id="rId42"/>
    <p:sldId id="807" r:id="rId43"/>
    <p:sldId id="328" r:id="rId44"/>
    <p:sldId id="330" r:id="rId45"/>
    <p:sldId id="331" r:id="rId46"/>
    <p:sldId id="332" r:id="rId47"/>
    <p:sldId id="333" r:id="rId48"/>
    <p:sldId id="334" r:id="rId49"/>
    <p:sldId id="336" r:id="rId50"/>
    <p:sldId id="337" r:id="rId51"/>
    <p:sldId id="338" r:id="rId52"/>
    <p:sldId id="346" r:id="rId53"/>
    <p:sldId id="349" r:id="rId54"/>
    <p:sldId id="350" r:id="rId55"/>
    <p:sldId id="351" r:id="rId56"/>
    <p:sldId id="353" r:id="rId57"/>
    <p:sldId id="354" r:id="rId58"/>
    <p:sldId id="276" r:id="rId59"/>
    <p:sldId id="286" r:id="rId60"/>
    <p:sldId id="293" r:id="rId61"/>
    <p:sldId id="279" r:id="rId62"/>
    <p:sldId id="296" r:id="rId63"/>
    <p:sldId id="298" r:id="rId64"/>
    <p:sldId id="299" r:id="rId65"/>
    <p:sldId id="297" r:id="rId66"/>
    <p:sldId id="301" r:id="rId67"/>
    <p:sldId id="260" r:id="rId68"/>
    <p:sldId id="302" r:id="rId69"/>
    <p:sldId id="303" r:id="rId70"/>
    <p:sldId id="280" r:id="rId71"/>
    <p:sldId id="358" r:id="rId72"/>
    <p:sldId id="367" r:id="rId73"/>
    <p:sldId id="368" r:id="rId74"/>
    <p:sldId id="371" r:id="rId75"/>
    <p:sldId id="372" r:id="rId76"/>
    <p:sldId id="373" r:id="rId77"/>
    <p:sldId id="304" r:id="rId78"/>
    <p:sldId id="360" r:id="rId79"/>
    <p:sldId id="370" r:id="rId80"/>
    <p:sldId id="366"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62" d="100"/>
          <a:sy n="62" d="100"/>
        </p:scale>
        <p:origin x="23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B465B31-3A7D-41E8-8915-62E0057CE96C}" type="datetimeFigureOut">
              <a:rPr lang="en-US" smtClean="0"/>
              <a:t>1/13/2015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27655FE-B4BF-45C8-92F8-450C973CA159}" type="slidenum">
              <a:rPr lang="en-US" smtClean="0"/>
              <a:t>‹#›</a:t>
            </a:fld>
            <a:endParaRPr lang="en-US"/>
          </a:p>
        </p:txBody>
      </p:sp>
    </p:spTree>
    <p:extLst>
      <p:ext uri="{BB962C8B-B14F-4D97-AF65-F5344CB8AC3E}">
        <p14:creationId xmlns:p14="http://schemas.microsoft.com/office/powerpoint/2010/main" val="1549100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28.37438" units="1/cm"/>
          <inkml:channelProperty channel="Y" name="resolution" value="28.32787" units="1/cm"/>
        </inkml:channelProperties>
      </inkml:inkSource>
      <inkml:timestamp xml:id="ts0" timeString="2013-12-12T16:41:31.401"/>
    </inkml:context>
    <inkml:brush xml:id="br0">
      <inkml:brushProperty name="width" value="0.06667" units="cm"/>
      <inkml:brushProperty name="height" value="0.06667" units="cm"/>
      <inkml:brushProperty name="fitToCurve" value="1"/>
    </inkml:brush>
  </inkml:definitions>
  <inkml:trace contextRef="#ctx0" brushRef="#br0">0 0,'0'0,"0"0</inkml:trace>
  <inkml:trace contextRef="#ctx0" brushRef="#br0" timeOffset="567.0567">0 0,'-34'0,"34"0</inkml:trace>
  <inkml:trace contextRef="#ctx0" brushRef="#br0" timeOffset="11024.1023">542 33</inkml:trace>
  <inkml:trace contextRef="#ctx0" brushRef="#br0" timeOffset="11688.1687">1795 271,'0'33</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4-12-12T14:00:58.887"/>
    </inkml:context>
    <inkml:brush xml:id="br0">
      <inkml:brushProperty name="width" value="0.05292" units="cm"/>
      <inkml:brushProperty name="height" value="0.05292" units="cm"/>
      <inkml:brushProperty name="color" value="#FF0000"/>
    </inkml:brush>
  </inkml:definitions>
  <inkml:trace contextRef="#ctx0" brushRef="#br0">15479 9204 0,'0'49'62,"74"50"-62,-24 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816019-E3CB-49C4-8A34-FA12971FFA24}" type="datetimeFigureOut">
              <a:rPr lang="en-US" smtClean="0"/>
              <a:t>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1E1388-3893-41F9-8351-0DFC22F2C34D}" type="slidenum">
              <a:rPr lang="en-US" smtClean="0"/>
              <a:t>‹#›</a:t>
            </a:fld>
            <a:endParaRPr lang="en-US"/>
          </a:p>
        </p:txBody>
      </p:sp>
    </p:spTree>
    <p:extLst>
      <p:ext uri="{BB962C8B-B14F-4D97-AF65-F5344CB8AC3E}">
        <p14:creationId xmlns:p14="http://schemas.microsoft.com/office/powerpoint/2010/main" val="119661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4 ended here</a:t>
            </a:r>
            <a:r>
              <a:rPr lang="en-US" baseline="0" dirty="0" smtClean="0"/>
              <a:t> Monday, 1/12</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13</a:t>
            </a:fld>
            <a:endParaRPr lang="en-US"/>
          </a:p>
        </p:txBody>
      </p:sp>
    </p:spTree>
    <p:extLst>
      <p:ext uri="{BB962C8B-B14F-4D97-AF65-F5344CB8AC3E}">
        <p14:creationId xmlns:p14="http://schemas.microsoft.com/office/powerpoint/2010/main" val="11615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1 saw this…</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64</a:t>
            </a:fld>
            <a:endParaRPr lang="en-US"/>
          </a:p>
        </p:txBody>
      </p:sp>
    </p:spTree>
    <p:extLst>
      <p:ext uri="{BB962C8B-B14F-4D97-AF65-F5344CB8AC3E}">
        <p14:creationId xmlns:p14="http://schemas.microsoft.com/office/powerpoint/2010/main" val="424622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5 saw this on Friday, 1/31</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65</a:t>
            </a:fld>
            <a:endParaRPr lang="en-US"/>
          </a:p>
        </p:txBody>
      </p:sp>
    </p:spTree>
    <p:extLst>
      <p:ext uri="{BB962C8B-B14F-4D97-AF65-F5344CB8AC3E}">
        <p14:creationId xmlns:p14="http://schemas.microsoft.com/office/powerpoint/2010/main" val="398446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70</a:t>
            </a:fld>
            <a:endParaRPr lang="en-US"/>
          </a:p>
        </p:txBody>
      </p:sp>
    </p:spTree>
    <p:extLst>
      <p:ext uri="{BB962C8B-B14F-4D97-AF65-F5344CB8AC3E}">
        <p14:creationId xmlns:p14="http://schemas.microsoft.com/office/powerpoint/2010/main" val="337664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71</a:t>
            </a:fld>
            <a:endParaRPr lang="en-US"/>
          </a:p>
        </p:txBody>
      </p:sp>
    </p:spTree>
    <p:extLst>
      <p:ext uri="{BB962C8B-B14F-4D97-AF65-F5344CB8AC3E}">
        <p14:creationId xmlns:p14="http://schemas.microsoft.com/office/powerpoint/2010/main" val="191912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2: ended on Monday 1-12; Period 3:  needs to start here Tuesday</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30</a:t>
            </a:fld>
            <a:endParaRPr lang="en-US"/>
          </a:p>
        </p:txBody>
      </p:sp>
    </p:spTree>
    <p:extLst>
      <p:ext uri="{BB962C8B-B14F-4D97-AF65-F5344CB8AC3E}">
        <p14:creationId xmlns:p14="http://schemas.microsoft.com/office/powerpoint/2010/main" val="101859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Period 4 did this Wednesday, 1/29; Period 6 did this 1/29; Period 1 did this 1/30</a:t>
            </a:r>
          </a:p>
          <a:p>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52</a:t>
            </a:fld>
            <a:endParaRPr lang="en-US"/>
          </a:p>
        </p:txBody>
      </p:sp>
    </p:spTree>
    <p:extLst>
      <p:ext uri="{BB962C8B-B14F-4D97-AF65-F5344CB8AC3E}">
        <p14:creationId xmlns:p14="http://schemas.microsoft.com/office/powerpoint/2010/main" val="215545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1 1/30</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53</a:t>
            </a:fld>
            <a:endParaRPr lang="en-US"/>
          </a:p>
        </p:txBody>
      </p:sp>
    </p:spTree>
    <p:extLst>
      <p:ext uri="{BB962C8B-B14F-4D97-AF65-F5344CB8AC3E}">
        <p14:creationId xmlns:p14="http://schemas.microsoft.com/office/powerpoint/2010/main" val="249417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1 ended here</a:t>
            </a:r>
            <a:r>
              <a:rPr lang="en-US" baseline="0" dirty="0" smtClean="0"/>
              <a:t>; Period 3 did NOT see most of these slides (Miley on Friday?); Period 5 discussed NONE of the slides past this point (not these one either)</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55</a:t>
            </a:fld>
            <a:endParaRPr lang="en-US"/>
          </a:p>
        </p:txBody>
      </p:sp>
    </p:spTree>
    <p:extLst>
      <p:ext uri="{BB962C8B-B14F-4D97-AF65-F5344CB8AC3E}">
        <p14:creationId xmlns:p14="http://schemas.microsoft.com/office/powerpoint/2010/main" val="20531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1 examined</a:t>
            </a:r>
            <a:r>
              <a:rPr lang="en-US" baseline="0" dirty="0" smtClean="0"/>
              <a:t> this 1/30; Period 4 &amp; 6 stopped here (saw it-didn’t </a:t>
            </a:r>
            <a:r>
              <a:rPr lang="en-US" baseline="0" smtClean="0"/>
              <a:t>discuss it?)</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58</a:t>
            </a:fld>
            <a:endParaRPr lang="en-US"/>
          </a:p>
        </p:txBody>
      </p:sp>
    </p:spTree>
    <p:extLst>
      <p:ext uri="{BB962C8B-B14F-4D97-AF65-F5344CB8AC3E}">
        <p14:creationId xmlns:p14="http://schemas.microsoft.com/office/powerpoint/2010/main" val="346424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3</a:t>
            </a:r>
            <a:r>
              <a:rPr lang="en-US" baseline="0" dirty="0" smtClean="0"/>
              <a:t> saw NONE of these slides</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61</a:t>
            </a:fld>
            <a:endParaRPr lang="en-US"/>
          </a:p>
        </p:txBody>
      </p:sp>
    </p:spTree>
    <p:extLst>
      <p:ext uri="{BB962C8B-B14F-4D97-AF65-F5344CB8AC3E}">
        <p14:creationId xmlns:p14="http://schemas.microsoft.com/office/powerpoint/2010/main" val="116688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6 ended here </a:t>
            </a:r>
            <a:r>
              <a:rPr lang="en-US" smtClean="0"/>
              <a:t>on Friday</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62</a:t>
            </a:fld>
            <a:endParaRPr lang="en-US"/>
          </a:p>
        </p:txBody>
      </p:sp>
    </p:spTree>
    <p:extLst>
      <p:ext uri="{BB962C8B-B14F-4D97-AF65-F5344CB8AC3E}">
        <p14:creationId xmlns:p14="http://schemas.microsoft.com/office/powerpoint/2010/main" val="191912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Period 6 needs to see from here </a:t>
            </a:r>
            <a:r>
              <a:rPr lang="en-US" dirty="0" err="1" smtClean="0"/>
              <a:t>til</a:t>
            </a:r>
            <a:r>
              <a:rPr lang="en-US" smtClean="0"/>
              <a:t> the end</a:t>
            </a:r>
            <a:endParaRPr lang="en-US" dirty="0"/>
          </a:p>
        </p:txBody>
      </p:sp>
      <p:sp>
        <p:nvSpPr>
          <p:cNvPr id="4" name="Slide Number Placeholder 3"/>
          <p:cNvSpPr>
            <a:spLocks noGrp="1"/>
          </p:cNvSpPr>
          <p:nvPr>
            <p:ph type="sldNum" sz="quarter" idx="10"/>
          </p:nvPr>
        </p:nvSpPr>
        <p:spPr/>
        <p:txBody>
          <a:bodyPr/>
          <a:lstStyle/>
          <a:p>
            <a:fld id="{361E1388-3893-41F9-8351-0DFC22F2C34D}" type="slidenum">
              <a:rPr lang="en-US" smtClean="0"/>
              <a:t>63</a:t>
            </a:fld>
            <a:endParaRPr lang="en-US"/>
          </a:p>
        </p:txBody>
      </p:sp>
    </p:spTree>
    <p:extLst>
      <p:ext uri="{BB962C8B-B14F-4D97-AF65-F5344CB8AC3E}">
        <p14:creationId xmlns:p14="http://schemas.microsoft.com/office/powerpoint/2010/main" val="95447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C93103-CE06-41FE-925A-EDA0AA9BD7B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85949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93103-CE06-41FE-925A-EDA0AA9BD7B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4680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93103-CE06-41FE-925A-EDA0AA9BD7B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336996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046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4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8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398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76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00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25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C93103-CE06-41FE-925A-EDA0AA9BD7B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349951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43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35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133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36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257175" indent="-257175" algn="ctr" rtl="0" latinLnBrk="0">
              <a:spcBef>
                <a:spcPct val="20000"/>
              </a:spcBef>
              <a:buFontTx/>
              <a:buNone/>
              <a:defRPr lang="en-US" sz="1500" dirty="0">
                <a:solidFill>
                  <a:schemeClr val="tx2"/>
                </a:solidFill>
                <a:latin typeface="+mn-lt"/>
                <a:ea typeface="+mn-ea"/>
                <a:cs typeface="+mn-cs"/>
              </a:defRPr>
            </a:lvl1pPr>
            <a:extLst/>
          </a:lstStyle>
          <a:p>
            <a:pPr marL="342900" indent="-342900" algn="ctr" rtl="0" latinLnBrk="0">
              <a:spcBef>
                <a:spcPct val="20000"/>
              </a:spcBef>
              <a:buFontTx/>
              <a:buNone/>
            </a:pPr>
            <a:r>
              <a:rPr lang="en-US" sz="1500" smtClean="0">
                <a:solidFill>
                  <a:schemeClr val="tx2"/>
                </a:solidFill>
                <a:latin typeface="+mn-lt"/>
                <a:ea typeface="+mn-ea"/>
                <a:cs typeface="+mn-cs"/>
              </a:rPr>
              <a:t>Drag picture to placeholder or click icon to add</a:t>
            </a:r>
            <a:endParaRPr lang="en-US" sz="15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prstClr val="white"/>
                </a:solidFill>
              </a:rPr>
              <a:pPr algn="r"/>
              <a:t>1/13/2015</a:t>
            </a:fld>
            <a:endParaRPr lang="en-US" dirty="0">
              <a:solidFill>
                <a:prstClr val="black">
                  <a:tint val="75000"/>
                </a:prstClr>
              </a:solidFill>
            </a:endParaRPr>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prstClr val="white"/>
                </a:solidFill>
              </a:rPr>
              <a:pPr/>
              <a:t>‹#›</a:t>
            </a:fld>
            <a:endParaRPr lang="en-US" dirty="0">
              <a:solidFill>
                <a:prstClr val="black">
                  <a:tint val="75000"/>
                </a:prstClr>
              </a:solidFill>
            </a:endParaRPr>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solidFill>
                <a:prstClr val="black">
                  <a:tint val="75000"/>
                </a:prstClr>
              </a:solidFill>
            </a:endParaRPr>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1500">
                <a:solidFill>
                  <a:srgbClr val="FFFFFF"/>
                </a:solidFill>
              </a:defRPr>
            </a:lvl1pPr>
          </a:lstStyle>
          <a:p>
            <a:pPr lvl="0"/>
            <a:r>
              <a:rPr lang="en-US" dirty="0" smtClean="0"/>
              <a:t>Click to add date or details</a:t>
            </a:r>
          </a:p>
        </p:txBody>
      </p:sp>
      <p:sp>
        <p:nvSpPr>
          <p:cNvPr id="16" name="Rectangle 15"/>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Rectangle 16"/>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350" dirty="0">
              <a:solidFill>
                <a:prstClr val="white"/>
              </a:solidFill>
            </a:endParaRPr>
          </a:p>
        </p:txBody>
      </p:sp>
    </p:spTree>
    <p:extLst>
      <p:ext uri="{BB962C8B-B14F-4D97-AF65-F5344CB8AC3E}">
        <p14:creationId xmlns:p14="http://schemas.microsoft.com/office/powerpoint/2010/main" val="5609156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C93103-CE06-41FE-925A-EDA0AA9BD7B3}"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56784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C93103-CE06-41FE-925A-EDA0AA9BD7B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395926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C93103-CE06-41FE-925A-EDA0AA9BD7B3}"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372801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C93103-CE06-41FE-925A-EDA0AA9BD7B3}"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397745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93103-CE06-41FE-925A-EDA0AA9BD7B3}"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206261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93103-CE06-41FE-925A-EDA0AA9BD7B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91467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93103-CE06-41FE-925A-EDA0AA9BD7B3}"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B43F0-3A43-445F-BEC9-DB04E5A44D1B}" type="slidenum">
              <a:rPr lang="en-US" smtClean="0"/>
              <a:t>‹#›</a:t>
            </a:fld>
            <a:endParaRPr lang="en-US"/>
          </a:p>
        </p:txBody>
      </p:sp>
    </p:spTree>
    <p:extLst>
      <p:ext uri="{BB962C8B-B14F-4D97-AF65-F5344CB8AC3E}">
        <p14:creationId xmlns:p14="http://schemas.microsoft.com/office/powerpoint/2010/main" val="128827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93103-CE06-41FE-925A-EDA0AA9BD7B3}"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43F0-3A43-445F-BEC9-DB04E5A44D1B}" type="slidenum">
              <a:rPr lang="en-US" smtClean="0"/>
              <a:t>‹#›</a:t>
            </a:fld>
            <a:endParaRPr lang="en-US"/>
          </a:p>
        </p:txBody>
      </p:sp>
    </p:spTree>
    <p:extLst>
      <p:ext uri="{BB962C8B-B14F-4D97-AF65-F5344CB8AC3E}">
        <p14:creationId xmlns:p14="http://schemas.microsoft.com/office/powerpoint/2010/main" val="38608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FC5C51-274F-429C-99B4-B04B98182F45}"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3AC373-A97C-4E62-948D-BBA7E27826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768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http://s3.amazonaws.com/plato_production/system/images/1861/medium/PAI_LT_SE26-05.png?1304921268"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3886200" cy="4997440"/>
          </a:xfrm>
        </p:spPr>
        <p:txBody>
          <a:bodyPr>
            <a:normAutofit/>
          </a:bodyPr>
          <a:lstStyle/>
          <a:p>
            <a:pPr marL="0" indent="0">
              <a:buNone/>
            </a:pPr>
            <a:r>
              <a:rPr lang="en-US" sz="2400" dirty="0" smtClean="0"/>
              <a:t>Red </a:t>
            </a:r>
            <a:r>
              <a:rPr lang="en-US" sz="2400" dirty="0"/>
              <a:t>Scare</a:t>
            </a:r>
          </a:p>
          <a:p>
            <a:pPr marL="0" indent="0">
              <a:buNone/>
            </a:pPr>
            <a:r>
              <a:rPr lang="en-US" sz="2400" dirty="0"/>
              <a:t>Great Migration</a:t>
            </a:r>
          </a:p>
          <a:p>
            <a:pPr marL="0" indent="0">
              <a:buNone/>
            </a:pPr>
            <a:r>
              <a:rPr lang="en-US" sz="2400" dirty="0"/>
              <a:t>Harlem Renaissance</a:t>
            </a:r>
          </a:p>
          <a:p>
            <a:pPr marL="0" indent="0">
              <a:buNone/>
            </a:pPr>
            <a:r>
              <a:rPr lang="en-US" sz="2400" dirty="0"/>
              <a:t>Scopes Trial</a:t>
            </a:r>
          </a:p>
          <a:p>
            <a:pPr marL="0" indent="0">
              <a:buNone/>
            </a:pPr>
            <a:r>
              <a:rPr lang="en-US" sz="2400" dirty="0"/>
              <a:t>Role of women</a:t>
            </a:r>
          </a:p>
          <a:p>
            <a:pPr marL="0" indent="0">
              <a:buNone/>
            </a:pPr>
            <a:r>
              <a:rPr lang="en-US" sz="2400" dirty="0"/>
              <a:t>Reemergence of the KKK</a:t>
            </a:r>
          </a:p>
          <a:p>
            <a:pPr marL="0" indent="0">
              <a:buNone/>
            </a:pPr>
            <a:r>
              <a:rPr lang="en-US" sz="2400" strike="sngStrike" dirty="0"/>
              <a:t>Mass Media</a:t>
            </a:r>
          </a:p>
          <a:p>
            <a:pPr marL="0" indent="0">
              <a:buNone/>
            </a:pPr>
            <a:r>
              <a:rPr lang="en-US" sz="2400" dirty="0"/>
              <a:t>Superficial wealth</a:t>
            </a:r>
          </a:p>
          <a:p>
            <a:pPr marL="0" indent="0">
              <a:buNone/>
            </a:pPr>
            <a:r>
              <a:rPr lang="en-US" sz="3700" dirty="0"/>
              <a:t/>
            </a:r>
            <a:br>
              <a:rPr lang="en-US" sz="3700" dirty="0"/>
            </a:br>
            <a:r>
              <a:rPr lang="en-US" dirty="0"/>
              <a:t> </a:t>
            </a:r>
          </a:p>
          <a:p>
            <a:endParaRPr lang="en-US" dirty="0"/>
          </a:p>
        </p:txBody>
      </p:sp>
      <p:sp>
        <p:nvSpPr>
          <p:cNvPr id="4" name="Title 1"/>
          <p:cNvSpPr>
            <a:spLocks noGrp="1"/>
          </p:cNvSpPr>
          <p:nvPr>
            <p:ph type="title"/>
          </p:nvPr>
        </p:nvSpPr>
        <p:spPr>
          <a:xfrm>
            <a:off x="457200" y="838200"/>
            <a:ext cx="8229600" cy="685800"/>
          </a:xfrm>
        </p:spPr>
        <p:txBody>
          <a:bodyPr>
            <a:normAutofit fontScale="90000"/>
          </a:bodyPr>
          <a:lstStyle/>
          <a:p>
            <a:r>
              <a:rPr lang="en-US" sz="4000" u="sng" dirty="0" smtClean="0"/>
              <a:t>Unit III District Exam Items</a:t>
            </a:r>
            <a:br>
              <a:rPr lang="en-US" sz="4000" u="sng" dirty="0" smtClean="0"/>
            </a:br>
            <a:r>
              <a:rPr lang="en-US" sz="4000" b="1" dirty="0"/>
              <a:t>The 1920’s, Great Depression, New Deal</a:t>
            </a:r>
            <a:r>
              <a:rPr lang="en-US" b="1" dirty="0"/>
              <a:t>	</a:t>
            </a:r>
            <a:r>
              <a:rPr lang="en-US" dirty="0"/>
              <a:t/>
            </a:r>
            <a:br>
              <a:rPr lang="en-US" dirty="0"/>
            </a:br>
            <a:endParaRPr lang="en-US" u="sng" dirty="0"/>
          </a:p>
        </p:txBody>
      </p:sp>
      <p:sp>
        <p:nvSpPr>
          <p:cNvPr id="5" name="Rectangle 4"/>
          <p:cNvSpPr/>
          <p:nvPr/>
        </p:nvSpPr>
        <p:spPr>
          <a:xfrm>
            <a:off x="4358846" y="1197576"/>
            <a:ext cx="4724400" cy="5262979"/>
          </a:xfrm>
          <a:prstGeom prst="rect">
            <a:avLst/>
          </a:prstGeom>
        </p:spPr>
        <p:txBody>
          <a:bodyPr wrap="square">
            <a:spAutoFit/>
          </a:bodyPr>
          <a:lstStyle/>
          <a:p>
            <a:r>
              <a:rPr lang="en-US" sz="2400" dirty="0"/>
              <a:t>Great Depression</a:t>
            </a:r>
          </a:p>
          <a:p>
            <a:r>
              <a:rPr lang="en-US" sz="2400" dirty="0"/>
              <a:t>     Causes</a:t>
            </a:r>
          </a:p>
          <a:p>
            <a:r>
              <a:rPr lang="en-US" sz="2400" dirty="0"/>
              <a:t>     Effects</a:t>
            </a:r>
            <a:br>
              <a:rPr lang="en-US" sz="2400" dirty="0"/>
            </a:br>
            <a:r>
              <a:rPr lang="en-US" sz="2400" dirty="0"/>
              <a:t>Dust Bowl</a:t>
            </a:r>
          </a:p>
          <a:p>
            <a:r>
              <a:rPr lang="en-US" sz="2400" dirty="0"/>
              <a:t>Hoover’s response to the Depression </a:t>
            </a:r>
          </a:p>
          <a:p>
            <a:r>
              <a:rPr lang="en-US" sz="2400" dirty="0"/>
              <a:t>     Philosophy</a:t>
            </a:r>
          </a:p>
          <a:p>
            <a:r>
              <a:rPr lang="en-US" sz="2400" dirty="0"/>
              <a:t>     Tariffs</a:t>
            </a:r>
          </a:p>
          <a:p>
            <a:r>
              <a:rPr lang="en-US" sz="2400" dirty="0"/>
              <a:t>New Deal</a:t>
            </a:r>
          </a:p>
          <a:p>
            <a:r>
              <a:rPr lang="en-US" sz="2400" dirty="0"/>
              <a:t>     Philosophy</a:t>
            </a:r>
          </a:p>
          <a:p>
            <a:r>
              <a:rPr lang="en-US" sz="2400" dirty="0"/>
              <a:t>     Key programs (AAA, FDIC, Social </a:t>
            </a:r>
            <a:r>
              <a:rPr lang="en-US" sz="2400" dirty="0" smtClean="0"/>
              <a:t>			Security</a:t>
            </a:r>
            <a:r>
              <a:rPr lang="en-US" sz="2400" dirty="0"/>
              <a:t>)</a:t>
            </a:r>
          </a:p>
          <a:p>
            <a:r>
              <a:rPr lang="en-US" sz="2400" dirty="0"/>
              <a:t>     Legacy </a:t>
            </a:r>
          </a:p>
          <a:p>
            <a:r>
              <a:rPr lang="en-US" sz="2400" dirty="0"/>
              <a:t>Criticisms of the New Deal</a:t>
            </a:r>
          </a:p>
        </p:txBody>
      </p:sp>
      <p:sp>
        <p:nvSpPr>
          <p:cNvPr id="7" name="Rectangle 6"/>
          <p:cNvSpPr/>
          <p:nvPr/>
        </p:nvSpPr>
        <p:spPr>
          <a:xfrm>
            <a:off x="56635" y="5257800"/>
            <a:ext cx="4724400" cy="584775"/>
          </a:xfrm>
          <a:prstGeom prst="rect">
            <a:avLst/>
          </a:prstGeom>
          <a:noFill/>
        </p:spPr>
        <p:txBody>
          <a:bodyPr wrap="square" lIns="91440" tIns="45720" rIns="91440" bIns="45720">
            <a:spAutoFit/>
          </a:bodyPr>
          <a:lstStyle/>
          <a:p>
            <a:pPr algn="ctr"/>
            <a:r>
              <a:rPr lang="en-US" sz="3200" b="1" u="sng"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Date:</a:t>
            </a:r>
            <a:r>
              <a:rPr lang="en-US" sz="32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Wed. Jan. 14th</a:t>
            </a:r>
            <a:endParaRPr lang="en-US" sz="3200" b="1" u="sng"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2" name="Rectangle 1"/>
          <p:cNvSpPr/>
          <p:nvPr/>
        </p:nvSpPr>
        <p:spPr>
          <a:xfrm>
            <a:off x="56635" y="6291412"/>
            <a:ext cx="7207743" cy="584775"/>
          </a:xfrm>
          <a:prstGeom prst="rect">
            <a:avLst/>
          </a:prstGeom>
          <a:noFill/>
        </p:spPr>
        <p:txBody>
          <a:bodyPr wrap="none" lIns="91440" tIns="45720" rIns="91440" bIns="45720">
            <a:spAutoFit/>
          </a:bodyPr>
          <a:lstStyle/>
          <a:p>
            <a:pPr algn="ctr"/>
            <a:r>
              <a:rPr lang="en-US"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Academic midterm = Friday, January 23rd</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1806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52400"/>
            <a:ext cx="5257800" cy="6858000"/>
          </a:xfrm>
        </p:spPr>
        <p:txBody>
          <a:bodyPr>
            <a:normAutofit fontScale="77500" lnSpcReduction="20000"/>
          </a:bodyPr>
          <a:lstStyle/>
          <a:p>
            <a:pPr marL="0" indent="0">
              <a:buNone/>
            </a:pPr>
            <a:r>
              <a:rPr lang="en-US" dirty="0"/>
              <a:t>Nicola Sacco became an anarchist while working in a shoe factory. </a:t>
            </a:r>
            <a:r>
              <a:rPr lang="en-US" dirty="0" err="1"/>
              <a:t>Bartolomeo</a:t>
            </a:r>
            <a:r>
              <a:rPr lang="en-US" dirty="0"/>
              <a:t> Vanzetti learned about </a:t>
            </a:r>
            <a:r>
              <a:rPr lang="en-US" dirty="0">
                <a:solidFill>
                  <a:srgbClr val="FF0000"/>
                </a:solidFill>
              </a:rPr>
              <a:t>anarchism</a:t>
            </a:r>
            <a:r>
              <a:rPr lang="en-US" dirty="0"/>
              <a:t> while working at a rope factory. The two met in 1917, when they fled to Mexico to escape the military draft. When they returned to Massachusetts, they joined an East Boston </a:t>
            </a:r>
            <a:r>
              <a:rPr lang="en-US" dirty="0">
                <a:solidFill>
                  <a:srgbClr val="FF0000"/>
                </a:solidFill>
              </a:rPr>
              <a:t>anarchists' group</a:t>
            </a:r>
            <a:r>
              <a:rPr lang="en-US" dirty="0"/>
              <a:t>. </a:t>
            </a:r>
            <a:endParaRPr lang="en-US" dirty="0" smtClean="0"/>
          </a:p>
          <a:p>
            <a:pPr marL="0" indent="0">
              <a:buNone/>
            </a:pPr>
            <a:endParaRPr lang="en-US" dirty="0"/>
          </a:p>
          <a:p>
            <a:pPr marL="0" indent="0">
              <a:buNone/>
            </a:pPr>
            <a:r>
              <a:rPr lang="en-US" dirty="0" smtClean="0"/>
              <a:t>Vanzetti </a:t>
            </a:r>
            <a:r>
              <a:rPr lang="en-US" dirty="0"/>
              <a:t>later boasted, "Both Nick and I are anarchists—the </a:t>
            </a:r>
            <a:r>
              <a:rPr lang="en-US" dirty="0">
                <a:solidFill>
                  <a:srgbClr val="FF0000"/>
                </a:solidFill>
              </a:rPr>
              <a:t>radical of the radical.</a:t>
            </a:r>
            <a:r>
              <a:rPr lang="en-US" dirty="0"/>
              <a:t>" On the night of their arrest, both were carrying guns. Sacco also had a pamphlet advertising an anarchist rally at which Vanzetti would speak. After their trial, many came to believe that Sacco and Vanzetti had been </a:t>
            </a:r>
            <a:r>
              <a:rPr lang="en-US" dirty="0">
                <a:solidFill>
                  <a:srgbClr val="FF0000"/>
                </a:solidFill>
              </a:rPr>
              <a:t>convicted because of their radical politics.</a:t>
            </a:r>
          </a:p>
        </p:txBody>
      </p:sp>
      <p:pic>
        <p:nvPicPr>
          <p:cNvPr id="3074" name="Picture 2" descr="http://pioneerspress.com/catimages/sacco_and_vanzetti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3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2610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170015"/>
            <a:ext cx="7086600" cy="769441"/>
          </a:xfrm>
          <a:prstGeom prst="rect">
            <a:avLst/>
          </a:prstGeom>
          <a:noFill/>
        </p:spPr>
        <p:txBody>
          <a:bodyPr wrap="square" rtlCol="0">
            <a:spAutoFit/>
          </a:bodyPr>
          <a:lstStyle/>
          <a:p>
            <a:r>
              <a:rPr lang="en-US" sz="4400" dirty="0" smtClean="0"/>
              <a:t>Official in the </a:t>
            </a:r>
            <a:r>
              <a:rPr lang="en-US" sz="4400" dirty="0" smtClean="0">
                <a:solidFill>
                  <a:srgbClr val="FF0000"/>
                </a:solidFill>
              </a:rPr>
              <a:t>Palmer Raids</a:t>
            </a:r>
            <a:endParaRPr lang="en-US" sz="4400" dirty="0">
              <a:solidFill>
                <a:srgbClr val="FF0000"/>
              </a:solidFill>
            </a:endParaRPr>
          </a:p>
        </p:txBody>
      </p:sp>
      <p:pic>
        <p:nvPicPr>
          <p:cNvPr id="8194" name="Picture 2" descr="http://img.timeinc.net/time/photoessays/2008/10_worst_cabinet/pal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71416"/>
            <a:ext cx="34290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ediad.publicbroadcasting.net/p/nhpr/files/201205/palmer%20rai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750" y="4241303"/>
            <a:ext cx="2492873" cy="249287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roup of people in front of home of Alexander Mitchell Palmer, after bomb explosion, 19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343400"/>
            <a:ext cx="2108464" cy="237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28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 y="36576"/>
            <a:ext cx="8991600" cy="1143000"/>
          </a:xfrm>
        </p:spPr>
        <p:txBody>
          <a:bodyPr>
            <a:normAutofit fontScale="90000"/>
          </a:bodyPr>
          <a:lstStyle/>
          <a:p>
            <a:r>
              <a:rPr lang="en-US" sz="3600" b="1" u="sng" dirty="0"/>
              <a:t>I.W.W. Headquarters After Palmer Raid, 1919</a:t>
            </a:r>
            <a:r>
              <a:rPr lang="en-US" u="sng" dirty="0"/>
              <a:t/>
            </a:r>
            <a:br>
              <a:rPr lang="en-US" u="sng" dirty="0"/>
            </a:br>
            <a:endParaRPr lang="en-US" dirty="0"/>
          </a:p>
        </p:txBody>
      </p:sp>
      <p:sp>
        <p:nvSpPr>
          <p:cNvPr id="3" name="Content Placeholder 2"/>
          <p:cNvSpPr>
            <a:spLocks noGrp="1"/>
          </p:cNvSpPr>
          <p:nvPr>
            <p:ph idx="1"/>
          </p:nvPr>
        </p:nvSpPr>
        <p:spPr>
          <a:xfrm>
            <a:off x="73152" y="5181600"/>
            <a:ext cx="9067800" cy="2133600"/>
          </a:xfrm>
        </p:spPr>
        <p:txBody>
          <a:bodyPr>
            <a:normAutofit fontScale="40000" lnSpcReduction="20000"/>
          </a:bodyPr>
          <a:lstStyle/>
          <a:p>
            <a:pPr marL="0" indent="0">
              <a:buNone/>
            </a:pPr>
            <a:r>
              <a:rPr lang="en-US" sz="4000" dirty="0" smtClean="0"/>
              <a:t>In </a:t>
            </a:r>
            <a:r>
              <a:rPr lang="en-US" sz="4000" dirty="0">
                <a:solidFill>
                  <a:srgbClr val="FF0000"/>
                </a:solidFill>
              </a:rPr>
              <a:t>late 1919, following a period of labor turbulence and several bombing incidents, post-World War I antiradical hysteria reached fever pitch. In November 1919, Attorney General A. Mitchell Palmer launched a series of raids targeting the most vulnerable radical and progressive organizations. By early 1920, more than five thousand people were arrested in what became known as the "Palmer Raids." </a:t>
            </a:r>
            <a:r>
              <a:rPr lang="en-US" sz="4000" dirty="0"/>
              <a:t>Goldman's Mother Earth office was among the first to be ransacked in 1917. Rumor has it that J. Edgar Hoover used her confiscated library and manuscripts to educate himself on the radical Left. Apparently, most of the material was later destroyed</a:t>
            </a:r>
            <a:r>
              <a:rPr lang="en-US" sz="4000" dirty="0" smtClean="0"/>
              <a:t>.  </a:t>
            </a:r>
            <a:r>
              <a:rPr lang="en-US" sz="4000" i="1" dirty="0" smtClean="0"/>
              <a:t>(</a:t>
            </a:r>
            <a:r>
              <a:rPr lang="en-US" sz="4000" i="1" dirty="0"/>
              <a:t>IWW headquarters, New York City, after the raid of November 15, 1919. Special Collections Library, Labadie Collection, University of </a:t>
            </a:r>
            <a:r>
              <a:rPr lang="en-US" sz="4000" i="1" dirty="0" smtClean="0"/>
              <a:t>Michigan)</a:t>
            </a:r>
            <a:r>
              <a:rPr lang="en-US" dirty="0" smtClean="0"/>
              <a:t/>
            </a:r>
            <a:br>
              <a:rPr lang="en-US" dirty="0" smtClean="0"/>
            </a:br>
            <a:endParaRPr lang="en-US" dirty="0"/>
          </a:p>
        </p:txBody>
      </p:sp>
      <p:pic>
        <p:nvPicPr>
          <p:cNvPr id="9218" name="Picture 2" descr="http://sunsite.berkeley.edu/Goldman/Exhibition/e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93660"/>
            <a:ext cx="5486399" cy="44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81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248400"/>
          </a:xfrm>
        </p:spPr>
        <p:txBody>
          <a:bodyPr>
            <a:normAutofit fontScale="92500"/>
          </a:bodyPr>
          <a:lstStyle/>
          <a:p>
            <a:r>
              <a:rPr lang="en-US" b="1" u="sng" dirty="0" smtClean="0">
                <a:solidFill>
                  <a:srgbClr val="FF0000"/>
                </a:solidFill>
              </a:rPr>
              <a:t>radicalism</a:t>
            </a:r>
            <a:r>
              <a:rPr lang="en-US" b="1" dirty="0"/>
              <a:t>: a point of view favoring extreme change, especially in social or economic </a:t>
            </a:r>
            <a:r>
              <a:rPr lang="en-US" b="1" dirty="0" smtClean="0"/>
              <a:t>structure</a:t>
            </a:r>
          </a:p>
          <a:p>
            <a:r>
              <a:rPr lang="en-US" b="1" u="sng" dirty="0"/>
              <a:t>communism</a:t>
            </a:r>
            <a:r>
              <a:rPr lang="en-US" b="1" dirty="0"/>
              <a:t>: an economic or political system in which the state or the community owns all property and the means of production, and all citizens share the </a:t>
            </a:r>
            <a:r>
              <a:rPr lang="en-US" b="1" dirty="0" smtClean="0"/>
              <a:t>wealth</a:t>
            </a:r>
          </a:p>
          <a:p>
            <a:r>
              <a:rPr lang="en-US" b="1" u="sng" dirty="0"/>
              <a:t>Palmer Raids</a:t>
            </a:r>
            <a:r>
              <a:rPr lang="en-US" b="1" dirty="0"/>
              <a:t>: </a:t>
            </a:r>
            <a:r>
              <a:rPr lang="en-US" b="1" dirty="0">
                <a:solidFill>
                  <a:srgbClr val="FF0000"/>
                </a:solidFill>
              </a:rPr>
              <a:t>conducted by Justice Department attorney J. Edgar Hoover at the instruction of U.S. Attorney General Mitchell Palmer, a series of unauthorized raids on homes, businesses, and meeting places of suspected subversives that resulted in the arrest of 6,000 radicals, often without any evidence against </a:t>
            </a:r>
            <a:r>
              <a:rPr lang="en-US" b="1" dirty="0" smtClean="0">
                <a:solidFill>
                  <a:srgbClr val="FF0000"/>
                </a:solidFill>
              </a:rPr>
              <a:t>them</a:t>
            </a:r>
            <a:endParaRPr lang="en-US" dirty="0">
              <a:solidFill>
                <a:srgbClr val="FF0000"/>
              </a:solidFill>
            </a:endParaRPr>
          </a:p>
        </p:txBody>
      </p:sp>
    </p:spTree>
    <p:extLst>
      <p:ext uri="{BB962C8B-B14F-4D97-AF65-F5344CB8AC3E}">
        <p14:creationId xmlns:p14="http://schemas.microsoft.com/office/powerpoint/2010/main" val="237266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4114799" cy="4525963"/>
          </a:xfrm>
        </p:spPr>
        <p:txBody>
          <a:bodyPr>
            <a:normAutofit fontScale="92500" lnSpcReduction="10000"/>
          </a:bodyPr>
          <a:lstStyle/>
          <a:p>
            <a:pPr marL="0" indent="0">
              <a:buNone/>
            </a:pPr>
            <a:r>
              <a:rPr lang="en-US" sz="2400" b="1" u="sng" dirty="0" smtClean="0"/>
              <a:t>Causes of Political Problems</a:t>
            </a:r>
          </a:p>
          <a:p>
            <a:pPr marL="0" indent="0">
              <a:buNone/>
            </a:pPr>
            <a:r>
              <a:rPr lang="en-US" sz="2400" dirty="0"/>
              <a:t>• In </a:t>
            </a:r>
            <a:r>
              <a:rPr lang="en-US" sz="2400" dirty="0">
                <a:solidFill>
                  <a:srgbClr val="FF0000"/>
                </a:solidFill>
              </a:rPr>
              <a:t>April 1919, authorities discovered 36 bombs </a:t>
            </a:r>
            <a:r>
              <a:rPr lang="en-US" sz="2400" dirty="0"/>
              <a:t>and</a:t>
            </a:r>
          </a:p>
          <a:p>
            <a:pPr marL="0" indent="0">
              <a:buNone/>
            </a:pPr>
            <a:r>
              <a:rPr lang="en-US" sz="2400" dirty="0"/>
              <a:t>blamed them on radicalism.</a:t>
            </a:r>
          </a:p>
          <a:p>
            <a:pPr marL="0" indent="0">
              <a:buNone/>
            </a:pPr>
            <a:r>
              <a:rPr lang="en-US" sz="2400" dirty="0"/>
              <a:t>• </a:t>
            </a:r>
            <a:r>
              <a:rPr lang="en-US" sz="2400" dirty="0">
                <a:solidFill>
                  <a:srgbClr val="FF0000"/>
                </a:solidFill>
              </a:rPr>
              <a:t>Americans feared radical groups such as socialists,</a:t>
            </a:r>
          </a:p>
          <a:p>
            <a:pPr marL="0" indent="0">
              <a:buNone/>
            </a:pPr>
            <a:r>
              <a:rPr lang="en-US" sz="2400" dirty="0">
                <a:solidFill>
                  <a:srgbClr val="FF0000"/>
                </a:solidFill>
              </a:rPr>
              <a:t>communists, and anarchists</a:t>
            </a:r>
            <a:r>
              <a:rPr lang="en-US" sz="2400" dirty="0"/>
              <a:t>.</a:t>
            </a:r>
          </a:p>
          <a:p>
            <a:pPr marL="0" indent="0">
              <a:buNone/>
            </a:pPr>
            <a:r>
              <a:rPr lang="en-US" sz="2400" dirty="0"/>
              <a:t>• In </a:t>
            </a:r>
            <a:r>
              <a:rPr lang="en-US" sz="2400" dirty="0">
                <a:solidFill>
                  <a:srgbClr val="FF0000"/>
                </a:solidFill>
              </a:rPr>
              <a:t>June 1919, eight bombs went off simultaneously in</a:t>
            </a:r>
          </a:p>
          <a:p>
            <a:pPr marL="0" indent="0">
              <a:buNone/>
            </a:pPr>
            <a:r>
              <a:rPr lang="en-US" sz="2400" dirty="0">
                <a:solidFill>
                  <a:srgbClr val="FF0000"/>
                </a:solidFill>
              </a:rPr>
              <a:t>eight cities, one of them targeting Attorney General</a:t>
            </a:r>
          </a:p>
          <a:p>
            <a:pPr marL="0" indent="0">
              <a:buNone/>
            </a:pPr>
            <a:r>
              <a:rPr lang="en-US" sz="2400" dirty="0">
                <a:solidFill>
                  <a:srgbClr val="FF0000"/>
                </a:solidFill>
              </a:rPr>
              <a:t>Mitchell Palmer.</a:t>
            </a:r>
            <a:endParaRPr lang="en-US" sz="2400" b="1" u="sng" dirty="0">
              <a:solidFill>
                <a:srgbClr val="FF0000"/>
              </a:solidFill>
            </a:endParaRPr>
          </a:p>
        </p:txBody>
      </p:sp>
      <p:sp>
        <p:nvSpPr>
          <p:cNvPr id="6" name="Content Placeholder 2"/>
          <p:cNvSpPr txBox="1">
            <a:spLocks/>
          </p:cNvSpPr>
          <p:nvPr/>
        </p:nvSpPr>
        <p:spPr>
          <a:xfrm>
            <a:off x="4648200" y="2179637"/>
            <a:ext cx="4343400" cy="46783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u="sng" dirty="0" smtClean="0"/>
              <a:t>Effects of Political Problems</a:t>
            </a:r>
          </a:p>
          <a:p>
            <a:pPr marL="0" indent="0">
              <a:buNone/>
            </a:pPr>
            <a:r>
              <a:rPr lang="en-US" sz="2400" dirty="0"/>
              <a:t>• Attorney General Palmer launched the Red Scare, </a:t>
            </a:r>
            <a:r>
              <a:rPr lang="en-US" sz="2400" dirty="0" smtClean="0"/>
              <a:t>a campaign </a:t>
            </a:r>
            <a:r>
              <a:rPr lang="en-US" sz="2400" dirty="0"/>
              <a:t>against subversives.</a:t>
            </a:r>
          </a:p>
          <a:p>
            <a:pPr marL="0" indent="0">
              <a:buNone/>
            </a:pPr>
            <a:r>
              <a:rPr lang="en-US" sz="2400" dirty="0"/>
              <a:t>• </a:t>
            </a:r>
            <a:r>
              <a:rPr lang="en-US" sz="2400" dirty="0">
                <a:solidFill>
                  <a:srgbClr val="FF0000"/>
                </a:solidFill>
              </a:rPr>
              <a:t>During the Palmer Raids, homes and businesses were</a:t>
            </a:r>
          </a:p>
          <a:p>
            <a:pPr marL="0" indent="0">
              <a:buNone/>
            </a:pPr>
            <a:r>
              <a:rPr lang="en-US" sz="2400" dirty="0">
                <a:solidFill>
                  <a:srgbClr val="FF0000"/>
                </a:solidFill>
              </a:rPr>
              <a:t>raided and thousands of radicals were arrested.</a:t>
            </a:r>
          </a:p>
          <a:p>
            <a:pPr marL="0" indent="0">
              <a:buNone/>
            </a:pPr>
            <a:r>
              <a:rPr lang="en-US" sz="2400" dirty="0"/>
              <a:t>• Some 30 states passed sedition laws.</a:t>
            </a:r>
          </a:p>
          <a:p>
            <a:pPr marL="0" indent="0">
              <a:buNone/>
            </a:pPr>
            <a:r>
              <a:rPr lang="en-US" sz="2400" dirty="0"/>
              <a:t>• Subversive books were removed from libraries.</a:t>
            </a:r>
          </a:p>
          <a:p>
            <a:pPr marL="0" indent="0">
              <a:buNone/>
            </a:pPr>
            <a:r>
              <a:rPr lang="en-US" sz="2400" dirty="0"/>
              <a:t>• Mobs attacked suspected radicals.</a:t>
            </a:r>
          </a:p>
          <a:p>
            <a:pPr marL="0" indent="0">
              <a:buNone/>
            </a:pPr>
            <a:r>
              <a:rPr lang="en-US" sz="2400" dirty="0"/>
              <a:t>• The civil liberties of citizens were violated.</a:t>
            </a:r>
            <a:endParaRPr lang="en-US" sz="2400"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6062"/>
            <a:ext cx="38671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10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Red Scare</a:t>
            </a:r>
            <a:endParaRPr lang="en-US" b="1" u="sng" dirty="0">
              <a:solidFill>
                <a:srgbClr val="FF0000"/>
              </a:solidFill>
            </a:endParaRPr>
          </a:p>
        </p:txBody>
      </p:sp>
      <p:sp>
        <p:nvSpPr>
          <p:cNvPr id="3" name="Content Placeholder 2"/>
          <p:cNvSpPr>
            <a:spLocks noGrp="1"/>
          </p:cNvSpPr>
          <p:nvPr>
            <p:ph idx="1"/>
          </p:nvPr>
        </p:nvSpPr>
        <p:spPr>
          <a:xfrm>
            <a:off x="152400" y="1524000"/>
            <a:ext cx="8686800" cy="4602163"/>
          </a:xfrm>
        </p:spPr>
        <p:txBody>
          <a:bodyPr>
            <a:normAutofit/>
          </a:bodyPr>
          <a:lstStyle/>
          <a:p>
            <a:r>
              <a:rPr lang="en-US" b="1" dirty="0" smtClean="0"/>
              <a:t>lasting </a:t>
            </a:r>
            <a:r>
              <a:rPr lang="en-US" b="1" dirty="0"/>
              <a:t>from 1919 to 1920, a campaign launched by U.S. attorney general Mitchell Palmer and implemented by Justice Department attorney </a:t>
            </a:r>
            <a:r>
              <a:rPr lang="en-US" b="1" dirty="0" smtClean="0"/>
              <a:t>J. </a:t>
            </a:r>
            <a:r>
              <a:rPr lang="en-US" b="1" dirty="0"/>
              <a:t>Edgar Hoover to arrest communists and other radicals who promoted the overthrow of the U.S. </a:t>
            </a:r>
            <a:r>
              <a:rPr lang="en-US" b="1" dirty="0" smtClean="0"/>
              <a:t>government</a:t>
            </a:r>
          </a:p>
          <a:p>
            <a:r>
              <a:rPr lang="en-US" b="1" dirty="0" smtClean="0"/>
              <a:t>revived </a:t>
            </a:r>
            <a:r>
              <a:rPr lang="en-US" b="1" dirty="0"/>
              <a:t>during the Cold War by Senator Joseph McCarthy during a period of anticommunism lasting from 1950 to </a:t>
            </a:r>
            <a:r>
              <a:rPr lang="en-US" b="1" dirty="0" smtClean="0"/>
              <a:t>1957.</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424528" y="2767728"/>
              <a:ext cx="658800" cy="109800"/>
            </p14:xfrm>
          </p:contentPart>
        </mc:Choice>
        <mc:Fallback xmlns="">
          <p:pic>
            <p:nvPicPr>
              <p:cNvPr id="6" name="Ink 5"/>
              <p:cNvPicPr/>
              <p:nvPr/>
            </p:nvPicPr>
            <p:blipFill>
              <a:blip r:embed="rId3"/>
              <a:stretch>
                <a:fillRect/>
              </a:stretch>
            </p:blipFill>
            <p:spPr>
              <a:xfrm>
                <a:off x="8412648" y="2755848"/>
                <a:ext cx="682560" cy="133560"/>
              </a:xfrm>
              <a:prstGeom prst="rect">
                <a:avLst/>
              </a:prstGeom>
            </p:spPr>
          </p:pic>
        </mc:Fallback>
      </mc:AlternateContent>
    </p:spTree>
    <p:extLst>
      <p:ext uri="{BB962C8B-B14F-4D97-AF65-F5344CB8AC3E}">
        <p14:creationId xmlns:p14="http://schemas.microsoft.com/office/powerpoint/2010/main" val="355705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a:t>
            </a:r>
            <a:r>
              <a:rPr lang="en-US" dirty="0">
                <a:solidFill>
                  <a:srgbClr val="FF0000"/>
                </a:solidFill>
              </a:rPr>
              <a:t>rising tide of immigrants triggered a resurgence of </a:t>
            </a:r>
            <a:r>
              <a:rPr lang="en-US" u="sng" dirty="0">
                <a:solidFill>
                  <a:srgbClr val="FF0000"/>
                </a:solidFill>
              </a:rPr>
              <a:t>nativism</a:t>
            </a:r>
            <a:r>
              <a:rPr lang="en-US" dirty="0">
                <a:solidFill>
                  <a:srgbClr val="FF0000"/>
                </a:solidFill>
              </a:rPr>
              <a:t> along with calls for immigration </a:t>
            </a:r>
            <a:r>
              <a:rPr lang="en-US" dirty="0" smtClean="0">
                <a:solidFill>
                  <a:srgbClr val="FF0000"/>
                </a:solidFill>
              </a:rPr>
              <a:t>restriction</a:t>
            </a:r>
          </a:p>
          <a:p>
            <a:r>
              <a:rPr lang="en-US" dirty="0"/>
              <a:t>nativists feared that the latest immigrants </a:t>
            </a:r>
            <a:r>
              <a:rPr lang="en-US" dirty="0" smtClean="0"/>
              <a:t>would never </a:t>
            </a:r>
            <a:r>
              <a:rPr lang="en-US" dirty="0"/>
              <a:t>become </a:t>
            </a:r>
            <a:r>
              <a:rPr lang="en-US" dirty="0">
                <a:solidFill>
                  <a:srgbClr val="FF0000"/>
                </a:solidFill>
              </a:rPr>
              <a:t>"100 percent American</a:t>
            </a:r>
            <a:r>
              <a:rPr lang="en-US" dirty="0" smtClean="0">
                <a:solidFill>
                  <a:srgbClr val="FF0000"/>
                </a:solidFill>
              </a:rPr>
              <a:t>.”</a:t>
            </a:r>
          </a:p>
          <a:p>
            <a:r>
              <a:rPr lang="en-US" dirty="0"/>
              <a:t>Congress responded to anti-immigrant pressure by passing the </a:t>
            </a:r>
            <a:r>
              <a:rPr lang="en-US" dirty="0">
                <a:solidFill>
                  <a:srgbClr val="FF0000"/>
                </a:solidFill>
              </a:rPr>
              <a:t>Emergency Immigration Act of 1921</a:t>
            </a:r>
          </a:p>
        </p:txBody>
      </p:sp>
      <p:sp>
        <p:nvSpPr>
          <p:cNvPr id="4" name="Rectangle 3"/>
          <p:cNvSpPr/>
          <p:nvPr/>
        </p:nvSpPr>
        <p:spPr>
          <a:xfrm>
            <a:off x="2438400" y="600109"/>
            <a:ext cx="5334000" cy="738664"/>
          </a:xfrm>
          <a:prstGeom prst="rect">
            <a:avLst/>
          </a:prstGeom>
        </p:spPr>
        <p:txBody>
          <a:bodyPr wrap="square">
            <a:spAutoFit/>
          </a:bodyPr>
          <a:lstStyle/>
          <a:p>
            <a:r>
              <a:rPr lang="en-US" sz="4200" b="1" u="sng" dirty="0"/>
              <a:t>Discrimination</a:t>
            </a:r>
            <a:endParaRPr lang="en-US" sz="4200" u="sng" dirty="0"/>
          </a:p>
        </p:txBody>
      </p:sp>
    </p:spTree>
    <p:extLst>
      <p:ext uri="{BB962C8B-B14F-4D97-AF65-F5344CB8AC3E}">
        <p14:creationId xmlns:p14="http://schemas.microsoft.com/office/powerpoint/2010/main" val="103383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4114799" cy="4525963"/>
          </a:xfrm>
        </p:spPr>
        <p:txBody>
          <a:bodyPr>
            <a:normAutofit/>
          </a:bodyPr>
          <a:lstStyle/>
          <a:p>
            <a:pPr marL="0" indent="0">
              <a:buNone/>
            </a:pPr>
            <a:r>
              <a:rPr lang="en-US" sz="2000" b="1" u="sng" dirty="0" smtClean="0"/>
              <a:t>Causes of Social Problems</a:t>
            </a:r>
          </a:p>
          <a:p>
            <a:pPr marL="0" indent="0">
              <a:buNone/>
            </a:pPr>
            <a:r>
              <a:rPr lang="en-US" sz="2000" dirty="0"/>
              <a:t>• Immigration to the United States increased during </a:t>
            </a:r>
            <a:r>
              <a:rPr lang="en-US" sz="2000" dirty="0" smtClean="0"/>
              <a:t>the early </a:t>
            </a:r>
            <a:r>
              <a:rPr lang="en-US" sz="2000" dirty="0"/>
              <a:t>postwar period.</a:t>
            </a:r>
          </a:p>
          <a:p>
            <a:pPr marL="0" indent="0">
              <a:buNone/>
            </a:pPr>
            <a:r>
              <a:rPr lang="en-US" sz="2000" dirty="0"/>
              <a:t>• Many new immigrants were from southern </a:t>
            </a:r>
            <a:r>
              <a:rPr lang="en-US" sz="2000" dirty="0" smtClean="0"/>
              <a:t>and eastern </a:t>
            </a:r>
            <a:r>
              <a:rPr lang="en-US" sz="2000" dirty="0"/>
              <a:t>Europe.</a:t>
            </a:r>
          </a:p>
          <a:p>
            <a:pPr marL="0" indent="0">
              <a:buNone/>
            </a:pPr>
            <a:r>
              <a:rPr lang="en-US" sz="2000" dirty="0"/>
              <a:t>• </a:t>
            </a:r>
            <a:r>
              <a:rPr lang="en-US" sz="2000" dirty="0">
                <a:solidFill>
                  <a:srgbClr val="FF0000"/>
                </a:solidFill>
              </a:rPr>
              <a:t>Nativists called for restrictions in immigration.</a:t>
            </a:r>
          </a:p>
          <a:p>
            <a:pPr marL="0" indent="0">
              <a:buNone/>
            </a:pPr>
            <a:r>
              <a:rPr lang="en-US" sz="2000" dirty="0"/>
              <a:t>• Union members favored tighter immigration laws.</a:t>
            </a:r>
            <a:endParaRPr lang="en-US" sz="2000" b="1" u="sng" dirty="0"/>
          </a:p>
        </p:txBody>
      </p:sp>
      <p:sp>
        <p:nvSpPr>
          <p:cNvPr id="6" name="Content Placeholder 2"/>
          <p:cNvSpPr txBox="1">
            <a:spLocks/>
          </p:cNvSpPr>
          <p:nvPr/>
        </p:nvSpPr>
        <p:spPr>
          <a:xfrm>
            <a:off x="3886200" y="2133600"/>
            <a:ext cx="5181600" cy="4983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50" b="1" u="sng" dirty="0" smtClean="0"/>
              <a:t>Effects of Social Problems</a:t>
            </a:r>
          </a:p>
          <a:p>
            <a:pPr marL="0" indent="0">
              <a:buNone/>
            </a:pPr>
            <a:r>
              <a:rPr lang="en-US" sz="1850" dirty="0"/>
              <a:t>• The </a:t>
            </a:r>
            <a:r>
              <a:rPr lang="en-US" sz="1850" dirty="0">
                <a:solidFill>
                  <a:srgbClr val="FF0000"/>
                </a:solidFill>
              </a:rPr>
              <a:t>Emergency Immigration Act of 1921 instituted </a:t>
            </a:r>
            <a:r>
              <a:rPr lang="en-US" sz="1850" dirty="0" smtClean="0">
                <a:solidFill>
                  <a:srgbClr val="FF0000"/>
                </a:solidFill>
              </a:rPr>
              <a:t>a quota </a:t>
            </a:r>
            <a:r>
              <a:rPr lang="en-US" sz="1850" dirty="0">
                <a:solidFill>
                  <a:srgbClr val="FF0000"/>
                </a:solidFill>
              </a:rPr>
              <a:t>system.</a:t>
            </a:r>
          </a:p>
          <a:p>
            <a:pPr marL="0" indent="0">
              <a:buNone/>
            </a:pPr>
            <a:r>
              <a:rPr lang="en-US" sz="1850" dirty="0">
                <a:solidFill>
                  <a:srgbClr val="FF0000"/>
                </a:solidFill>
              </a:rPr>
              <a:t>• The Immigration Act of 1924 further limited </a:t>
            </a:r>
            <a:r>
              <a:rPr lang="en-US" sz="1850" dirty="0" smtClean="0">
                <a:solidFill>
                  <a:srgbClr val="FF0000"/>
                </a:solidFill>
              </a:rPr>
              <a:t>immigration from </a:t>
            </a:r>
            <a:r>
              <a:rPr lang="en-US" sz="1850" dirty="0">
                <a:solidFill>
                  <a:srgbClr val="FF0000"/>
                </a:solidFill>
              </a:rPr>
              <a:t>southern and eastern Europe and </a:t>
            </a:r>
            <a:r>
              <a:rPr lang="en-US" sz="1850" dirty="0" smtClean="0">
                <a:solidFill>
                  <a:srgbClr val="FF0000"/>
                </a:solidFill>
              </a:rPr>
              <a:t>banned immigration </a:t>
            </a:r>
            <a:r>
              <a:rPr lang="en-US" sz="1850" dirty="0">
                <a:solidFill>
                  <a:srgbClr val="FF0000"/>
                </a:solidFill>
              </a:rPr>
              <a:t>from Asia.</a:t>
            </a:r>
          </a:p>
          <a:p>
            <a:pPr marL="0" indent="0">
              <a:buNone/>
            </a:pPr>
            <a:r>
              <a:rPr lang="en-US" sz="1850" dirty="0">
                <a:solidFill>
                  <a:srgbClr val="FF0000"/>
                </a:solidFill>
              </a:rPr>
              <a:t>• The Ku Klux Klan was revived and used violence </a:t>
            </a:r>
            <a:r>
              <a:rPr lang="en-US" sz="1850" dirty="0" smtClean="0">
                <a:solidFill>
                  <a:srgbClr val="FF0000"/>
                </a:solidFill>
              </a:rPr>
              <a:t>to intimidate </a:t>
            </a:r>
            <a:r>
              <a:rPr lang="en-US" sz="1850" dirty="0">
                <a:solidFill>
                  <a:srgbClr val="FF0000"/>
                </a:solidFill>
              </a:rPr>
              <a:t>targeted groups.</a:t>
            </a:r>
          </a:p>
          <a:p>
            <a:pPr marL="0" indent="0">
              <a:buNone/>
            </a:pPr>
            <a:r>
              <a:rPr lang="en-US" sz="1850" dirty="0">
                <a:solidFill>
                  <a:srgbClr val="FF0000"/>
                </a:solidFill>
              </a:rPr>
              <a:t>• The Klan openly marched in major cities to </a:t>
            </a:r>
            <a:r>
              <a:rPr lang="en-US" sz="1850" dirty="0" smtClean="0">
                <a:solidFill>
                  <a:srgbClr val="FF0000"/>
                </a:solidFill>
              </a:rPr>
              <a:t>show their </a:t>
            </a:r>
            <a:r>
              <a:rPr lang="en-US" sz="1850" dirty="0">
                <a:solidFill>
                  <a:srgbClr val="FF0000"/>
                </a:solidFill>
              </a:rPr>
              <a:t>strength and endorse political candidates.</a:t>
            </a:r>
          </a:p>
          <a:p>
            <a:pPr marL="0" indent="0">
              <a:buNone/>
            </a:pPr>
            <a:r>
              <a:rPr lang="en-US" sz="1850" dirty="0"/>
              <a:t>• The American Civil Liberties Union (ACLU) was</a:t>
            </a:r>
          </a:p>
          <a:p>
            <a:pPr marL="0" indent="0">
              <a:buNone/>
            </a:pPr>
            <a:r>
              <a:rPr lang="en-US" sz="1850" dirty="0"/>
              <a:t>created to protect the freedom of speech for all</a:t>
            </a:r>
          </a:p>
          <a:p>
            <a:pPr marL="0" indent="0">
              <a:buNone/>
            </a:pPr>
            <a:r>
              <a:rPr lang="en-US" sz="1850" dirty="0"/>
              <a:t>people.</a:t>
            </a:r>
          </a:p>
          <a:p>
            <a:pPr marL="0" indent="0">
              <a:buNone/>
            </a:pPr>
            <a:r>
              <a:rPr lang="en-US" sz="1850" dirty="0"/>
              <a:t>• The ACLU took on challenging cases, such as </a:t>
            </a:r>
            <a:r>
              <a:rPr lang="en-US" sz="1850" dirty="0" smtClean="0"/>
              <a:t>the Sacco </a:t>
            </a:r>
            <a:r>
              <a:rPr lang="en-US" sz="1850" dirty="0"/>
              <a:t>and Vanzetti case.</a:t>
            </a:r>
            <a:endParaRPr lang="en-US" sz="1850" b="1" u="sn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1851"/>
            <a:ext cx="38957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20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400" y="2819400"/>
            <a:ext cx="1752600" cy="1143000"/>
          </a:xfrm>
        </p:spPr>
        <p:txBody>
          <a:bodyPr>
            <a:noAutofit/>
          </a:bodyPr>
          <a:lstStyle/>
          <a:p>
            <a:r>
              <a:rPr lang="en-US" sz="2400" b="1" dirty="0"/>
              <a:t>Notice the two big dips in this graph. The first one follows passage of the Emergency Immigration Act of 1921. The second shows the impact of the Immigration Act of 1924. </a:t>
            </a:r>
            <a:endParaRPr lang="en-US" sz="2400" b="1" dirty="0">
              <a:effectLst/>
            </a:endParaRPr>
          </a:p>
        </p:txBody>
      </p:sp>
      <p:pic>
        <p:nvPicPr>
          <p:cNvPr id="5122" name="Picture 2" descr="http://s3.amazonaws.com/plato_production/system/images/1861/large/PAI_LT_SE26-05.png?AWSAccessKeyId=AKIAIP3H4NBLMYKZ3OWQ&amp;Expires=1324472427&amp;Signature=nyp%2FWH0RLKgZZUFQKZ4KfOC6CQc%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736"/>
            <a:ext cx="7391400" cy="68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8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819400"/>
            <a:ext cx="4038600" cy="1143000"/>
          </a:xfrm>
        </p:spPr>
        <p:txBody>
          <a:bodyPr>
            <a:noAutofit/>
          </a:bodyPr>
          <a:lstStyle/>
          <a:p>
            <a:r>
              <a:rPr lang="en-US" sz="2200" b="1" dirty="0"/>
              <a:t>The first Ku Klux Klan arose during Recon­struction to intimidate freedmen. It faded away after Reconstruction but was reborn in 1915. This new </a:t>
            </a:r>
            <a:r>
              <a:rPr lang="en-US" sz="2200" b="1" dirty="0">
                <a:solidFill>
                  <a:srgbClr val="FF0000"/>
                </a:solidFill>
              </a:rPr>
              <a:t>KKK targeted African Americans, immigrants, Jews, Catholics, and anyone with values that Klan members saw as “un-American</a:t>
            </a:r>
            <a:r>
              <a:rPr lang="en-US" sz="2200" b="1" dirty="0" smtClean="0">
                <a:solidFill>
                  <a:srgbClr val="FF0000"/>
                </a:solidFill>
              </a:rPr>
              <a:t>.”</a:t>
            </a:r>
            <a:br>
              <a:rPr lang="en-US" sz="2200" b="1" dirty="0" smtClean="0">
                <a:solidFill>
                  <a:srgbClr val="FF0000"/>
                </a:solidFill>
              </a:rPr>
            </a:br>
            <a:r>
              <a:rPr lang="en-US" sz="2200" b="1" dirty="0" smtClean="0">
                <a:solidFill>
                  <a:srgbClr val="FF0000"/>
                </a:solidFill>
              </a:rPr>
              <a:t/>
            </a:r>
            <a:br>
              <a:rPr lang="en-US" sz="2200" b="1" dirty="0" smtClean="0">
                <a:solidFill>
                  <a:srgbClr val="FF0000"/>
                </a:solidFill>
              </a:rPr>
            </a:br>
            <a:r>
              <a:rPr lang="en-US" sz="2400" b="1" dirty="0" smtClean="0"/>
              <a:t>Klan membership swelled </a:t>
            </a:r>
            <a:r>
              <a:rPr lang="en-US" sz="2400" b="1" dirty="0"/>
              <a:t>to </a:t>
            </a:r>
            <a:r>
              <a:rPr lang="en-US" sz="2400" b="1" dirty="0" smtClean="0"/>
              <a:t>3-4 </a:t>
            </a:r>
            <a:r>
              <a:rPr lang="en-US" sz="2400" b="1" dirty="0"/>
              <a:t>million members and gained considerable political power throughout the country.</a:t>
            </a:r>
            <a:r>
              <a:rPr lang="en-US" sz="2200" b="1" dirty="0" smtClean="0"/>
              <a:t/>
            </a:r>
            <a:br>
              <a:rPr lang="en-US" sz="2200" b="1" dirty="0" smtClean="0"/>
            </a:br>
            <a:r>
              <a:rPr lang="en-US" sz="2200" b="1" dirty="0"/>
              <a:t/>
            </a:r>
            <a:br>
              <a:rPr lang="en-US" sz="2200" b="1" dirty="0"/>
            </a:br>
            <a:r>
              <a:rPr lang="en-US" sz="2200" b="1" dirty="0" smtClean="0"/>
              <a:t>The </a:t>
            </a:r>
            <a:r>
              <a:rPr lang="en-US" sz="2400" b="1" dirty="0" smtClean="0">
                <a:solidFill>
                  <a:srgbClr val="FF0000"/>
                </a:solidFill>
              </a:rPr>
              <a:t>KKK </a:t>
            </a:r>
            <a:r>
              <a:rPr lang="en-US" sz="2400" b="1" dirty="0">
                <a:solidFill>
                  <a:srgbClr val="FF0000"/>
                </a:solidFill>
              </a:rPr>
              <a:t>portrayed itself as a defender of American values.</a:t>
            </a:r>
            <a:endParaRPr lang="en-US" sz="2200" b="1" dirty="0">
              <a:solidFill>
                <a:srgbClr val="FF0000"/>
              </a:solidFill>
              <a:effectLst/>
            </a:endParaRPr>
          </a:p>
        </p:txBody>
      </p:sp>
      <p:pic>
        <p:nvPicPr>
          <p:cNvPr id="7170" name="Picture 2" descr="http://s3.amazonaws.com/plato_production/system/images/1571/medium/PAI_LT_SE26-5_Photo.jpg?AWSAccessKeyId=AKIAIP3H4NBLMYKZ3OWQ&amp;Expires=1324472427&amp;Signature=217H%2Fhr%2F9k4w9OnhC8AnUNIga9Y%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08"/>
            <a:ext cx="4774303" cy="683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80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Chapter 12, Summary</a:t>
            </a:r>
            <a:br>
              <a:rPr lang="en-US" b="1" dirty="0"/>
            </a:br>
            <a:r>
              <a:rPr lang="en-US" b="1" i="1" dirty="0"/>
              <a:t>Politics of the Roaring Twenties</a:t>
            </a:r>
            <a:br>
              <a:rPr lang="en-US" b="1" i="1" dirty="0"/>
            </a:br>
            <a:endParaRPr lang="en-US" dirty="0"/>
          </a:p>
        </p:txBody>
      </p:sp>
      <p:sp>
        <p:nvSpPr>
          <p:cNvPr id="3" name="Content Placeholder 2"/>
          <p:cNvSpPr>
            <a:spLocks noGrp="1"/>
          </p:cNvSpPr>
          <p:nvPr>
            <p:ph idx="1"/>
          </p:nvPr>
        </p:nvSpPr>
        <p:spPr>
          <a:xfrm>
            <a:off x="228600" y="1219200"/>
            <a:ext cx="8610600" cy="5486400"/>
          </a:xfrm>
        </p:spPr>
        <p:txBody>
          <a:bodyPr>
            <a:noAutofit/>
          </a:bodyPr>
          <a:lstStyle/>
          <a:p>
            <a:pPr marL="228600" indent="-228600">
              <a:buAutoNum type="arabicPeriod"/>
            </a:pPr>
            <a:r>
              <a:rPr lang="en-US" sz="2000" dirty="0" smtClean="0"/>
              <a:t>Americans</a:t>
            </a:r>
            <a:r>
              <a:rPr lang="en-US" sz="2000" dirty="0"/>
              <a:t>’ dislike of foreigners in </a:t>
            </a:r>
            <a:r>
              <a:rPr lang="en-US" sz="2000" dirty="0" smtClean="0"/>
              <a:t>the 1920s </a:t>
            </a:r>
            <a:r>
              <a:rPr lang="en-US" sz="2000" dirty="0"/>
              <a:t>was revealed by the Red </a:t>
            </a:r>
            <a:r>
              <a:rPr lang="en-US" sz="2000" dirty="0" smtClean="0"/>
              <a:t>Scare, by </a:t>
            </a:r>
            <a:r>
              <a:rPr lang="en-US" sz="2000" dirty="0"/>
              <a:t>the rise of the Ku Klux Klan, by </a:t>
            </a:r>
            <a:r>
              <a:rPr lang="en-US" sz="2000" dirty="0" smtClean="0"/>
              <a:t>a trend </a:t>
            </a:r>
            <a:r>
              <a:rPr lang="en-US" sz="2000" dirty="0"/>
              <a:t>towards isolationism and by </a:t>
            </a:r>
            <a:r>
              <a:rPr lang="en-US" sz="2000" dirty="0" smtClean="0"/>
              <a:t>laws limiting </a:t>
            </a:r>
            <a:r>
              <a:rPr lang="en-US" sz="2000" dirty="0"/>
              <a:t>immigration</a:t>
            </a:r>
            <a:r>
              <a:rPr lang="en-US" sz="2000" dirty="0" smtClean="0"/>
              <a:t>.</a:t>
            </a:r>
          </a:p>
          <a:p>
            <a:pPr marL="0" indent="0">
              <a:buNone/>
            </a:pPr>
            <a:endParaRPr lang="en-US" sz="2000" dirty="0"/>
          </a:p>
          <a:p>
            <a:pPr marL="0" indent="0">
              <a:buNone/>
            </a:pPr>
            <a:r>
              <a:rPr lang="en-US" sz="2000" dirty="0"/>
              <a:t>2. The labor movement in the 1920s </a:t>
            </a:r>
            <a:r>
              <a:rPr lang="en-US" sz="2000" dirty="0" smtClean="0"/>
              <a:t>had some </a:t>
            </a:r>
            <a:r>
              <a:rPr lang="en-US" sz="2000" dirty="0"/>
              <a:t>successes but mostly went into </a:t>
            </a:r>
            <a:r>
              <a:rPr lang="en-US" sz="2000" dirty="0" smtClean="0"/>
              <a:t>a period </a:t>
            </a:r>
            <a:r>
              <a:rPr lang="en-US" sz="2000" dirty="0"/>
              <a:t>of declining membership, </a:t>
            </a:r>
            <a:r>
              <a:rPr lang="en-US" sz="2000" dirty="0" smtClean="0"/>
              <a:t>in part </a:t>
            </a:r>
            <a:r>
              <a:rPr lang="en-US" sz="2000" dirty="0"/>
              <a:t>because unions were labeled </a:t>
            </a:r>
            <a:r>
              <a:rPr lang="en-US" sz="2000" dirty="0" smtClean="0"/>
              <a:t>as radicals.</a:t>
            </a:r>
          </a:p>
          <a:p>
            <a:pPr marL="0" indent="0">
              <a:buNone/>
            </a:pPr>
            <a:endParaRPr lang="en-US" sz="2000" dirty="0"/>
          </a:p>
          <a:p>
            <a:pPr marL="0" indent="0">
              <a:buNone/>
            </a:pPr>
            <a:r>
              <a:rPr lang="en-US" sz="2000" dirty="0"/>
              <a:t>3. Five nations, including the </a:t>
            </a:r>
            <a:r>
              <a:rPr lang="en-US" sz="2000" dirty="0" smtClean="0"/>
              <a:t>United States</a:t>
            </a:r>
            <a:r>
              <a:rPr lang="en-US" sz="2000" dirty="0"/>
              <a:t>, signed an agreement to </a:t>
            </a:r>
            <a:r>
              <a:rPr lang="en-US" sz="2000" dirty="0" smtClean="0"/>
              <a:t>dismantle parts </a:t>
            </a:r>
            <a:r>
              <a:rPr lang="en-US" sz="2000" dirty="0"/>
              <a:t>of their navies. Also, </a:t>
            </a:r>
            <a:r>
              <a:rPr lang="en-US" sz="2000" dirty="0" smtClean="0"/>
              <a:t>64 nations </a:t>
            </a:r>
            <a:r>
              <a:rPr lang="en-US" sz="2000" dirty="0"/>
              <a:t>signed the </a:t>
            </a:r>
            <a:r>
              <a:rPr lang="en-US" sz="2000" dirty="0" smtClean="0"/>
              <a:t>Kellogg-Briand Treaty </a:t>
            </a:r>
            <a:r>
              <a:rPr lang="en-US" sz="2000" dirty="0"/>
              <a:t>promising to give up war as </a:t>
            </a:r>
            <a:r>
              <a:rPr lang="en-US" sz="2000" dirty="0" smtClean="0"/>
              <a:t>an instrument </a:t>
            </a:r>
            <a:r>
              <a:rPr lang="en-US" sz="2000" dirty="0"/>
              <a:t>of foreign policy</a:t>
            </a:r>
            <a:r>
              <a:rPr lang="en-US" sz="2000" dirty="0" smtClean="0"/>
              <a:t>.</a:t>
            </a:r>
          </a:p>
          <a:p>
            <a:pPr marL="0" indent="0">
              <a:buNone/>
            </a:pPr>
            <a:endParaRPr lang="en-US" sz="2000" dirty="0"/>
          </a:p>
          <a:p>
            <a:pPr marL="0" indent="0">
              <a:buNone/>
            </a:pPr>
            <a:r>
              <a:rPr lang="en-US" sz="2000" dirty="0"/>
              <a:t>4. He made poor choices, </a:t>
            </a:r>
            <a:r>
              <a:rPr lang="en-US" sz="2000" dirty="0" smtClean="0"/>
              <a:t>which brought </a:t>
            </a:r>
            <a:r>
              <a:rPr lang="en-US" sz="2000" dirty="0"/>
              <a:t>incidents of bribery and </a:t>
            </a:r>
            <a:r>
              <a:rPr lang="en-US" sz="2000" dirty="0" smtClean="0"/>
              <a:t>corruption such </a:t>
            </a:r>
            <a:r>
              <a:rPr lang="en-US" sz="2000" dirty="0"/>
              <a:t>as the Teapot </a:t>
            </a:r>
            <a:r>
              <a:rPr lang="en-US" sz="2000" dirty="0" smtClean="0"/>
              <a:t>Dome Scandal </a:t>
            </a:r>
            <a:r>
              <a:rPr lang="en-US" sz="2000" dirty="0"/>
              <a:t>and Elk </a:t>
            </a:r>
            <a:r>
              <a:rPr lang="en-US" sz="2000" dirty="0" smtClean="0"/>
              <a:t>Hills.</a:t>
            </a:r>
          </a:p>
          <a:p>
            <a:pPr marL="0" indent="0">
              <a:buNone/>
            </a:pPr>
            <a:endParaRPr lang="en-US" sz="2000" dirty="0"/>
          </a:p>
          <a:p>
            <a:pPr marL="0" indent="0">
              <a:buNone/>
            </a:pPr>
            <a:r>
              <a:rPr lang="en-US" sz="2000" dirty="0" smtClean="0"/>
              <a:t>5</a:t>
            </a:r>
            <a:r>
              <a:rPr lang="en-US" sz="2000" dirty="0"/>
              <a:t>. The business boom was stimulated </a:t>
            </a:r>
            <a:r>
              <a:rPr lang="en-US" sz="2000" dirty="0" smtClean="0"/>
              <a:t>by a </a:t>
            </a:r>
            <a:r>
              <a:rPr lang="en-US" sz="2000" dirty="0"/>
              <a:t>rise in productivity and by </a:t>
            </a:r>
            <a:r>
              <a:rPr lang="en-US" sz="2000" dirty="0" smtClean="0"/>
              <a:t>the growth </a:t>
            </a:r>
            <a:r>
              <a:rPr lang="en-US" sz="2000" dirty="0"/>
              <a:t>of buying on credit.</a:t>
            </a:r>
          </a:p>
        </p:txBody>
      </p:sp>
    </p:spTree>
    <p:extLst>
      <p:ext uri="{BB962C8B-B14F-4D97-AF65-F5344CB8AC3E}">
        <p14:creationId xmlns:p14="http://schemas.microsoft.com/office/powerpoint/2010/main" val="1135202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800600"/>
          </a:xfrm>
        </p:spPr>
        <p:txBody>
          <a:bodyPr>
            <a:normAutofit fontScale="92500"/>
          </a:bodyPr>
          <a:lstStyle/>
          <a:p>
            <a:pPr marL="0" indent="0" algn="ctr">
              <a:buNone/>
            </a:pPr>
            <a:r>
              <a:rPr lang="en-US" dirty="0" smtClean="0"/>
              <a:t>“The </a:t>
            </a:r>
            <a:r>
              <a:rPr lang="en-US" dirty="0"/>
              <a:t>return to normalcy ushered in an exciting new era, including the start of the </a:t>
            </a:r>
            <a:r>
              <a:rPr lang="en-US" b="1" u="sng" dirty="0"/>
              <a:t>automobile culture</a:t>
            </a:r>
            <a:r>
              <a:rPr lang="en-US" dirty="0"/>
              <a:t>, </a:t>
            </a:r>
            <a:r>
              <a:rPr lang="en-US" b="1" u="sng" dirty="0">
                <a:solidFill>
                  <a:srgbClr val="FF0000"/>
                </a:solidFill>
              </a:rPr>
              <a:t>flappers</a:t>
            </a:r>
            <a:r>
              <a:rPr lang="en-US" dirty="0">
                <a:solidFill>
                  <a:srgbClr val="FF0000"/>
                </a:solidFill>
              </a:rPr>
              <a:t> </a:t>
            </a:r>
            <a:r>
              <a:rPr lang="en-US" dirty="0"/>
              <a:t>and the </a:t>
            </a:r>
            <a:r>
              <a:rPr lang="en-US" b="1" u="sng" dirty="0">
                <a:solidFill>
                  <a:srgbClr val="FF0000"/>
                </a:solidFill>
              </a:rPr>
              <a:t>revolution in manners </a:t>
            </a:r>
            <a:r>
              <a:rPr lang="en-US" dirty="0"/>
              <a:t>and</a:t>
            </a:r>
            <a:r>
              <a:rPr lang="en-US" dirty="0">
                <a:solidFill>
                  <a:srgbClr val="FF0000"/>
                </a:solidFill>
              </a:rPr>
              <a:t> </a:t>
            </a:r>
            <a:r>
              <a:rPr lang="en-US" b="1" u="sng" dirty="0">
                <a:solidFill>
                  <a:srgbClr val="FF0000"/>
                </a:solidFill>
              </a:rPr>
              <a:t>morals</a:t>
            </a:r>
            <a:r>
              <a:rPr lang="en-US" dirty="0"/>
              <a:t>. The </a:t>
            </a:r>
            <a:r>
              <a:rPr lang="en-US" b="1" u="sng" dirty="0">
                <a:solidFill>
                  <a:srgbClr val="FF0000"/>
                </a:solidFill>
              </a:rPr>
              <a:t>consumer revolution</a:t>
            </a:r>
            <a:r>
              <a:rPr lang="en-US" dirty="0"/>
              <a:t>, the rise of </a:t>
            </a:r>
            <a:r>
              <a:rPr lang="en-US" u="sng" dirty="0">
                <a:solidFill>
                  <a:srgbClr val="FF0000"/>
                </a:solidFill>
              </a:rPr>
              <a:t>advertising</a:t>
            </a:r>
            <a:r>
              <a:rPr lang="en-US" dirty="0"/>
              <a:t> and </a:t>
            </a:r>
            <a:r>
              <a:rPr lang="en-US" b="1" u="sng" dirty="0"/>
              <a:t>motion pictures</a:t>
            </a:r>
            <a:r>
              <a:rPr lang="en-US" dirty="0"/>
              <a:t>, the </a:t>
            </a:r>
            <a:r>
              <a:rPr lang="en-US" b="1" u="sng" dirty="0">
                <a:solidFill>
                  <a:srgbClr val="FF0000"/>
                </a:solidFill>
              </a:rPr>
              <a:t>Harlem Renaissance</a:t>
            </a:r>
            <a:r>
              <a:rPr lang="en-US" dirty="0"/>
              <a:t>, the </a:t>
            </a:r>
            <a:r>
              <a:rPr lang="en-US" b="1" u="sng" dirty="0"/>
              <a:t>Jazz Age </a:t>
            </a:r>
            <a:r>
              <a:rPr lang="en-US" dirty="0"/>
              <a:t>and the </a:t>
            </a:r>
            <a:r>
              <a:rPr lang="en-US" b="1" u="sng" dirty="0"/>
              <a:t>golden age of sports</a:t>
            </a:r>
            <a:r>
              <a:rPr lang="en-US" dirty="0"/>
              <a:t> were all glamorous new aspects of American life. Meanwhile, </a:t>
            </a:r>
            <a:r>
              <a:rPr lang="en-US" b="1" u="sng" dirty="0">
                <a:solidFill>
                  <a:srgbClr val="FF0000"/>
                </a:solidFill>
              </a:rPr>
              <a:t>social polarization, prohibition</a:t>
            </a:r>
            <a:r>
              <a:rPr lang="en-US" dirty="0"/>
              <a:t>, the </a:t>
            </a:r>
            <a:r>
              <a:rPr lang="en-US" b="1" u="sng" dirty="0">
                <a:solidFill>
                  <a:srgbClr val="FF0000"/>
                </a:solidFill>
              </a:rPr>
              <a:t>Scopes Trial </a:t>
            </a:r>
            <a:r>
              <a:rPr lang="en-US" dirty="0"/>
              <a:t>and the </a:t>
            </a:r>
            <a:r>
              <a:rPr lang="en-US" b="1" u="sng" dirty="0">
                <a:solidFill>
                  <a:srgbClr val="FF0000"/>
                </a:solidFill>
              </a:rPr>
              <a:t>rebirth of the KKK </a:t>
            </a:r>
            <a:r>
              <a:rPr lang="en-US" dirty="0"/>
              <a:t>represented the more sober social </a:t>
            </a:r>
            <a:r>
              <a:rPr lang="en-US" dirty="0" smtClean="0"/>
              <a:t>realities.”</a:t>
            </a:r>
            <a:endParaRPr lang="en-US" dirty="0"/>
          </a:p>
        </p:txBody>
      </p:sp>
      <p:sp>
        <p:nvSpPr>
          <p:cNvPr id="4" name="Title 1"/>
          <p:cNvSpPr txBox="1">
            <a:spLocks/>
          </p:cNvSpPr>
          <p:nvPr/>
        </p:nvSpPr>
        <p:spPr>
          <a:xfrm>
            <a:off x="457200" y="152400"/>
            <a:ext cx="85344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n-US" sz="2600" i="1" dirty="0" smtClean="0">
                <a:solidFill>
                  <a:srgbClr val="0070C0"/>
                </a:solidFill>
                <a:ea typeface="+mn-ea"/>
                <a:cs typeface="+mn-cs"/>
              </a:rPr>
              <a:t> </a:t>
            </a:r>
            <a:r>
              <a:rPr lang="en-US" sz="2600" dirty="0" smtClean="0">
                <a:solidFill>
                  <a:srgbClr val="0070C0"/>
                </a:solidFill>
                <a:ea typeface="+mn-ea"/>
                <a:cs typeface="+mn-cs"/>
              </a:rPr>
              <a:t/>
            </a:r>
            <a:br>
              <a:rPr lang="en-US" sz="2600" dirty="0" smtClean="0">
                <a:solidFill>
                  <a:srgbClr val="0070C0"/>
                </a:solidFill>
                <a:ea typeface="+mn-ea"/>
                <a:cs typeface="+mn-cs"/>
              </a:rPr>
            </a:br>
            <a:r>
              <a:rPr lang="en-US" sz="4000" i="1" u="sng" dirty="0" smtClean="0">
                <a:ea typeface="+mn-ea"/>
                <a:cs typeface="+mn-cs"/>
              </a:rPr>
              <a:t>What was ROARING in post-World War I America in the 1920s?</a:t>
            </a:r>
            <a:r>
              <a:rPr lang="en-US" sz="3200" i="1" u="sng" dirty="0" smtClean="0">
                <a:ea typeface="+mn-ea"/>
                <a:cs typeface="+mn-cs"/>
              </a:rPr>
              <a:t/>
            </a:r>
            <a:br>
              <a:rPr lang="en-US" sz="3200" i="1" u="sng" dirty="0" smtClean="0">
                <a:ea typeface="+mn-ea"/>
                <a:cs typeface="+mn-cs"/>
              </a:rPr>
            </a:br>
            <a:r>
              <a:rPr lang="en-US" sz="3200" u="sng" dirty="0" smtClean="0"/>
              <a:t/>
            </a:r>
            <a:br>
              <a:rPr lang="en-US" sz="3200" u="sng" dirty="0" smtClean="0"/>
            </a:br>
            <a:endParaRPr lang="en-US" sz="2400" i="1" u="sng" dirty="0"/>
          </a:p>
        </p:txBody>
      </p:sp>
    </p:spTree>
    <p:extLst>
      <p:ext uri="{BB962C8B-B14F-4D97-AF65-F5344CB8AC3E}">
        <p14:creationId xmlns:p14="http://schemas.microsoft.com/office/powerpoint/2010/main" val="173001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u="sng" dirty="0">
                <a:latin typeface="Garamond-Book"/>
                <a:ea typeface="Calibri"/>
                <a:cs typeface="Garamond-Book"/>
              </a:rPr>
              <a:t>The Roaring 1920s</a:t>
            </a:r>
            <a:r>
              <a:rPr lang="en-US" dirty="0">
                <a:latin typeface="Garamond-Book"/>
                <a:ea typeface="Calibri"/>
                <a:cs typeface="Garamond-Book"/>
              </a:rPr>
              <a:t>	</a:t>
            </a:r>
            <a:endParaRPr lang="en-US" dirty="0"/>
          </a:p>
        </p:txBody>
      </p:sp>
      <p:sp>
        <p:nvSpPr>
          <p:cNvPr id="3" name="Content Placeholder 2"/>
          <p:cNvSpPr>
            <a:spLocks noGrp="1"/>
          </p:cNvSpPr>
          <p:nvPr>
            <p:ph idx="1"/>
          </p:nvPr>
        </p:nvSpPr>
        <p:spPr>
          <a:xfrm>
            <a:off x="152400" y="838200"/>
            <a:ext cx="8763000" cy="6248400"/>
          </a:xfrm>
        </p:spPr>
        <p:txBody>
          <a:bodyPr>
            <a:normAutofit fontScale="55000" lnSpcReduction="20000"/>
          </a:bodyPr>
          <a:lstStyle/>
          <a:p>
            <a:pPr marL="0" marR="0" indent="0" algn="ctr">
              <a:lnSpc>
                <a:spcPct val="115000"/>
              </a:lnSpc>
              <a:spcBef>
                <a:spcPts val="0"/>
              </a:spcBef>
              <a:spcAft>
                <a:spcPts val="0"/>
              </a:spcAft>
              <a:buNone/>
            </a:pPr>
            <a:r>
              <a:rPr lang="en-US" dirty="0">
                <a:latin typeface="Garamond-Book"/>
                <a:ea typeface="Calibri"/>
                <a:cs typeface="Garamond-Book"/>
              </a:rPr>
              <a:t> </a:t>
            </a:r>
            <a:r>
              <a:rPr lang="en-US" b="1" dirty="0">
                <a:solidFill>
                  <a:srgbClr val="FF0000"/>
                </a:solidFill>
                <a:latin typeface="Garamond-Book"/>
                <a:ea typeface="Calibri"/>
                <a:cs typeface="Garamond-Book"/>
              </a:rPr>
              <a:t>nativist         Harlem Renaissance</a:t>
            </a:r>
            <a:r>
              <a:rPr lang="en-US" b="1" dirty="0">
                <a:latin typeface="Garamond-Book"/>
                <a:ea typeface="Calibri"/>
                <a:cs typeface="Garamond-Book"/>
              </a:rPr>
              <a:t>	   flight	</a:t>
            </a:r>
            <a:r>
              <a:rPr lang="en-US" b="1" dirty="0" smtClean="0">
                <a:latin typeface="Garamond-Book"/>
                <a:ea typeface="Calibri"/>
                <a:cs typeface="Garamond-Book"/>
              </a:rPr>
              <a:t>	</a:t>
            </a:r>
            <a:r>
              <a:rPr lang="en-US" b="1" dirty="0" smtClean="0">
                <a:solidFill>
                  <a:srgbClr val="FF0000"/>
                </a:solidFill>
                <a:latin typeface="Garamond-Book"/>
                <a:ea typeface="Calibri"/>
                <a:cs typeface="Garamond-Book"/>
              </a:rPr>
              <a:t>revival </a:t>
            </a:r>
            <a:r>
              <a:rPr lang="en-US" b="1" dirty="0" smtClean="0">
                <a:latin typeface="Garamond-Book"/>
                <a:ea typeface="Calibri"/>
                <a:cs typeface="Garamond-Book"/>
              </a:rPr>
              <a:t>       </a:t>
            </a:r>
            <a:r>
              <a:rPr lang="en-US" b="1" dirty="0">
                <a:latin typeface="Garamond-Book"/>
                <a:ea typeface="Calibri"/>
                <a:cs typeface="Garamond-Book"/>
              </a:rPr>
              <a:t>pivotal	jazz	</a:t>
            </a:r>
            <a:r>
              <a:rPr lang="en-US" b="1" dirty="0" smtClean="0">
                <a:latin typeface="Garamond-Book"/>
                <a:ea typeface="Calibri"/>
                <a:cs typeface="Garamond-Book"/>
              </a:rPr>
              <a:t>sports</a:t>
            </a:r>
            <a:r>
              <a:rPr lang="en-US" b="1" dirty="0">
                <a:latin typeface="Garamond-Book"/>
                <a:ea typeface="Calibri"/>
                <a:cs typeface="Garamond-Book"/>
              </a:rPr>
              <a:t>		</a:t>
            </a:r>
            <a:r>
              <a:rPr lang="en-US" b="1" dirty="0" smtClean="0">
                <a:solidFill>
                  <a:srgbClr val="FF0000"/>
                </a:solidFill>
                <a:latin typeface="Garamond-Book"/>
                <a:ea typeface="Calibri"/>
                <a:cs typeface="Garamond-Book"/>
              </a:rPr>
              <a:t>temperance</a:t>
            </a:r>
          </a:p>
          <a:p>
            <a:pPr marL="0" marR="0" indent="0">
              <a:lnSpc>
                <a:spcPct val="170000"/>
              </a:lnSpc>
              <a:spcBef>
                <a:spcPts val="0"/>
              </a:spcBef>
              <a:spcAft>
                <a:spcPts val="0"/>
              </a:spcAft>
              <a:buNone/>
            </a:pPr>
            <a:r>
              <a:rPr lang="en-US" dirty="0" smtClean="0">
                <a:latin typeface="Garamond-Book"/>
                <a:ea typeface="Calibri"/>
                <a:cs typeface="Garamond-Book"/>
              </a:rPr>
              <a:t>The </a:t>
            </a:r>
            <a:r>
              <a:rPr lang="en-US" dirty="0">
                <a:latin typeface="Garamond-Book"/>
                <a:ea typeface="Calibri"/>
                <a:cs typeface="Garamond-Book"/>
              </a:rPr>
              <a:t>motion picture industry was born and quickly assumed a </a:t>
            </a:r>
            <a:r>
              <a:rPr lang="en-US" u="sng" dirty="0">
                <a:latin typeface="Garamond-Book"/>
                <a:ea typeface="Calibri"/>
                <a:cs typeface="Garamond-Book"/>
              </a:rPr>
              <a:t>			</a:t>
            </a:r>
            <a:r>
              <a:rPr lang="en-US" u="sng" dirty="0" smtClean="0">
                <a:latin typeface="Garamond-Book"/>
                <a:ea typeface="Calibri"/>
                <a:cs typeface="Garamond-Book"/>
              </a:rPr>
              <a:t> </a:t>
            </a:r>
            <a:r>
              <a:rPr lang="en-US" dirty="0" smtClean="0">
                <a:latin typeface="Garamond-Book"/>
                <a:ea typeface="Calibri"/>
                <a:cs typeface="Garamond-Book"/>
              </a:rPr>
              <a:t>role </a:t>
            </a:r>
            <a:r>
              <a:rPr lang="en-US" dirty="0">
                <a:latin typeface="Garamond-Book"/>
                <a:ea typeface="Calibri"/>
                <a:cs typeface="Garamond-Book"/>
              </a:rPr>
              <a:t>in American culture. Americans were also entertained by </a:t>
            </a:r>
            <a:r>
              <a:rPr lang="en-US" u="sng" dirty="0">
                <a:latin typeface="Garamond-Book"/>
                <a:ea typeface="Calibri"/>
                <a:cs typeface="Garamond-Book"/>
              </a:rPr>
              <a:t>		</a:t>
            </a:r>
            <a:r>
              <a:rPr lang="en-US" dirty="0">
                <a:latin typeface="Garamond-Book"/>
                <a:ea typeface="Calibri"/>
                <a:cs typeface="Garamond-Book"/>
              </a:rPr>
              <a:t> music, just one aspect of the emergence of a distinctively African-American culture, known as the</a:t>
            </a:r>
            <a:r>
              <a:rPr lang="en-US" u="sng" dirty="0">
                <a:latin typeface="Garamond-Book"/>
                <a:ea typeface="Calibri"/>
                <a:cs typeface="Garamond-Book"/>
              </a:rPr>
              <a:t>			</a:t>
            </a:r>
            <a:r>
              <a:rPr lang="en-US" dirty="0">
                <a:latin typeface="Garamond-Book"/>
                <a:ea typeface="Calibri"/>
                <a:cs typeface="Garamond-Book"/>
              </a:rPr>
              <a:t>  </a:t>
            </a:r>
            <a:r>
              <a:rPr lang="en-US" u="sng" dirty="0">
                <a:latin typeface="Garamond-Book"/>
                <a:ea typeface="Calibri"/>
                <a:cs typeface="Garamond-Book"/>
              </a:rPr>
              <a:t>			</a:t>
            </a:r>
            <a:r>
              <a:rPr lang="en-US" dirty="0">
                <a:latin typeface="Garamond-Book"/>
                <a:ea typeface="Calibri"/>
                <a:cs typeface="Garamond-Book"/>
              </a:rPr>
              <a:t>. Heroes from the “Golden Age of </a:t>
            </a:r>
            <a:r>
              <a:rPr lang="en-US" u="sng" dirty="0">
                <a:latin typeface="Garamond-Book"/>
                <a:ea typeface="Calibri"/>
                <a:cs typeface="Garamond-Book"/>
              </a:rPr>
              <a:t>				</a:t>
            </a:r>
            <a:r>
              <a:rPr lang="en-US" dirty="0">
                <a:latin typeface="Garamond-Book"/>
                <a:ea typeface="Calibri"/>
                <a:cs typeface="Garamond-Book"/>
              </a:rPr>
              <a:t>” led by Babe Ruth and Jack Dempsey excited many, and Charles Lindbergh thrilled the world with his daring </a:t>
            </a:r>
            <a:r>
              <a:rPr lang="en-US" u="sng" dirty="0">
                <a:latin typeface="Garamond-Book"/>
                <a:ea typeface="Calibri"/>
                <a:cs typeface="Garamond-Book"/>
              </a:rPr>
              <a:t>			</a:t>
            </a:r>
            <a:r>
              <a:rPr lang="en-US" dirty="0">
                <a:latin typeface="Garamond-Book"/>
                <a:ea typeface="Calibri"/>
                <a:cs typeface="Garamond-Book"/>
              </a:rPr>
              <a:t>. However, old social tensions flared up during this period of rapid cultural change. </a:t>
            </a:r>
            <a:r>
              <a:rPr lang="en-US" u="sng" dirty="0">
                <a:latin typeface="Garamond-Book"/>
                <a:ea typeface="Calibri"/>
                <a:cs typeface="Garamond-Book"/>
              </a:rPr>
              <a:t>				</a:t>
            </a:r>
            <a:r>
              <a:rPr lang="en-US" dirty="0">
                <a:latin typeface="Garamond-Book"/>
                <a:ea typeface="Calibri"/>
                <a:cs typeface="Garamond-Book"/>
              </a:rPr>
              <a:t> advocates had succeeded in making Prohibition the law of the land, but enforcement proved very difficult. The Ku Klux Klan experienced a strong </a:t>
            </a:r>
            <a:r>
              <a:rPr lang="en-US" u="sng" dirty="0">
                <a:latin typeface="Garamond-Book"/>
                <a:ea typeface="Calibri"/>
                <a:cs typeface="Garamond-Book"/>
              </a:rPr>
              <a:t>		</a:t>
            </a:r>
            <a:r>
              <a:rPr lang="en-US" dirty="0">
                <a:latin typeface="Garamond-Book"/>
                <a:ea typeface="Calibri"/>
                <a:cs typeface="Garamond-Book"/>
              </a:rPr>
              <a:t>, expressing hatred towards those they regarded as un-American, and </a:t>
            </a:r>
            <a:r>
              <a:rPr lang="en-US" u="sng" dirty="0">
                <a:latin typeface="Garamond-Book"/>
                <a:ea typeface="Calibri"/>
                <a:cs typeface="Garamond-Book"/>
              </a:rPr>
              <a:t>			</a:t>
            </a:r>
            <a:r>
              <a:rPr lang="en-US" dirty="0">
                <a:latin typeface="Garamond-Book"/>
                <a:ea typeface="Calibri"/>
                <a:cs typeface="Garamond-Book"/>
              </a:rPr>
              <a:t> groups rejected many elements of the new culture that they believed were destroying American values.</a:t>
            </a:r>
            <a:endParaRPr lang="en-US" sz="2800" dirty="0">
              <a:ea typeface="Calibri"/>
              <a:cs typeface="Times New Roman"/>
            </a:endParaRPr>
          </a:p>
          <a:p>
            <a:pPr marL="0" marR="0" indent="0">
              <a:lnSpc>
                <a:spcPct val="115000"/>
              </a:lnSpc>
              <a:spcBef>
                <a:spcPts val="0"/>
              </a:spcBef>
              <a:spcAft>
                <a:spcPts val="0"/>
              </a:spcAft>
              <a:buNone/>
            </a:pPr>
            <a:r>
              <a:rPr lang="en-US" dirty="0">
                <a:latin typeface="Garamond-Book"/>
                <a:ea typeface="Calibri"/>
                <a:cs typeface="Garamond-Book"/>
              </a:rPr>
              <a:t> </a:t>
            </a:r>
            <a:endParaRPr lang="en-US" sz="2800" dirty="0">
              <a:ea typeface="Calibri"/>
              <a:cs typeface="Times New Roman"/>
            </a:endParaRPr>
          </a:p>
        </p:txBody>
      </p:sp>
      <p:sp>
        <p:nvSpPr>
          <p:cNvPr id="4" name="Rectangle 3"/>
          <p:cNvSpPr/>
          <p:nvPr/>
        </p:nvSpPr>
        <p:spPr>
          <a:xfrm>
            <a:off x="6781800" y="1371600"/>
            <a:ext cx="992579" cy="369332"/>
          </a:xfrm>
          <a:prstGeom prst="rect">
            <a:avLst/>
          </a:prstGeom>
        </p:spPr>
        <p:txBody>
          <a:bodyPr wrap="none">
            <a:spAutoFit/>
          </a:bodyPr>
          <a:lstStyle/>
          <a:p>
            <a:r>
              <a:rPr lang="en-US" b="1" dirty="0" smtClean="0">
                <a:latin typeface="Garamond-Book"/>
                <a:ea typeface="Calibri"/>
                <a:cs typeface="Garamond-Book"/>
              </a:rPr>
              <a:t>pivotal </a:t>
            </a:r>
            <a:endParaRPr lang="en-US" dirty="0"/>
          </a:p>
        </p:txBody>
      </p:sp>
      <p:sp>
        <p:nvSpPr>
          <p:cNvPr id="5" name="Rectangle 4"/>
          <p:cNvSpPr/>
          <p:nvPr/>
        </p:nvSpPr>
        <p:spPr>
          <a:xfrm>
            <a:off x="6621350" y="1768888"/>
            <a:ext cx="671979" cy="369332"/>
          </a:xfrm>
          <a:prstGeom prst="rect">
            <a:avLst/>
          </a:prstGeom>
        </p:spPr>
        <p:txBody>
          <a:bodyPr wrap="none">
            <a:spAutoFit/>
          </a:bodyPr>
          <a:lstStyle/>
          <a:p>
            <a:r>
              <a:rPr lang="en-US" b="1" dirty="0" smtClean="0">
                <a:latin typeface="Garamond-Book"/>
                <a:ea typeface="Calibri"/>
                <a:cs typeface="Garamond-Book"/>
              </a:rPr>
              <a:t>jazz </a:t>
            </a:r>
            <a:endParaRPr lang="en-US" dirty="0"/>
          </a:p>
        </p:txBody>
      </p:sp>
      <p:sp>
        <p:nvSpPr>
          <p:cNvPr id="6" name="Rectangle 5"/>
          <p:cNvSpPr/>
          <p:nvPr/>
        </p:nvSpPr>
        <p:spPr>
          <a:xfrm>
            <a:off x="1676400" y="2602468"/>
            <a:ext cx="2505814" cy="369332"/>
          </a:xfrm>
          <a:prstGeom prst="rect">
            <a:avLst/>
          </a:prstGeom>
        </p:spPr>
        <p:txBody>
          <a:bodyPr wrap="none">
            <a:spAutoFit/>
          </a:bodyPr>
          <a:lstStyle/>
          <a:p>
            <a:r>
              <a:rPr lang="en-US" b="1" dirty="0" smtClean="0">
                <a:latin typeface="Garamond-Book"/>
                <a:ea typeface="Calibri"/>
                <a:cs typeface="Garamond-Book"/>
              </a:rPr>
              <a:t>Harlem Renaissance </a:t>
            </a:r>
            <a:endParaRPr lang="en-US" dirty="0"/>
          </a:p>
        </p:txBody>
      </p:sp>
      <p:sp>
        <p:nvSpPr>
          <p:cNvPr id="7" name="Rectangle 6"/>
          <p:cNvSpPr/>
          <p:nvPr/>
        </p:nvSpPr>
        <p:spPr>
          <a:xfrm>
            <a:off x="1642872" y="3048000"/>
            <a:ext cx="954107" cy="369332"/>
          </a:xfrm>
          <a:prstGeom prst="rect">
            <a:avLst/>
          </a:prstGeom>
        </p:spPr>
        <p:txBody>
          <a:bodyPr wrap="none">
            <a:spAutoFit/>
          </a:bodyPr>
          <a:lstStyle/>
          <a:p>
            <a:r>
              <a:rPr lang="en-US" b="1" dirty="0" smtClean="0">
                <a:latin typeface="Garamond-Book"/>
                <a:ea typeface="Calibri"/>
                <a:cs typeface="Garamond-Book"/>
              </a:rPr>
              <a:t>sports </a:t>
            </a:r>
            <a:endParaRPr lang="en-US" dirty="0"/>
          </a:p>
        </p:txBody>
      </p:sp>
      <p:sp>
        <p:nvSpPr>
          <p:cNvPr id="8" name="Rectangle 7"/>
          <p:cNvSpPr/>
          <p:nvPr/>
        </p:nvSpPr>
        <p:spPr>
          <a:xfrm>
            <a:off x="6871567" y="3450860"/>
            <a:ext cx="813043" cy="369332"/>
          </a:xfrm>
          <a:prstGeom prst="rect">
            <a:avLst/>
          </a:prstGeom>
        </p:spPr>
        <p:txBody>
          <a:bodyPr wrap="none">
            <a:spAutoFit/>
          </a:bodyPr>
          <a:lstStyle/>
          <a:p>
            <a:r>
              <a:rPr lang="en-US" b="1" dirty="0" smtClean="0">
                <a:latin typeface="Garamond-Book"/>
                <a:ea typeface="Calibri"/>
                <a:cs typeface="Garamond-Book"/>
              </a:rPr>
              <a:t>flight </a:t>
            </a:r>
            <a:endParaRPr lang="en-US" dirty="0"/>
          </a:p>
        </p:txBody>
      </p:sp>
      <p:sp>
        <p:nvSpPr>
          <p:cNvPr id="9" name="Rectangle 8"/>
          <p:cNvSpPr/>
          <p:nvPr/>
        </p:nvSpPr>
        <p:spPr>
          <a:xfrm>
            <a:off x="762000" y="4267200"/>
            <a:ext cx="1591013" cy="369332"/>
          </a:xfrm>
          <a:prstGeom prst="rect">
            <a:avLst/>
          </a:prstGeom>
        </p:spPr>
        <p:txBody>
          <a:bodyPr wrap="none">
            <a:spAutoFit/>
          </a:bodyPr>
          <a:lstStyle/>
          <a:p>
            <a:r>
              <a:rPr lang="en-US" b="1" dirty="0" smtClean="0">
                <a:latin typeface="Garamond-Book"/>
                <a:ea typeface="Calibri"/>
                <a:cs typeface="Garamond-Book"/>
              </a:rPr>
              <a:t>Temperance </a:t>
            </a:r>
            <a:endParaRPr lang="en-US" dirty="0"/>
          </a:p>
        </p:txBody>
      </p:sp>
      <p:sp>
        <p:nvSpPr>
          <p:cNvPr id="10" name="Rectangle 9"/>
          <p:cNvSpPr/>
          <p:nvPr/>
        </p:nvSpPr>
        <p:spPr>
          <a:xfrm>
            <a:off x="1067628" y="5105400"/>
            <a:ext cx="979755" cy="369332"/>
          </a:xfrm>
          <a:prstGeom prst="rect">
            <a:avLst/>
          </a:prstGeom>
        </p:spPr>
        <p:txBody>
          <a:bodyPr wrap="none">
            <a:spAutoFit/>
          </a:bodyPr>
          <a:lstStyle/>
          <a:p>
            <a:r>
              <a:rPr lang="en-US" b="1" dirty="0" smtClean="0">
                <a:latin typeface="Garamond-Book"/>
                <a:ea typeface="Calibri"/>
                <a:cs typeface="Garamond-Book"/>
              </a:rPr>
              <a:t>revival </a:t>
            </a:r>
            <a:endParaRPr lang="en-US" dirty="0"/>
          </a:p>
        </p:txBody>
      </p:sp>
      <p:sp>
        <p:nvSpPr>
          <p:cNvPr id="11" name="Rectangle 10"/>
          <p:cNvSpPr/>
          <p:nvPr/>
        </p:nvSpPr>
        <p:spPr>
          <a:xfrm>
            <a:off x="1067628" y="5474732"/>
            <a:ext cx="1056700" cy="369332"/>
          </a:xfrm>
          <a:prstGeom prst="rect">
            <a:avLst/>
          </a:prstGeom>
        </p:spPr>
        <p:txBody>
          <a:bodyPr wrap="none">
            <a:spAutoFit/>
          </a:bodyPr>
          <a:lstStyle/>
          <a:p>
            <a:r>
              <a:rPr lang="en-US" b="1" dirty="0" smtClean="0">
                <a:latin typeface="Garamond-Book"/>
                <a:ea typeface="Calibri"/>
                <a:cs typeface="Garamond-Book"/>
              </a:rPr>
              <a:t>nativist </a:t>
            </a:r>
            <a:endParaRPr lang="en-US" dirty="0"/>
          </a:p>
        </p:txBody>
      </p:sp>
    </p:spTree>
    <p:extLst>
      <p:ext uri="{BB962C8B-B14F-4D97-AF65-F5344CB8AC3E}">
        <p14:creationId xmlns:p14="http://schemas.microsoft.com/office/powerpoint/2010/main" val="2935618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u="sng" dirty="0">
                <a:latin typeface="Garamond-Book"/>
                <a:ea typeface="Calibri"/>
                <a:cs typeface="Garamond-Book"/>
              </a:rPr>
              <a:t>The Roaring 1920s</a:t>
            </a:r>
            <a:r>
              <a:rPr lang="en-US" dirty="0">
                <a:latin typeface="Garamond-Book"/>
                <a:ea typeface="Calibri"/>
                <a:cs typeface="Garamond-Book"/>
              </a:rPr>
              <a:t>	</a:t>
            </a:r>
            <a:endParaRPr lang="en-US" dirty="0"/>
          </a:p>
        </p:txBody>
      </p:sp>
      <p:sp>
        <p:nvSpPr>
          <p:cNvPr id="3" name="Content Placeholder 2"/>
          <p:cNvSpPr>
            <a:spLocks noGrp="1"/>
          </p:cNvSpPr>
          <p:nvPr>
            <p:ph idx="1"/>
          </p:nvPr>
        </p:nvSpPr>
        <p:spPr>
          <a:xfrm>
            <a:off x="152400" y="838200"/>
            <a:ext cx="8763000" cy="6019800"/>
          </a:xfrm>
        </p:spPr>
        <p:txBody>
          <a:bodyPr>
            <a:normAutofit fontScale="92500" lnSpcReduction="10000"/>
          </a:bodyPr>
          <a:lstStyle/>
          <a:p>
            <a:pPr marL="0" indent="0">
              <a:buNone/>
            </a:pPr>
            <a:r>
              <a:rPr lang="en-US" sz="2000" b="1" dirty="0" smtClean="0">
                <a:solidFill>
                  <a:srgbClr val="FF0000"/>
                </a:solidFill>
              </a:rPr>
              <a:t>gap 		prosperity		stocks			production</a:t>
            </a:r>
            <a:endParaRPr lang="en-US" sz="2000" dirty="0" smtClean="0">
              <a:solidFill>
                <a:srgbClr val="FF0000"/>
              </a:solidFill>
            </a:endParaRPr>
          </a:p>
          <a:p>
            <a:pPr marL="0" indent="0">
              <a:buNone/>
            </a:pPr>
            <a:endParaRPr lang="en-US" sz="2000" dirty="0" smtClean="0"/>
          </a:p>
          <a:p>
            <a:pPr marL="0" indent="0">
              <a:lnSpc>
                <a:spcPct val="150000"/>
              </a:lnSpc>
              <a:buNone/>
            </a:pPr>
            <a:r>
              <a:rPr lang="en-US" sz="2000" dirty="0" smtClean="0"/>
              <a:t>The </a:t>
            </a:r>
            <a:r>
              <a:rPr lang="en-US" sz="2000" dirty="0"/>
              <a:t>excitement generated by the economic </a:t>
            </a:r>
            <a:r>
              <a:rPr lang="en-US" sz="2000" u="sng" dirty="0"/>
              <a:t>				</a:t>
            </a:r>
            <a:r>
              <a:rPr lang="en-US" sz="2000" dirty="0"/>
              <a:t>of the time tended to overshadow underlying weaknesses such as high speculation in </a:t>
            </a:r>
            <a:r>
              <a:rPr lang="en-US" sz="2000" dirty="0" smtClean="0"/>
              <a:t>	</a:t>
            </a:r>
            <a:r>
              <a:rPr lang="en-US" sz="2000" u="sng" dirty="0" smtClean="0"/>
              <a:t>		</a:t>
            </a:r>
            <a:r>
              <a:rPr lang="en-US" sz="2000" dirty="0" smtClean="0"/>
              <a:t>, </a:t>
            </a:r>
            <a:r>
              <a:rPr lang="en-US" sz="2000" dirty="0"/>
              <a:t>cutbacks in industrial </a:t>
            </a:r>
            <a:r>
              <a:rPr lang="en-US" sz="2000" u="sng" dirty="0"/>
              <a:t>			</a:t>
            </a:r>
            <a:r>
              <a:rPr lang="en-US" sz="2000" dirty="0"/>
              <a:t> and the increasing </a:t>
            </a:r>
            <a:r>
              <a:rPr lang="en-US" sz="2000" u="sng" dirty="0"/>
              <a:t>		</a:t>
            </a:r>
            <a:r>
              <a:rPr lang="en-US" sz="2000" dirty="0"/>
              <a:t> between rich and poor.  The causes for an abrupt end to the economic optimism of the Roaring Twenties were in place</a:t>
            </a:r>
            <a:r>
              <a:rPr lang="en-US" sz="2000" dirty="0" smtClean="0"/>
              <a:t>.</a:t>
            </a:r>
          </a:p>
          <a:p>
            <a:pPr marL="0" indent="0">
              <a:lnSpc>
                <a:spcPct val="150000"/>
              </a:lnSpc>
              <a:buNone/>
            </a:pPr>
            <a:endParaRPr lang="en-US" sz="2000" dirty="0"/>
          </a:p>
          <a:p>
            <a:pPr marL="0" indent="0">
              <a:lnSpc>
                <a:spcPct val="150000"/>
              </a:lnSpc>
              <a:buNone/>
            </a:pPr>
            <a:r>
              <a:rPr lang="en-US" sz="2000" dirty="0"/>
              <a:t>“Nothing in the world can take the place of persistence. Talent will not; nothing is more common than unsuccessful men with talent. Genius will not; unrewarded genius is almost a proverb. Education will not; the world is full of educated derelicts. Persistence and determination are omnipotent. The slogan 'press on' has solved and always will solve the problems of the human race.”		 </a:t>
            </a:r>
            <a:endParaRPr lang="en-US" sz="2000" dirty="0" smtClean="0"/>
          </a:p>
          <a:p>
            <a:pPr marL="0" indent="0">
              <a:lnSpc>
                <a:spcPct val="150000"/>
              </a:lnSpc>
              <a:buNone/>
            </a:pPr>
            <a:r>
              <a:rPr lang="en-US" sz="2000" dirty="0" smtClean="0"/>
              <a:t>- </a:t>
            </a:r>
            <a:r>
              <a:rPr lang="en-US" sz="2000" b="1" dirty="0"/>
              <a:t>Calvin Coolidge</a:t>
            </a:r>
          </a:p>
          <a:p>
            <a:pPr marL="0" indent="0">
              <a:lnSpc>
                <a:spcPct val="150000"/>
              </a:lnSpc>
              <a:buNone/>
            </a:pPr>
            <a:endParaRPr lang="en-US" sz="2000" dirty="0" smtClean="0"/>
          </a:p>
          <a:p>
            <a:pPr marL="0" indent="0">
              <a:buNone/>
            </a:pPr>
            <a:endParaRPr lang="en-US" sz="2000" dirty="0"/>
          </a:p>
        </p:txBody>
      </p:sp>
      <p:sp>
        <p:nvSpPr>
          <p:cNvPr id="4" name="Rectangle 3"/>
          <p:cNvSpPr/>
          <p:nvPr/>
        </p:nvSpPr>
        <p:spPr>
          <a:xfrm>
            <a:off x="5334000" y="1419690"/>
            <a:ext cx="1377300" cy="369332"/>
          </a:xfrm>
          <a:prstGeom prst="rect">
            <a:avLst/>
          </a:prstGeom>
        </p:spPr>
        <p:txBody>
          <a:bodyPr wrap="none">
            <a:spAutoFit/>
          </a:bodyPr>
          <a:lstStyle/>
          <a:p>
            <a:r>
              <a:rPr lang="en-US" b="1" dirty="0" smtClean="0">
                <a:latin typeface="Garamond-Book"/>
                <a:ea typeface="Calibri"/>
                <a:cs typeface="Garamond-Book"/>
              </a:rPr>
              <a:t>prosperity </a:t>
            </a:r>
            <a:endParaRPr lang="en-US" dirty="0"/>
          </a:p>
        </p:txBody>
      </p:sp>
      <p:sp>
        <p:nvSpPr>
          <p:cNvPr id="5" name="Rectangle 4"/>
          <p:cNvSpPr/>
          <p:nvPr/>
        </p:nvSpPr>
        <p:spPr>
          <a:xfrm>
            <a:off x="4133053" y="2305550"/>
            <a:ext cx="1454244" cy="369332"/>
          </a:xfrm>
          <a:prstGeom prst="rect">
            <a:avLst/>
          </a:prstGeom>
        </p:spPr>
        <p:txBody>
          <a:bodyPr wrap="none">
            <a:spAutoFit/>
          </a:bodyPr>
          <a:lstStyle/>
          <a:p>
            <a:r>
              <a:rPr lang="en-US" b="1" dirty="0" smtClean="0">
                <a:latin typeface="Garamond-Book"/>
                <a:ea typeface="Calibri"/>
                <a:cs typeface="Garamond-Book"/>
              </a:rPr>
              <a:t>production </a:t>
            </a:r>
            <a:endParaRPr lang="en-US" dirty="0"/>
          </a:p>
        </p:txBody>
      </p:sp>
      <p:sp>
        <p:nvSpPr>
          <p:cNvPr id="6" name="Rectangle 5"/>
          <p:cNvSpPr/>
          <p:nvPr/>
        </p:nvSpPr>
        <p:spPr>
          <a:xfrm>
            <a:off x="307109" y="2305550"/>
            <a:ext cx="979755" cy="369332"/>
          </a:xfrm>
          <a:prstGeom prst="rect">
            <a:avLst/>
          </a:prstGeom>
        </p:spPr>
        <p:txBody>
          <a:bodyPr wrap="none">
            <a:spAutoFit/>
          </a:bodyPr>
          <a:lstStyle/>
          <a:p>
            <a:r>
              <a:rPr lang="en-US" b="1" dirty="0" smtClean="0">
                <a:latin typeface="Garamond-Book"/>
                <a:ea typeface="Calibri"/>
                <a:cs typeface="Garamond-Book"/>
              </a:rPr>
              <a:t>stocks </a:t>
            </a:r>
            <a:endParaRPr lang="en-US" dirty="0"/>
          </a:p>
        </p:txBody>
      </p:sp>
      <p:sp>
        <p:nvSpPr>
          <p:cNvPr id="7" name="Rectangle 6"/>
          <p:cNvSpPr/>
          <p:nvPr/>
        </p:nvSpPr>
        <p:spPr>
          <a:xfrm>
            <a:off x="369555" y="2674882"/>
            <a:ext cx="659155" cy="369332"/>
          </a:xfrm>
          <a:prstGeom prst="rect">
            <a:avLst/>
          </a:prstGeom>
        </p:spPr>
        <p:txBody>
          <a:bodyPr wrap="none">
            <a:spAutoFit/>
          </a:bodyPr>
          <a:lstStyle/>
          <a:p>
            <a:r>
              <a:rPr lang="en-US" b="1" dirty="0" smtClean="0">
                <a:latin typeface="Garamond-Book"/>
                <a:ea typeface="Calibri"/>
                <a:cs typeface="Garamond-Book"/>
              </a:rPr>
              <a:t>gap </a:t>
            </a:r>
            <a:endParaRPr lang="en-US" dirty="0"/>
          </a:p>
        </p:txBody>
      </p:sp>
    </p:spTree>
    <p:extLst>
      <p:ext uri="{BB962C8B-B14F-4D97-AF65-F5344CB8AC3E}">
        <p14:creationId xmlns:p14="http://schemas.microsoft.com/office/powerpoint/2010/main" val="2710941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822" y="2895600"/>
            <a:ext cx="5181600" cy="1143000"/>
          </a:xfrm>
        </p:spPr>
        <p:txBody>
          <a:bodyPr>
            <a:noAutofit/>
          </a:bodyPr>
          <a:lstStyle/>
          <a:p>
            <a:r>
              <a:rPr lang="en-US" sz="2300" b="1" dirty="0"/>
              <a:t>As soon as World War I ended, the federal government canceled its contracts with weapons manufacturers, like this one in New Jersey. Hundreds of thousands of factory workers were laid off. At the same time, the army released nearly 4 million soldiers. The result was massive unemployment and an economic recession</a:t>
            </a:r>
            <a:r>
              <a:rPr lang="en-US" sz="2300" b="1" dirty="0" smtClean="0"/>
              <a:t>.</a:t>
            </a:r>
            <a:br>
              <a:rPr lang="en-US" sz="2300" b="1" dirty="0" smtClean="0"/>
            </a:br>
            <a:r>
              <a:rPr lang="en-US" sz="2300" b="1" dirty="0"/>
              <a:t/>
            </a:r>
            <a:br>
              <a:rPr lang="en-US" sz="2300" b="1" dirty="0"/>
            </a:br>
            <a:r>
              <a:rPr lang="en-US" sz="2300" b="1" dirty="0"/>
              <a:t>Like many workers after World War I, Sacco and Vanzetti were union men. </a:t>
            </a:r>
            <a:r>
              <a:rPr lang="en-US" sz="2300" b="1" dirty="0" smtClean="0"/>
              <a:t/>
            </a:r>
            <a:br>
              <a:rPr lang="en-US" sz="2300" b="1" dirty="0" smtClean="0"/>
            </a:br>
            <a:r>
              <a:rPr lang="en-US" sz="2300" b="1" dirty="0"/>
              <a:t/>
            </a:r>
            <a:br>
              <a:rPr lang="en-US" sz="2300" b="1" dirty="0"/>
            </a:br>
            <a:r>
              <a:rPr lang="en-US" sz="2300" b="1" dirty="0" smtClean="0">
                <a:solidFill>
                  <a:srgbClr val="FF0000"/>
                </a:solidFill>
              </a:rPr>
              <a:t>A </a:t>
            </a:r>
            <a:r>
              <a:rPr lang="en-US" sz="2300" b="1" dirty="0">
                <a:solidFill>
                  <a:srgbClr val="FF0000"/>
                </a:solidFill>
              </a:rPr>
              <a:t>poorly planned demobilization resulted in an economic recession after World War I. As unemployment rose, living standards for all but the richest Americans declined.</a:t>
            </a:r>
            <a:r>
              <a:rPr lang="en-US" sz="2400" dirty="0">
                <a:solidFill>
                  <a:srgbClr val="FF0000"/>
                </a:solidFill>
              </a:rPr>
              <a:t/>
            </a:r>
            <a:br>
              <a:rPr lang="en-US" sz="2400" dirty="0">
                <a:solidFill>
                  <a:srgbClr val="FF0000"/>
                </a:solidFill>
              </a:rPr>
            </a:br>
            <a:endParaRPr lang="en-US" sz="2400" b="1" dirty="0">
              <a:solidFill>
                <a:srgbClr val="FF0000"/>
              </a:solidFill>
              <a:effectLst/>
            </a:endParaRPr>
          </a:p>
        </p:txBody>
      </p:sp>
      <p:pic>
        <p:nvPicPr>
          <p:cNvPr id="2050" name="Picture 2" descr="http://s3.amazonaws.com/plato_production/system/images/3657/large/PAI_LT_SE26-2_Photo1.jpg?AWSAccessKeyId=AKIAIP3H4NBLMYKZ3OWQ&amp;Expires=1324470727&amp;Signature=r%2BoDcdvb6eRTBridoXs73W8hF%2Bg%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98"/>
            <a:ext cx="3765822" cy="688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457"/>
            <a:ext cx="8229600" cy="805543"/>
          </a:xfrm>
        </p:spPr>
        <p:txBody>
          <a:bodyPr>
            <a:normAutofit fontScale="90000"/>
          </a:bodyPr>
          <a:lstStyle/>
          <a:p>
            <a:r>
              <a:rPr lang="en-US" b="1" dirty="0"/>
              <a:t>Vocabulary</a:t>
            </a:r>
            <a:r>
              <a:rPr lang="en-US" dirty="0"/>
              <a:t/>
            </a:r>
            <a:br>
              <a:rPr lang="en-US" dirty="0"/>
            </a:br>
            <a:endParaRPr lang="en-US" dirty="0"/>
          </a:p>
        </p:txBody>
      </p:sp>
      <p:sp>
        <p:nvSpPr>
          <p:cNvPr id="3" name="Content Placeholder 2"/>
          <p:cNvSpPr>
            <a:spLocks noGrp="1"/>
          </p:cNvSpPr>
          <p:nvPr>
            <p:ph idx="1"/>
          </p:nvPr>
        </p:nvSpPr>
        <p:spPr>
          <a:xfrm>
            <a:off x="152400" y="762000"/>
            <a:ext cx="8991600" cy="6324600"/>
          </a:xfrm>
        </p:spPr>
        <p:txBody>
          <a:bodyPr>
            <a:normAutofit fontScale="40000" lnSpcReduction="20000"/>
          </a:bodyPr>
          <a:lstStyle/>
          <a:p>
            <a:pPr marL="0" indent="0">
              <a:lnSpc>
                <a:spcPct val="170000"/>
              </a:lnSpc>
              <a:buNone/>
            </a:pPr>
            <a:r>
              <a:rPr lang="en-US" sz="4500" b="1" u="sng" dirty="0" smtClean="0"/>
              <a:t>Progressivism</a:t>
            </a:r>
            <a:r>
              <a:rPr lang="en-US" sz="3500" b="1" dirty="0" smtClean="0"/>
              <a:t> </a:t>
            </a:r>
            <a:r>
              <a:rPr lang="en-US" sz="3500" dirty="0"/>
              <a:t>— An American reform movement within both major political parties, from about 1890 to World War I, that pressed for legislation to reform many aspects of America’s urban and industrial systems.</a:t>
            </a:r>
          </a:p>
          <a:p>
            <a:pPr marL="0" indent="0">
              <a:lnSpc>
                <a:spcPct val="170000"/>
              </a:lnSpc>
              <a:buNone/>
            </a:pPr>
            <a:r>
              <a:rPr lang="en-US" sz="4000" b="1" dirty="0"/>
              <a:t>“The Jazz Age” and “The Roaring Twenties” </a:t>
            </a:r>
            <a:r>
              <a:rPr lang="en-US" sz="3500" dirty="0"/>
              <a:t>— Terms used by historians to characterize the decade of the 1920s.</a:t>
            </a:r>
          </a:p>
          <a:p>
            <a:pPr marL="0" indent="0">
              <a:lnSpc>
                <a:spcPct val="170000"/>
              </a:lnSpc>
              <a:buNone/>
            </a:pPr>
            <a:r>
              <a:rPr lang="en-US" sz="3500" b="1" u="sng" dirty="0"/>
              <a:t>Third Industrial Revolution </a:t>
            </a:r>
            <a:r>
              <a:rPr lang="en-US" sz="3500" dirty="0"/>
              <a:t>— </a:t>
            </a:r>
            <a:r>
              <a:rPr lang="en-US" sz="3500" dirty="0">
                <a:solidFill>
                  <a:srgbClr val="FF0000"/>
                </a:solidFill>
              </a:rPr>
              <a:t>The shift in the 1920s towards relying on </a:t>
            </a:r>
            <a:r>
              <a:rPr lang="en-US" sz="4500" b="1" u="sng" dirty="0" smtClean="0">
                <a:solidFill>
                  <a:srgbClr val="FF0000"/>
                </a:solidFill>
              </a:rPr>
              <a:t>electricity</a:t>
            </a:r>
            <a:r>
              <a:rPr lang="en-US" sz="3500" dirty="0" smtClean="0">
                <a:solidFill>
                  <a:srgbClr val="FF0000"/>
                </a:solidFill>
              </a:rPr>
              <a:t> </a:t>
            </a:r>
            <a:r>
              <a:rPr lang="en-US" sz="3500" dirty="0">
                <a:solidFill>
                  <a:srgbClr val="FF0000"/>
                </a:solidFill>
              </a:rPr>
              <a:t>for power and utilizing the assembly line for the mass production of consumer goods.</a:t>
            </a:r>
          </a:p>
          <a:p>
            <a:pPr marL="0" indent="0">
              <a:lnSpc>
                <a:spcPct val="170000"/>
              </a:lnSpc>
              <a:buNone/>
            </a:pPr>
            <a:r>
              <a:rPr lang="en-US" sz="4500" b="1" u="sng" dirty="0" smtClean="0"/>
              <a:t>Model T</a:t>
            </a:r>
            <a:r>
              <a:rPr lang="en-US" sz="3500" dirty="0" smtClean="0"/>
              <a:t>— </a:t>
            </a:r>
            <a:r>
              <a:rPr lang="en-US" sz="3500" dirty="0"/>
              <a:t>A reliable, affordable car that was designed, manufactured and sold by Henry Ford. It became one of the most popular American-made cars in history.</a:t>
            </a:r>
          </a:p>
          <a:p>
            <a:pPr marL="0" indent="0">
              <a:lnSpc>
                <a:spcPct val="170000"/>
              </a:lnSpc>
              <a:buNone/>
            </a:pPr>
            <a:r>
              <a:rPr lang="en-US" sz="3500" b="1" dirty="0">
                <a:solidFill>
                  <a:srgbClr val="FF0000"/>
                </a:solidFill>
              </a:rPr>
              <a:t>mass consumer culture </a:t>
            </a:r>
            <a:r>
              <a:rPr lang="en-US" sz="3500" dirty="0">
                <a:solidFill>
                  <a:srgbClr val="FF0000"/>
                </a:solidFill>
              </a:rPr>
              <a:t>— The desire of </a:t>
            </a:r>
            <a:r>
              <a:rPr lang="en-US" sz="4500" b="1" u="sng" dirty="0" smtClean="0">
                <a:solidFill>
                  <a:srgbClr val="FF0000"/>
                </a:solidFill>
              </a:rPr>
              <a:t>producers</a:t>
            </a:r>
            <a:r>
              <a:rPr lang="en-US" sz="3500" dirty="0" smtClean="0">
                <a:solidFill>
                  <a:srgbClr val="FF0000"/>
                </a:solidFill>
              </a:rPr>
              <a:t> </a:t>
            </a:r>
            <a:r>
              <a:rPr lang="en-US" sz="3500" dirty="0">
                <a:solidFill>
                  <a:srgbClr val="FF0000"/>
                </a:solidFill>
              </a:rPr>
              <a:t>to sell, and </a:t>
            </a:r>
            <a:r>
              <a:rPr lang="en-US" sz="3500" dirty="0" smtClean="0">
                <a:solidFill>
                  <a:srgbClr val="FF0000"/>
                </a:solidFill>
              </a:rPr>
              <a:t>of </a:t>
            </a:r>
            <a:r>
              <a:rPr lang="en-US" sz="4500" b="1" u="sng" dirty="0" smtClean="0">
                <a:solidFill>
                  <a:srgbClr val="FF0000"/>
                </a:solidFill>
              </a:rPr>
              <a:t>consumers</a:t>
            </a:r>
            <a:r>
              <a:rPr lang="en-US" sz="3500" b="1" dirty="0" smtClean="0">
                <a:solidFill>
                  <a:srgbClr val="FF0000"/>
                </a:solidFill>
              </a:rPr>
              <a:t>  </a:t>
            </a:r>
            <a:r>
              <a:rPr lang="en-US" sz="3500" dirty="0" smtClean="0">
                <a:solidFill>
                  <a:srgbClr val="FF0000"/>
                </a:solidFill>
              </a:rPr>
              <a:t>to </a:t>
            </a:r>
            <a:r>
              <a:rPr lang="en-US" sz="3500" dirty="0">
                <a:solidFill>
                  <a:srgbClr val="FF0000"/>
                </a:solidFill>
              </a:rPr>
              <a:t>buy, the many new products developed in the 1920s, such as electrical appliances.</a:t>
            </a:r>
          </a:p>
          <a:p>
            <a:pPr marL="0" indent="0">
              <a:lnSpc>
                <a:spcPct val="170000"/>
              </a:lnSpc>
              <a:buNone/>
            </a:pPr>
            <a:r>
              <a:rPr lang="en-US" sz="3500" b="1" dirty="0">
                <a:solidFill>
                  <a:srgbClr val="FF0000"/>
                </a:solidFill>
              </a:rPr>
              <a:t>19th Amendment </a:t>
            </a:r>
            <a:r>
              <a:rPr lang="en-US" sz="3500" dirty="0">
                <a:solidFill>
                  <a:srgbClr val="FF0000"/>
                </a:solidFill>
              </a:rPr>
              <a:t>— The Constitutional amendment that gave women the right to vote.</a:t>
            </a:r>
          </a:p>
          <a:p>
            <a:pPr marL="0" indent="0">
              <a:lnSpc>
                <a:spcPct val="170000"/>
              </a:lnSpc>
              <a:buNone/>
            </a:pPr>
            <a:r>
              <a:rPr lang="en-US" sz="4500" b="1" u="sng" dirty="0" smtClean="0"/>
              <a:t>Speakeasies</a:t>
            </a:r>
            <a:r>
              <a:rPr lang="en-US" sz="3500" b="1" dirty="0" smtClean="0"/>
              <a:t> </a:t>
            </a:r>
            <a:r>
              <a:rPr lang="en-US" sz="3500" dirty="0"/>
              <a:t>— Places where alcoholic drinks were sold illegally during the time of Prohibition.</a:t>
            </a:r>
          </a:p>
          <a:p>
            <a:pPr marL="0" indent="0">
              <a:lnSpc>
                <a:spcPct val="170000"/>
              </a:lnSpc>
              <a:buNone/>
            </a:pPr>
            <a:r>
              <a:rPr lang="en-US" sz="4500" b="1" u="sng" dirty="0" smtClean="0">
                <a:solidFill>
                  <a:srgbClr val="FF0000"/>
                </a:solidFill>
              </a:rPr>
              <a:t>Flappers</a:t>
            </a:r>
            <a:r>
              <a:rPr lang="en-US" sz="3500" b="1" dirty="0" smtClean="0">
                <a:solidFill>
                  <a:srgbClr val="FF0000"/>
                </a:solidFill>
              </a:rPr>
              <a:t> </a:t>
            </a:r>
            <a:r>
              <a:rPr lang="en-US" sz="3500" dirty="0">
                <a:solidFill>
                  <a:srgbClr val="FF0000"/>
                </a:solidFill>
              </a:rPr>
              <a:t>— Young women of the 1920s who sought to liberate themselves from old social rules and customs and to enjoy life fully and on a basis equal with men.</a:t>
            </a:r>
          </a:p>
          <a:p>
            <a:pPr marL="0" indent="0">
              <a:lnSpc>
                <a:spcPct val="170000"/>
              </a:lnSpc>
              <a:buNone/>
            </a:pPr>
            <a:r>
              <a:rPr lang="en-US" sz="3500" b="1" dirty="0"/>
              <a:t>snake oil salesmen </a:t>
            </a:r>
            <a:r>
              <a:rPr lang="en-US" sz="3500" dirty="0"/>
              <a:t>— A term used to describe </a:t>
            </a:r>
            <a:r>
              <a:rPr lang="en-US" sz="4500" b="1" u="sng" dirty="0" smtClean="0"/>
              <a:t>dishonest</a:t>
            </a:r>
            <a:r>
              <a:rPr lang="en-US" sz="3500" dirty="0" smtClean="0"/>
              <a:t> </a:t>
            </a:r>
            <a:r>
              <a:rPr lang="en-US" sz="3500" dirty="0"/>
              <a:t>salesmen in traveling medical shows or in country fairs, who sold bottles filled with worthless mixtures as medicinal cures.</a:t>
            </a:r>
          </a:p>
          <a:p>
            <a:endParaRPr lang="en-US" dirty="0"/>
          </a:p>
        </p:txBody>
      </p:sp>
    </p:spTree>
    <p:extLst>
      <p:ext uri="{BB962C8B-B14F-4D97-AF65-F5344CB8AC3E}">
        <p14:creationId xmlns:p14="http://schemas.microsoft.com/office/powerpoint/2010/main" val="2534713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childTnLst>
                          </p:cTn>
                        </p:par>
                        <p:par>
                          <p:cTn id="30" fill="hold">
                            <p:stCondLst>
                              <p:cond delay="3000"/>
                            </p:stCondLst>
                            <p:childTnLst>
                              <p:par>
                                <p:cTn id="31" presetID="49" presetClass="entr" presetSubtype="0" decel="10000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7" end="7"/>
                                            </p:txEl>
                                          </p:spTgt>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Vocabulary </a:t>
            </a:r>
            <a:endParaRPr lang="en-US" dirty="0"/>
          </a:p>
        </p:txBody>
      </p:sp>
      <p:sp>
        <p:nvSpPr>
          <p:cNvPr id="3" name="Content Placeholder 2"/>
          <p:cNvSpPr>
            <a:spLocks noGrp="1"/>
          </p:cNvSpPr>
          <p:nvPr>
            <p:ph idx="1"/>
          </p:nvPr>
        </p:nvSpPr>
        <p:spPr>
          <a:xfrm>
            <a:off x="228600" y="914400"/>
            <a:ext cx="8915400" cy="5943600"/>
          </a:xfrm>
        </p:spPr>
        <p:txBody>
          <a:bodyPr>
            <a:normAutofit fontScale="47500" lnSpcReduction="20000"/>
          </a:bodyPr>
          <a:lstStyle/>
          <a:p>
            <a:pPr marL="0" indent="0">
              <a:lnSpc>
                <a:spcPct val="170000"/>
              </a:lnSpc>
              <a:buNone/>
            </a:pPr>
            <a:r>
              <a:rPr lang="en-US" b="1" dirty="0">
                <a:solidFill>
                  <a:srgbClr val="FF0000"/>
                </a:solidFill>
              </a:rPr>
              <a:t>Prohibition </a:t>
            </a:r>
            <a:r>
              <a:rPr lang="en-US" dirty="0">
                <a:solidFill>
                  <a:srgbClr val="FF0000"/>
                </a:solidFill>
              </a:rPr>
              <a:t>— A time in American history, following the passage of the </a:t>
            </a:r>
            <a:r>
              <a:rPr lang="en-US" sz="4200" b="1" u="sng" dirty="0" smtClean="0">
                <a:solidFill>
                  <a:srgbClr val="FF0000"/>
                </a:solidFill>
              </a:rPr>
              <a:t>18</a:t>
            </a:r>
            <a:r>
              <a:rPr lang="en-US" sz="4200" b="1" u="sng" baseline="30000" dirty="0" smtClean="0">
                <a:solidFill>
                  <a:srgbClr val="FF0000"/>
                </a:solidFill>
              </a:rPr>
              <a:t>th</a:t>
            </a:r>
            <a:r>
              <a:rPr lang="en-US" b="1" dirty="0" smtClean="0">
                <a:solidFill>
                  <a:srgbClr val="FF0000"/>
                </a:solidFill>
              </a:rPr>
              <a:t> </a:t>
            </a:r>
            <a:r>
              <a:rPr lang="en-US" dirty="0" smtClean="0">
                <a:solidFill>
                  <a:srgbClr val="FF0000"/>
                </a:solidFill>
              </a:rPr>
              <a:t>Amendment</a:t>
            </a:r>
            <a:r>
              <a:rPr lang="en-US" dirty="0">
                <a:solidFill>
                  <a:srgbClr val="FF0000"/>
                </a:solidFill>
              </a:rPr>
              <a:t>, when it was illegal to produce, transport or consume alcoholic beverages.</a:t>
            </a:r>
          </a:p>
          <a:p>
            <a:pPr marL="0" indent="0">
              <a:lnSpc>
                <a:spcPct val="170000"/>
              </a:lnSpc>
              <a:buNone/>
            </a:pPr>
            <a:r>
              <a:rPr lang="en-US" b="1" dirty="0">
                <a:solidFill>
                  <a:srgbClr val="FF0000"/>
                </a:solidFill>
              </a:rPr>
              <a:t>Ku Klux Klan </a:t>
            </a:r>
            <a:r>
              <a:rPr lang="en-US" dirty="0">
                <a:solidFill>
                  <a:srgbClr val="FF0000"/>
                </a:solidFill>
              </a:rPr>
              <a:t>— A secret terror organization dedicated to white </a:t>
            </a:r>
            <a:r>
              <a:rPr lang="en-US" sz="4200" b="1" u="sng" dirty="0" smtClean="0">
                <a:solidFill>
                  <a:srgbClr val="FF0000"/>
                </a:solidFill>
              </a:rPr>
              <a:t>supremacy</a:t>
            </a:r>
            <a:r>
              <a:rPr lang="en-US" dirty="0" smtClean="0">
                <a:solidFill>
                  <a:srgbClr val="FF0000"/>
                </a:solidFill>
              </a:rPr>
              <a:t>, </a:t>
            </a:r>
            <a:r>
              <a:rPr lang="en-US" dirty="0">
                <a:solidFill>
                  <a:srgbClr val="FF0000"/>
                </a:solidFill>
              </a:rPr>
              <a:t>first organized in the South after the Civil War.</a:t>
            </a:r>
          </a:p>
          <a:p>
            <a:pPr marL="0" indent="0">
              <a:lnSpc>
                <a:spcPct val="170000"/>
              </a:lnSpc>
              <a:buNone/>
            </a:pPr>
            <a:r>
              <a:rPr lang="en-US" b="1" dirty="0">
                <a:solidFill>
                  <a:srgbClr val="FF0000"/>
                </a:solidFill>
              </a:rPr>
              <a:t>nativism </a:t>
            </a:r>
            <a:r>
              <a:rPr lang="en-US" dirty="0">
                <a:solidFill>
                  <a:srgbClr val="FF0000"/>
                </a:solidFill>
              </a:rPr>
              <a:t>— A postwar phenomenon characterized by Americans’ </a:t>
            </a:r>
            <a:r>
              <a:rPr lang="en-US" sz="4200" b="1" u="sng" dirty="0" smtClean="0">
                <a:solidFill>
                  <a:srgbClr val="FF0000"/>
                </a:solidFill>
              </a:rPr>
              <a:t>distrust</a:t>
            </a:r>
            <a:r>
              <a:rPr lang="en-US" dirty="0" smtClean="0">
                <a:solidFill>
                  <a:srgbClr val="FF0000"/>
                </a:solidFill>
              </a:rPr>
              <a:t> </a:t>
            </a:r>
            <a:r>
              <a:rPr lang="en-US" dirty="0">
                <a:solidFill>
                  <a:srgbClr val="FF0000"/>
                </a:solidFill>
              </a:rPr>
              <a:t>of foreigners and foreign influence.</a:t>
            </a:r>
          </a:p>
          <a:p>
            <a:pPr marL="0" indent="0">
              <a:lnSpc>
                <a:spcPct val="170000"/>
              </a:lnSpc>
              <a:buNone/>
            </a:pPr>
            <a:r>
              <a:rPr lang="en-US" b="1" dirty="0"/>
              <a:t>“Golden Age of Sports” </a:t>
            </a:r>
            <a:r>
              <a:rPr lang="en-US" dirty="0"/>
              <a:t>— A time in the 1920s when sports became tremendously popular and top athletes like Babe Ruth, Jack Dempsey, Bill Tilden, and Red Grange became sports </a:t>
            </a:r>
            <a:r>
              <a:rPr lang="en-US" sz="4200" b="1" u="sng" dirty="0"/>
              <a:t> </a:t>
            </a:r>
            <a:r>
              <a:rPr lang="en-US" sz="4200" b="1" u="sng" dirty="0" smtClean="0"/>
              <a:t>heroes</a:t>
            </a:r>
            <a:r>
              <a:rPr lang="en-US" dirty="0" smtClean="0"/>
              <a:t>.</a:t>
            </a:r>
            <a:endParaRPr lang="en-US" dirty="0"/>
          </a:p>
          <a:p>
            <a:pPr marL="0" indent="0">
              <a:lnSpc>
                <a:spcPct val="170000"/>
              </a:lnSpc>
              <a:buNone/>
            </a:pPr>
            <a:r>
              <a:rPr lang="en-US" b="1" dirty="0">
                <a:solidFill>
                  <a:srgbClr val="FF0000"/>
                </a:solidFill>
              </a:rPr>
              <a:t>Scopes trial </a:t>
            </a:r>
            <a:r>
              <a:rPr lang="en-US" dirty="0">
                <a:solidFill>
                  <a:srgbClr val="FF0000"/>
                </a:solidFill>
              </a:rPr>
              <a:t>— A controversial trial in which John Scopes, a high school teacher, was convicted of breaking a Tennessee law outlawing the teaching of </a:t>
            </a:r>
            <a:r>
              <a:rPr lang="en-US" sz="4200" b="1" u="sng" dirty="0" smtClean="0">
                <a:solidFill>
                  <a:srgbClr val="FF0000"/>
                </a:solidFill>
              </a:rPr>
              <a:t>evolution</a:t>
            </a:r>
            <a:r>
              <a:rPr lang="en-US" sz="4200" dirty="0" smtClean="0">
                <a:solidFill>
                  <a:srgbClr val="FF0000"/>
                </a:solidFill>
              </a:rPr>
              <a:t>.</a:t>
            </a:r>
            <a:endParaRPr lang="en-US" sz="4200" dirty="0">
              <a:solidFill>
                <a:srgbClr val="FF0000"/>
              </a:solidFill>
            </a:endParaRPr>
          </a:p>
          <a:p>
            <a:pPr marL="0" indent="0">
              <a:lnSpc>
                <a:spcPct val="170000"/>
              </a:lnSpc>
              <a:buNone/>
            </a:pPr>
            <a:r>
              <a:rPr lang="en-US" b="1" dirty="0"/>
              <a:t>The Gospel of Business </a:t>
            </a:r>
            <a:r>
              <a:rPr lang="en-US" dirty="0"/>
              <a:t>— During the </a:t>
            </a:r>
            <a:r>
              <a:rPr lang="en-US" sz="4200" b="1" u="sng" dirty="0" smtClean="0"/>
              <a:t>boom</a:t>
            </a:r>
            <a:r>
              <a:rPr lang="en-US" dirty="0" smtClean="0"/>
              <a:t> of </a:t>
            </a:r>
            <a:r>
              <a:rPr lang="en-US" dirty="0"/>
              <a:t>the 1920s, the strong belief in American corporations and prosperity, best expressed by President </a:t>
            </a:r>
            <a:r>
              <a:rPr lang="en-US" sz="4200" b="1" u="sng" dirty="0" smtClean="0"/>
              <a:t>Calvin Coolidge</a:t>
            </a:r>
            <a:r>
              <a:rPr lang="en-US" dirty="0" smtClean="0"/>
              <a:t>, </a:t>
            </a:r>
            <a:r>
              <a:rPr lang="en-US" dirty="0"/>
              <a:t>that “The chief business of the American people is business.”</a:t>
            </a:r>
          </a:p>
          <a:p>
            <a:endParaRPr lang="en-US" dirty="0"/>
          </a:p>
        </p:txBody>
      </p:sp>
    </p:spTree>
    <p:extLst>
      <p:ext uri="{BB962C8B-B14F-4D97-AF65-F5344CB8AC3E}">
        <p14:creationId xmlns:p14="http://schemas.microsoft.com/office/powerpoint/2010/main" val="169312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32" presetClass="emph" presetSubtype="0" fill="hold" nodeType="withEffect">
                                  <p:stCondLst>
                                    <p:cond delay="0"/>
                                  </p:stCondLst>
                                  <p:childTnLst>
                                    <p:animRot by="120000">
                                      <p:cBhvr>
                                        <p:cTn id="9" dur="100" fill="hold">
                                          <p:stCondLst>
                                            <p:cond delay="0"/>
                                          </p:stCondLst>
                                        </p:cTn>
                                        <p:tgtEl>
                                          <p:spTgt spid="3">
                                            <p:txEl>
                                              <p:pRg st="1" end="1"/>
                                            </p:txEl>
                                          </p:spTgt>
                                        </p:tgtEl>
                                        <p:attrNameLst>
                                          <p:attrName>r</p:attrName>
                                        </p:attrNameLst>
                                      </p:cBhvr>
                                    </p:animRot>
                                    <p:animRot by="-240000">
                                      <p:cBhvr>
                                        <p:cTn id="10" dur="200" fill="hold">
                                          <p:stCondLst>
                                            <p:cond delay="200"/>
                                          </p:stCondLst>
                                        </p:cTn>
                                        <p:tgtEl>
                                          <p:spTgt spid="3">
                                            <p:txEl>
                                              <p:pRg st="1" end="1"/>
                                            </p:txEl>
                                          </p:spTgt>
                                        </p:tgtEl>
                                        <p:attrNameLst>
                                          <p:attrName>r</p:attrName>
                                        </p:attrNameLst>
                                      </p:cBhvr>
                                    </p:animRot>
                                    <p:animRot by="240000">
                                      <p:cBhvr>
                                        <p:cTn id="11" dur="200" fill="hold">
                                          <p:stCondLst>
                                            <p:cond delay="400"/>
                                          </p:stCondLst>
                                        </p:cTn>
                                        <p:tgtEl>
                                          <p:spTgt spid="3">
                                            <p:txEl>
                                              <p:pRg st="1" end="1"/>
                                            </p:txEl>
                                          </p:spTgt>
                                        </p:tgtEl>
                                        <p:attrNameLst>
                                          <p:attrName>r</p:attrName>
                                        </p:attrNameLst>
                                      </p:cBhvr>
                                    </p:animRot>
                                    <p:animRot by="-240000">
                                      <p:cBhvr>
                                        <p:cTn id="12" dur="200" fill="hold">
                                          <p:stCondLst>
                                            <p:cond delay="600"/>
                                          </p:stCondLst>
                                        </p:cTn>
                                        <p:tgtEl>
                                          <p:spTgt spid="3">
                                            <p:txEl>
                                              <p:pRg st="1" end="1"/>
                                            </p:txEl>
                                          </p:spTgt>
                                        </p:tgtEl>
                                        <p:attrNameLst>
                                          <p:attrName>r</p:attrName>
                                        </p:attrNameLst>
                                      </p:cBhvr>
                                    </p:animRot>
                                    <p:animRot by="120000">
                                      <p:cBhvr>
                                        <p:cTn id="13" dur="200" fill="hold">
                                          <p:stCondLst>
                                            <p:cond delay="800"/>
                                          </p:stCondLst>
                                        </p:cTn>
                                        <p:tgtEl>
                                          <p:spTgt spid="3">
                                            <p:txEl>
                                              <p:pRg st="1" end="1"/>
                                            </p:txEl>
                                          </p:spTgt>
                                        </p:tgtEl>
                                        <p:attrNameLst>
                                          <p:attrName>r</p:attrName>
                                        </p:attrNameLst>
                                      </p:cBhvr>
                                    </p:animRot>
                                  </p:childTnLst>
                                </p:cTn>
                              </p:par>
                              <p:par>
                                <p:cTn id="14" presetID="16" presetClass="emph" presetSubtype="0" fill="hold" nodeType="withEffect">
                                  <p:stCondLst>
                                    <p:cond delay="0"/>
                                  </p:stCondLst>
                                  <p:iterate type="lt">
                                    <p:tmPct val="4000"/>
                                  </p:iterate>
                                  <p:childTnLst>
                                    <p:set>
                                      <p:cBhvr override="childStyle">
                                        <p:cTn id="15" dur="500" fill="hold"/>
                                        <p:tgtEl>
                                          <p:spTgt spid="3">
                                            <p:txEl>
                                              <p:pRg st="2" end="2"/>
                                            </p:txEl>
                                          </p:spTgt>
                                        </p:tgtEl>
                                        <p:attrNameLst>
                                          <p:attrName>style.color</p:attrName>
                                        </p:attrNameLst>
                                      </p:cBhvr>
                                      <p:to>
                                        <p:clrVal>
                                          <a:schemeClr val="accent2"/>
                                        </p:clrVal>
                                      </p:to>
                                    </p:set>
                                    <p:set>
                                      <p:cBhvr>
                                        <p:cTn id="16" dur="500" fill="hold"/>
                                        <p:tgtEl>
                                          <p:spTgt spid="3">
                                            <p:txEl>
                                              <p:pRg st="2" end="2"/>
                                            </p:txEl>
                                          </p:spTgt>
                                        </p:tgtEl>
                                        <p:attrNameLst>
                                          <p:attrName>fillcolor</p:attrName>
                                        </p:attrNameLst>
                                      </p:cBhvr>
                                      <p:to>
                                        <p:clrVal>
                                          <a:schemeClr val="accent2"/>
                                        </p:clrVal>
                                      </p:to>
                                    </p:set>
                                    <p:set>
                                      <p:cBhvr>
                                        <p:cTn id="17" dur="500" fill="hold"/>
                                        <p:tgtEl>
                                          <p:spTgt spid="3">
                                            <p:txEl>
                                              <p:pRg st="2" end="2"/>
                                            </p:txEl>
                                          </p:spTgt>
                                        </p:tgtEl>
                                        <p:attrNameLst>
                                          <p:attrName>fill.type</p:attrName>
                                        </p:attrNameLst>
                                      </p:cBhvr>
                                      <p:to>
                                        <p:strVal val="solid"/>
                                      </p:to>
                                    </p:set>
                                  </p:childTnLst>
                                </p:cTn>
                              </p:par>
                              <p:par>
                                <p:cTn id="18" presetID="6" presetClass="emph" presetSubtype="0" fill="hold" nodeType="withEffect">
                                  <p:stCondLst>
                                    <p:cond delay="0"/>
                                  </p:stCondLst>
                                  <p:childTnLst>
                                    <p:animScale>
                                      <p:cBhvr>
                                        <p:cTn id="19" dur="2000" fill="hold"/>
                                        <p:tgtEl>
                                          <p:spTgt spid="3">
                                            <p:txEl>
                                              <p:pRg st="3" end="3"/>
                                            </p:txEl>
                                          </p:spTgt>
                                        </p:tgtEl>
                                      </p:cBhvr>
                                      <p:by x="150000" y="150000"/>
                                    </p:animScale>
                                  </p:childTnLst>
                                </p:cTn>
                              </p:par>
                              <p:par>
                                <p:cTn id="20" presetID="32" presetClass="emph" presetSubtype="0" fill="hold" nodeType="withEffect">
                                  <p:stCondLst>
                                    <p:cond delay="0"/>
                                  </p:stCondLst>
                                  <p:childTnLst>
                                    <p:animRot by="120000">
                                      <p:cBhvr>
                                        <p:cTn id="21" dur="100" fill="hold">
                                          <p:stCondLst>
                                            <p:cond delay="0"/>
                                          </p:stCondLst>
                                        </p:cTn>
                                        <p:tgtEl>
                                          <p:spTgt spid="3">
                                            <p:txEl>
                                              <p:pRg st="4" end="4"/>
                                            </p:txEl>
                                          </p:spTgt>
                                        </p:tgtEl>
                                        <p:attrNameLst>
                                          <p:attrName>r</p:attrName>
                                        </p:attrNameLst>
                                      </p:cBhvr>
                                    </p:animRot>
                                    <p:animRot by="-240000">
                                      <p:cBhvr>
                                        <p:cTn id="22" dur="200" fill="hold">
                                          <p:stCondLst>
                                            <p:cond delay="200"/>
                                          </p:stCondLst>
                                        </p:cTn>
                                        <p:tgtEl>
                                          <p:spTgt spid="3">
                                            <p:txEl>
                                              <p:pRg st="4" end="4"/>
                                            </p:txEl>
                                          </p:spTgt>
                                        </p:tgtEl>
                                        <p:attrNameLst>
                                          <p:attrName>r</p:attrName>
                                        </p:attrNameLst>
                                      </p:cBhvr>
                                    </p:animRot>
                                    <p:animRot by="240000">
                                      <p:cBhvr>
                                        <p:cTn id="23" dur="200" fill="hold">
                                          <p:stCondLst>
                                            <p:cond delay="400"/>
                                          </p:stCondLst>
                                        </p:cTn>
                                        <p:tgtEl>
                                          <p:spTgt spid="3">
                                            <p:txEl>
                                              <p:pRg st="4" end="4"/>
                                            </p:txEl>
                                          </p:spTgt>
                                        </p:tgtEl>
                                        <p:attrNameLst>
                                          <p:attrName>r</p:attrName>
                                        </p:attrNameLst>
                                      </p:cBhvr>
                                    </p:animRot>
                                    <p:animRot by="-240000">
                                      <p:cBhvr>
                                        <p:cTn id="24" dur="200" fill="hold">
                                          <p:stCondLst>
                                            <p:cond delay="600"/>
                                          </p:stCondLst>
                                        </p:cTn>
                                        <p:tgtEl>
                                          <p:spTgt spid="3">
                                            <p:txEl>
                                              <p:pRg st="4" end="4"/>
                                            </p:txEl>
                                          </p:spTgt>
                                        </p:tgtEl>
                                        <p:attrNameLst>
                                          <p:attrName>r</p:attrName>
                                        </p:attrNameLst>
                                      </p:cBhvr>
                                    </p:animRot>
                                    <p:animRot by="120000">
                                      <p:cBhvr>
                                        <p:cTn id="25" dur="200" fill="hold">
                                          <p:stCondLst>
                                            <p:cond delay="800"/>
                                          </p:stCondLst>
                                        </p:cTn>
                                        <p:tgtEl>
                                          <p:spTgt spid="3">
                                            <p:txEl>
                                              <p:pRg st="4" end="4"/>
                                            </p:txEl>
                                          </p:spTgt>
                                        </p:tgtEl>
                                        <p:attrNameLst>
                                          <p:attrName>r</p:attrName>
                                        </p:attrNameLst>
                                      </p:cBhvr>
                                    </p:animRot>
                                  </p:childTnLst>
                                </p:cTn>
                              </p:par>
                              <p:par>
                                <p:cTn id="26" presetID="8" presetClass="emph" presetSubtype="0" fill="hold" nodeType="withEffect">
                                  <p:stCondLst>
                                    <p:cond delay="0"/>
                                  </p:stCondLst>
                                  <p:childTnLst>
                                    <p:animRot by="21600000">
                                      <p:cBhvr>
                                        <p:cTn id="27"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915400" cy="881743"/>
          </a:xfrm>
        </p:spPr>
        <p:txBody>
          <a:bodyPr>
            <a:normAutofit/>
          </a:bodyPr>
          <a:lstStyle/>
          <a:p>
            <a:r>
              <a:rPr lang="en-US" sz="3600" b="1" dirty="0" smtClean="0"/>
              <a:t>Alive! 26 </a:t>
            </a:r>
            <a:r>
              <a:rPr lang="en-US" sz="3600" b="1" dirty="0"/>
              <a:t>- Understanding Postwar Tensions</a:t>
            </a:r>
            <a:endParaRPr lang="en-US" sz="3600" dirty="0"/>
          </a:p>
        </p:txBody>
      </p:sp>
      <p:sp>
        <p:nvSpPr>
          <p:cNvPr id="3" name="Content Placeholder 2"/>
          <p:cNvSpPr>
            <a:spLocks noGrp="1"/>
          </p:cNvSpPr>
          <p:nvPr>
            <p:ph idx="1"/>
          </p:nvPr>
        </p:nvSpPr>
        <p:spPr>
          <a:xfrm>
            <a:off x="304800" y="838200"/>
            <a:ext cx="8686800" cy="6096000"/>
          </a:xfrm>
        </p:spPr>
        <p:txBody>
          <a:bodyPr>
            <a:normAutofit fontScale="47500" lnSpcReduction="20000"/>
          </a:bodyPr>
          <a:lstStyle/>
          <a:p>
            <a:r>
              <a:rPr lang="en-US" sz="3800" b="1" dirty="0"/>
              <a:t>Rising economic, political, and social tensions marked the years just after World War I. This tense atmosphere affected the murder trial of Nicola Sacco and </a:t>
            </a:r>
            <a:r>
              <a:rPr lang="en-US" sz="3800" b="1" dirty="0" err="1"/>
              <a:t>Bartolomeo</a:t>
            </a:r>
            <a:r>
              <a:rPr lang="en-US" sz="3800" b="1" dirty="0"/>
              <a:t> Vanzetti. Both men were sentenced to death, despite weak evidence. Some Americans saw Sacco and Vanzetti as victims of prejudice against immigrants and radicals</a:t>
            </a:r>
            <a:r>
              <a:rPr lang="en-US" sz="3800" b="1" dirty="0" smtClean="0"/>
              <a:t>.</a:t>
            </a:r>
          </a:p>
          <a:p>
            <a:endParaRPr lang="en-US" sz="3800" dirty="0"/>
          </a:p>
          <a:p>
            <a:r>
              <a:rPr lang="en-US" sz="3800" b="1" dirty="0"/>
              <a:t>Recession</a:t>
            </a:r>
            <a:r>
              <a:rPr lang="en-US" sz="3800" dirty="0"/>
              <a:t> A poorly planned demobilization resulted in an economic recession after World War I. As unemployment rose, living standards for all but the richest Americans declined.</a:t>
            </a:r>
          </a:p>
          <a:p>
            <a:r>
              <a:rPr lang="en-US" sz="3800" b="1" dirty="0"/>
              <a:t>Labor unrest</a:t>
            </a:r>
            <a:r>
              <a:rPr lang="en-US" sz="3800" dirty="0"/>
              <a:t> Unions staged thousands of strikes for better wages and working conditions. Despite these efforts, unions began to lose strength, and their membership declined.</a:t>
            </a:r>
          </a:p>
          <a:p>
            <a:r>
              <a:rPr lang="en-US" sz="3800" b="1" dirty="0">
                <a:solidFill>
                  <a:srgbClr val="FF0000"/>
                </a:solidFill>
              </a:rPr>
              <a:t>Red Scare</a:t>
            </a:r>
            <a:r>
              <a:rPr lang="en-US" sz="3800" dirty="0">
                <a:solidFill>
                  <a:srgbClr val="FF0000"/>
                </a:solidFill>
              </a:rPr>
              <a:t> Fear of socialists, communists, and anarchists fueled the Red Scare. Attorney General Mitchell Palmer led raids against suspected subversives, often violating their civil liberties.</a:t>
            </a:r>
          </a:p>
          <a:p>
            <a:r>
              <a:rPr lang="en-US" sz="3800" b="1" dirty="0">
                <a:solidFill>
                  <a:srgbClr val="FF0000"/>
                </a:solidFill>
              </a:rPr>
              <a:t>Immigration restriction</a:t>
            </a:r>
            <a:r>
              <a:rPr lang="en-US" sz="3800" dirty="0">
                <a:solidFill>
                  <a:srgbClr val="FF0000"/>
                </a:solidFill>
              </a:rPr>
              <a:t> Congress responded to anti-immigrant pressure by restricting immigration. A quota system also limited the number of immigrants from each country.</a:t>
            </a:r>
          </a:p>
          <a:p>
            <a:r>
              <a:rPr lang="en-US" sz="3800" b="1" dirty="0"/>
              <a:t>Back-to-Africa movement</a:t>
            </a:r>
            <a:r>
              <a:rPr lang="en-US" sz="3800" dirty="0"/>
              <a:t> African Americans were disappointed that their service to the country in World War I did not reduce racial prejudice. Marcus Garvey's Back-to-Africa movement appealed to blacks who had given up hope for equality in the United States.</a:t>
            </a:r>
          </a:p>
          <a:p>
            <a:r>
              <a:rPr lang="en-US" sz="3800" b="1" dirty="0">
                <a:solidFill>
                  <a:srgbClr val="FF0000"/>
                </a:solidFill>
              </a:rPr>
              <a:t>Discrimination</a:t>
            </a:r>
            <a:r>
              <a:rPr lang="en-US" sz="3800" dirty="0">
                <a:solidFill>
                  <a:srgbClr val="FF0000"/>
                </a:solidFill>
              </a:rPr>
              <a:t> Nativism surged in the postwar years. A revived Ku Klux Klan targeted blacks, immigrants, Jews, and Catholics as un-American. The Anti-Defamation League began in response to anti-Semitism. </a:t>
            </a:r>
            <a:r>
              <a:rPr lang="en-US" sz="3800" dirty="0"/>
              <a:t>The American Civil Liberties Union formed to protect freedom of speech.</a:t>
            </a:r>
          </a:p>
          <a:p>
            <a:endParaRPr lang="en-US" dirty="0"/>
          </a:p>
        </p:txBody>
      </p:sp>
    </p:spTree>
    <p:extLst>
      <p:ext uri="{BB962C8B-B14F-4D97-AF65-F5344CB8AC3E}">
        <p14:creationId xmlns:p14="http://schemas.microsoft.com/office/powerpoint/2010/main" val="116612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915400" cy="881743"/>
          </a:xfrm>
        </p:spPr>
        <p:txBody>
          <a:bodyPr>
            <a:normAutofit/>
          </a:bodyPr>
          <a:lstStyle/>
          <a:p>
            <a:r>
              <a:rPr lang="en-US" sz="3600" b="1" dirty="0" smtClean="0"/>
              <a:t>Alive! 27 </a:t>
            </a:r>
            <a:r>
              <a:rPr lang="en-US" sz="3600" b="1" dirty="0"/>
              <a:t>- The Politics of Normalcy</a:t>
            </a:r>
            <a:endParaRPr lang="en-US" sz="3600" dirty="0"/>
          </a:p>
        </p:txBody>
      </p:sp>
      <p:sp>
        <p:nvSpPr>
          <p:cNvPr id="3" name="Content Placeholder 2"/>
          <p:cNvSpPr>
            <a:spLocks noGrp="1"/>
          </p:cNvSpPr>
          <p:nvPr>
            <p:ph idx="1"/>
          </p:nvPr>
        </p:nvSpPr>
        <p:spPr>
          <a:xfrm>
            <a:off x="304800" y="838200"/>
            <a:ext cx="8686800" cy="6096000"/>
          </a:xfrm>
        </p:spPr>
        <p:txBody>
          <a:bodyPr>
            <a:normAutofit fontScale="85000" lnSpcReduction="10000"/>
          </a:bodyPr>
          <a:lstStyle/>
          <a:p>
            <a:r>
              <a:rPr lang="en-US" sz="2000" b="1" dirty="0"/>
              <a:t>The election of 1920 launched a decade-long Republican Era in national politics. During that time, three Republican presidents—Warren G. Harding, Calvin Coolidge, and Herbert Hoover—worked to return the nation to "normalcy," or peace and prosperity.</a:t>
            </a:r>
            <a:endParaRPr lang="en-US" sz="2000" dirty="0"/>
          </a:p>
          <a:p>
            <a:r>
              <a:rPr lang="en-US" sz="2000" b="1" dirty="0"/>
              <a:t>Isolationism</a:t>
            </a:r>
            <a:r>
              <a:rPr lang="en-US" sz="2000" dirty="0"/>
              <a:t> After World War I, many Americans favored a policy of isolationism, or withdrawal from international affairs.</a:t>
            </a:r>
          </a:p>
          <a:p>
            <a:r>
              <a:rPr lang="en-US" sz="2000" b="1" dirty="0"/>
              <a:t>Free enterprise system</a:t>
            </a:r>
            <a:r>
              <a:rPr lang="en-US" sz="2000" dirty="0"/>
              <a:t> The Republican presidents supported individual enterprise and the free enterprise system by adopting business-friendly fiscal policies. The government cut taxes and spending.</a:t>
            </a:r>
          </a:p>
          <a:p>
            <a:r>
              <a:rPr lang="en-US" sz="2000" b="1" dirty="0"/>
              <a:t>Teapot Dome Scandal</a:t>
            </a:r>
            <a:r>
              <a:rPr lang="en-US" sz="2000" dirty="0"/>
              <a:t> The Harding administration was marred by corruption. Harding's distress over the Teapot Dome Scandal contributed to his declining health. He died in office in 1923.</a:t>
            </a:r>
          </a:p>
          <a:p>
            <a:r>
              <a:rPr lang="en-US" sz="2000" b="1" dirty="0"/>
              <a:t>Washington Naval Conference</a:t>
            </a:r>
            <a:r>
              <a:rPr lang="en-US" sz="2000" dirty="0"/>
              <a:t> The Republican presidents turned to diplomacy to prevent another world war. The Washington Naval Conference attempted to reduce military competition by limiting the size of the world's most powerful navies.</a:t>
            </a:r>
          </a:p>
          <a:p>
            <a:r>
              <a:rPr lang="en-US" sz="2000" b="1" dirty="0"/>
              <a:t>Kellogg-Briand Pact</a:t>
            </a:r>
            <a:r>
              <a:rPr lang="en-US" sz="2000" dirty="0"/>
              <a:t> Sixty-two nations signed this treaty, in which they agreed to outlaw war.</a:t>
            </a:r>
          </a:p>
          <a:p>
            <a:r>
              <a:rPr lang="en-US" sz="2000" b="1" dirty="0"/>
              <a:t>Dawes Plan</a:t>
            </a:r>
            <a:r>
              <a:rPr lang="en-US" sz="2000" dirty="0"/>
              <a:t> The United States set up the Dawes Plan to help European nations pay their war debts to American lenders.</a:t>
            </a:r>
          </a:p>
          <a:p>
            <a:r>
              <a:rPr lang="en-US" sz="2000" b="1" dirty="0">
                <a:solidFill>
                  <a:srgbClr val="FF0000"/>
                </a:solidFill>
              </a:rPr>
              <a:t>Dow Jones Industrial Average</a:t>
            </a:r>
            <a:r>
              <a:rPr lang="en-US" sz="2000" dirty="0">
                <a:solidFill>
                  <a:srgbClr val="FF0000"/>
                </a:solidFill>
              </a:rPr>
              <a:t> Americans hoping to "get rich quick" engaged in speculation in land and stocks. The Dow Jones Industrial Average rose as money flowed into the stock market.</a:t>
            </a:r>
          </a:p>
          <a:p>
            <a:r>
              <a:rPr lang="en-US" sz="2000" b="1" dirty="0">
                <a:solidFill>
                  <a:srgbClr val="FF0000"/>
                </a:solidFill>
              </a:rPr>
              <a:t>Economic boom</a:t>
            </a:r>
            <a:r>
              <a:rPr lang="en-US" sz="2000" dirty="0">
                <a:solidFill>
                  <a:srgbClr val="FF0000"/>
                </a:solidFill>
              </a:rPr>
              <a:t> The economy prospered as businesses boomed. Business consolidation led to the domination of most major industries by just a few companies. However, poverty persisted, and many farmers and workers were left out of the boom</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2218543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915400" cy="881743"/>
          </a:xfrm>
        </p:spPr>
        <p:txBody>
          <a:bodyPr>
            <a:normAutofit fontScale="90000"/>
          </a:bodyPr>
          <a:lstStyle/>
          <a:p>
            <a:r>
              <a:rPr lang="en-US" sz="3600" b="1" dirty="0" smtClean="0"/>
              <a:t>Alive! 28 </a:t>
            </a:r>
            <a:r>
              <a:rPr lang="en-US" sz="3600" b="1" dirty="0"/>
              <a:t>- Popular Culture in the Roaring Twenties</a:t>
            </a:r>
            <a:endParaRPr lang="en-US" sz="3600" dirty="0"/>
          </a:p>
        </p:txBody>
      </p:sp>
      <p:sp>
        <p:nvSpPr>
          <p:cNvPr id="3" name="Content Placeholder 2"/>
          <p:cNvSpPr>
            <a:spLocks noGrp="1"/>
          </p:cNvSpPr>
          <p:nvPr>
            <p:ph idx="1"/>
          </p:nvPr>
        </p:nvSpPr>
        <p:spPr>
          <a:xfrm>
            <a:off x="304800" y="838200"/>
            <a:ext cx="8686800" cy="6096000"/>
          </a:xfrm>
        </p:spPr>
        <p:txBody>
          <a:bodyPr>
            <a:normAutofit fontScale="92500" lnSpcReduction="20000"/>
          </a:bodyPr>
          <a:lstStyle/>
          <a:p>
            <a:r>
              <a:rPr lang="en-US" sz="2000" b="1" dirty="0"/>
              <a:t>New ideas and prosperity brought change to American popular culture in the Roaring Twenties. The creative energy of writers, artists, filmmakers, and musicians, as well as innovations by businesspeople and inventors, all contributed to new directions in American life.</a:t>
            </a:r>
            <a:endParaRPr lang="en-US" sz="2000" dirty="0"/>
          </a:p>
          <a:p>
            <a:r>
              <a:rPr lang="en-US" sz="2000" b="1" dirty="0">
                <a:solidFill>
                  <a:srgbClr val="FF0000"/>
                </a:solidFill>
              </a:rPr>
              <a:t>Consumer culture</a:t>
            </a:r>
            <a:r>
              <a:rPr lang="en-US" sz="2000" dirty="0">
                <a:solidFill>
                  <a:srgbClr val="FF0000"/>
                </a:solidFill>
              </a:rPr>
              <a:t> New products and advertising encouraged a buying spree. Credit and installment buying allowed people to buy now and pay later.</a:t>
            </a:r>
          </a:p>
          <a:p>
            <a:r>
              <a:rPr lang="en-US" sz="2000" b="1" dirty="0">
                <a:solidFill>
                  <a:srgbClr val="FF0000"/>
                </a:solidFill>
              </a:rPr>
              <a:t>Mass media</a:t>
            </a:r>
            <a:r>
              <a:rPr lang="en-US" sz="2000" dirty="0">
                <a:solidFill>
                  <a:srgbClr val="FF0000"/>
                </a:solidFill>
              </a:rPr>
              <a:t> National magazines, radio, and motion pictures brought news, information, and entertainment to millions of Americans. Regional differences began to fade as a new national popular culture became part of daily life.</a:t>
            </a:r>
          </a:p>
          <a:p>
            <a:r>
              <a:rPr lang="en-US" sz="2000" b="1" dirty="0">
                <a:solidFill>
                  <a:srgbClr val="FF0000"/>
                </a:solidFill>
              </a:rPr>
              <a:t>Women voters</a:t>
            </a:r>
            <a:r>
              <a:rPr lang="en-US" sz="2000" dirty="0">
                <a:solidFill>
                  <a:srgbClr val="FF0000"/>
                </a:solidFill>
              </a:rPr>
              <a:t> All women gained the vote in 1920. The League of Women Voters encouraged all voters to become informed about public issues. Congress considered, but rejected, the first version of the equal rights amendment.</a:t>
            </a:r>
          </a:p>
          <a:p>
            <a:r>
              <a:rPr lang="en-US" sz="2000" b="1" dirty="0"/>
              <a:t>The Jazz Age</a:t>
            </a:r>
            <a:r>
              <a:rPr lang="en-US" sz="2000" dirty="0"/>
              <a:t> Jazz, a new form of music, expressed the mood of the decade. Introduced by African American musicians, jazz became popular throughout the country and the world.</a:t>
            </a:r>
          </a:p>
          <a:p>
            <a:r>
              <a:rPr lang="en-US" sz="2000" b="1" dirty="0">
                <a:solidFill>
                  <a:srgbClr val="FF0000"/>
                </a:solidFill>
              </a:rPr>
              <a:t>Harlem Renaissance</a:t>
            </a:r>
            <a:r>
              <a:rPr lang="en-US" sz="2000" dirty="0">
                <a:solidFill>
                  <a:srgbClr val="FF0000"/>
                </a:solidFill>
              </a:rPr>
              <a:t> Musicians and writers centered in Harlem gave voice to the experiences of African Americans in song, poetry, and novels.</a:t>
            </a:r>
          </a:p>
          <a:p>
            <a:r>
              <a:rPr lang="en-US" sz="2000" b="1" dirty="0"/>
              <a:t>Lost Generation</a:t>
            </a:r>
            <a:r>
              <a:rPr lang="en-US" sz="2000" dirty="0"/>
              <a:t> Disillusioned by World War I and the nation's growing consumer culture, some artists and writers fled to Paris. This "Lost Generation" produced books and poetry that are still read and enjoyed today.</a:t>
            </a:r>
          </a:p>
          <a:p>
            <a:r>
              <a:rPr lang="en-US" sz="2000" b="1" dirty="0"/>
              <a:t>Spectator sports</a:t>
            </a:r>
            <a:r>
              <a:rPr lang="en-US" sz="2000" dirty="0"/>
              <a:t> More leisure time allowed Americans to attend sporting events. Spectator sports became a big business, and athletes became national celebrities.</a:t>
            </a:r>
          </a:p>
        </p:txBody>
      </p:sp>
    </p:spTree>
    <p:extLst>
      <p:ext uri="{BB962C8B-B14F-4D97-AF65-F5344CB8AC3E}">
        <p14:creationId xmlns:p14="http://schemas.microsoft.com/office/powerpoint/2010/main" val="2181163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915400" cy="881743"/>
          </a:xfrm>
        </p:spPr>
        <p:txBody>
          <a:bodyPr>
            <a:normAutofit fontScale="90000"/>
          </a:bodyPr>
          <a:lstStyle/>
          <a:p>
            <a:r>
              <a:rPr lang="en-US" sz="3600" b="1" dirty="0" smtClean="0"/>
              <a:t>Alive! 29 </a:t>
            </a:r>
            <a:r>
              <a:rPr lang="en-US" sz="3600" b="1" dirty="0"/>
              <a:t>- The Clash Between </a:t>
            </a:r>
            <a:r>
              <a:rPr lang="en-US" sz="3600" b="1" dirty="0" smtClean="0"/>
              <a:t>		Traditionalism </a:t>
            </a:r>
            <a:r>
              <a:rPr lang="en-US" sz="3600" b="1" dirty="0"/>
              <a:t>and Modernism</a:t>
            </a:r>
            <a:endParaRPr lang="en-US" sz="3600" dirty="0"/>
          </a:p>
        </p:txBody>
      </p:sp>
      <p:sp>
        <p:nvSpPr>
          <p:cNvPr id="3" name="Content Placeholder 2"/>
          <p:cNvSpPr>
            <a:spLocks noGrp="1"/>
          </p:cNvSpPr>
          <p:nvPr>
            <p:ph idx="1"/>
          </p:nvPr>
        </p:nvSpPr>
        <p:spPr>
          <a:xfrm>
            <a:off x="304800" y="1066800"/>
            <a:ext cx="8686800" cy="6096000"/>
          </a:xfrm>
        </p:spPr>
        <p:txBody>
          <a:bodyPr>
            <a:normAutofit fontScale="92500" lnSpcReduction="10000"/>
          </a:bodyPr>
          <a:lstStyle/>
          <a:p>
            <a:r>
              <a:rPr lang="en-US" sz="2000" b="1" dirty="0">
                <a:solidFill>
                  <a:srgbClr val="FF0000"/>
                </a:solidFill>
              </a:rPr>
              <a:t>Culturally, the United States became a deeply divided nation during the Roaring Twenties. Tensions arose between traditionalists, with their deep respect for long-held cultural and religious values, and modernists, who embraced new ideas, styles, and social trends</a:t>
            </a:r>
            <a:r>
              <a:rPr lang="en-US" sz="2000" b="1" dirty="0" smtClean="0">
                <a:solidFill>
                  <a:srgbClr val="FF0000"/>
                </a:solidFill>
              </a:rPr>
              <a:t>.</a:t>
            </a:r>
          </a:p>
          <a:p>
            <a:endParaRPr lang="en-US" sz="2000" dirty="0"/>
          </a:p>
          <a:p>
            <a:r>
              <a:rPr lang="en-US" sz="2000" b="1" dirty="0">
                <a:solidFill>
                  <a:srgbClr val="FF0000"/>
                </a:solidFill>
              </a:rPr>
              <a:t>Urban versus rural</a:t>
            </a:r>
            <a:r>
              <a:rPr lang="en-US" sz="2000" dirty="0">
                <a:solidFill>
                  <a:srgbClr val="FF0000"/>
                </a:solidFill>
              </a:rPr>
              <a:t> </a:t>
            </a:r>
            <a:r>
              <a:rPr lang="en-US" sz="2000" dirty="0"/>
              <a:t>By 1920, the United States was becoming more urban than rural. Urban areas prospered as business and industry boomed. Rural areas declined economically and in population.</a:t>
            </a:r>
          </a:p>
          <a:p>
            <a:r>
              <a:rPr lang="en-US" sz="2000" b="1" dirty="0">
                <a:solidFill>
                  <a:srgbClr val="FF0000"/>
                </a:solidFill>
              </a:rPr>
              <a:t>Youth versus adults</a:t>
            </a:r>
            <a:r>
              <a:rPr lang="en-US" sz="2000" dirty="0">
                <a:solidFill>
                  <a:srgbClr val="FF0000"/>
                </a:solidFill>
              </a:rPr>
              <a:t> </a:t>
            </a:r>
            <a:r>
              <a:rPr lang="en-US" sz="2000" dirty="0"/>
              <a:t>Suspicious of the older generation after the war, many young people rejected traditional values and embraced a new youth culture. Chaperoned courting gave way to unsupervised dating. Flappers scandalized the older generation with their style of dress, drinking, and smoking.</a:t>
            </a:r>
          </a:p>
          <a:p>
            <a:r>
              <a:rPr lang="en-US" sz="2000" b="1" dirty="0">
                <a:solidFill>
                  <a:srgbClr val="FF0000"/>
                </a:solidFill>
              </a:rPr>
              <a:t>Wets versus </a:t>
            </a:r>
            <a:r>
              <a:rPr lang="en-US" sz="2000" b="1" dirty="0" err="1">
                <a:solidFill>
                  <a:srgbClr val="FF0000"/>
                </a:solidFill>
              </a:rPr>
              <a:t>drys</a:t>
            </a:r>
            <a:r>
              <a:rPr lang="en-US" sz="2000" dirty="0">
                <a:solidFill>
                  <a:srgbClr val="FF0000"/>
                </a:solidFill>
              </a:rPr>
              <a:t> </a:t>
            </a:r>
            <a:r>
              <a:rPr lang="en-US" sz="2000" dirty="0"/>
              <a:t>The Eighteenth Amendment launched the social experiment known as prohibition. The Volstead Act, which outlawed the sale of alcohol, was supported by </a:t>
            </a:r>
            <a:r>
              <a:rPr lang="en-US" sz="2000" dirty="0" err="1"/>
              <a:t>drys</a:t>
            </a:r>
            <a:r>
              <a:rPr lang="en-US" sz="2000" dirty="0"/>
              <a:t> and ignored by wets. The Twenty-First Amendment repealed prohibition in 1933.</a:t>
            </a:r>
          </a:p>
          <a:p>
            <a:r>
              <a:rPr lang="en-US" sz="2000" b="1" dirty="0">
                <a:solidFill>
                  <a:srgbClr val="FF0000"/>
                </a:solidFill>
              </a:rPr>
              <a:t>Religion versus science</a:t>
            </a:r>
            <a:r>
              <a:rPr lang="en-US" sz="2000" dirty="0">
                <a:solidFill>
                  <a:srgbClr val="FF0000"/>
                </a:solidFill>
              </a:rPr>
              <a:t> </a:t>
            </a:r>
            <a:r>
              <a:rPr lang="en-US" sz="2000" dirty="0"/>
              <a:t>Religious fundamentalists worked to keep the scientific theory of evolution out of public schools. The Scopes trial, testing Tennessee's anti-evolution law, was a legal victory for fundamentalists but a defeat in the court of public opinion. The issue of teaching creationism in biology classes is still current today</a:t>
            </a:r>
            <a:r>
              <a:rPr lang="en-US" sz="2000" dirty="0" smtClean="0"/>
              <a:t>.</a:t>
            </a:r>
            <a:endParaRPr lang="en-US" sz="2000" dirty="0"/>
          </a:p>
        </p:txBody>
      </p:sp>
    </p:spTree>
    <p:extLst>
      <p:ext uri="{BB962C8B-B14F-4D97-AF65-F5344CB8AC3E}">
        <p14:creationId xmlns:p14="http://schemas.microsoft.com/office/powerpoint/2010/main" val="516080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Chapter 13, Summary</a:t>
            </a:r>
            <a:br>
              <a:rPr lang="en-US" b="1" dirty="0"/>
            </a:br>
            <a:r>
              <a:rPr lang="en-US" b="1" i="1" dirty="0"/>
              <a:t>The Roaring Life of the 1920s</a:t>
            </a:r>
            <a:br>
              <a:rPr lang="en-US" b="1" i="1" dirty="0"/>
            </a:br>
            <a:endParaRPr lang="en-US" dirty="0"/>
          </a:p>
        </p:txBody>
      </p:sp>
      <p:sp>
        <p:nvSpPr>
          <p:cNvPr id="3" name="Content Placeholder 2"/>
          <p:cNvSpPr>
            <a:spLocks noGrp="1"/>
          </p:cNvSpPr>
          <p:nvPr>
            <p:ph idx="1"/>
          </p:nvPr>
        </p:nvSpPr>
        <p:spPr>
          <a:xfrm>
            <a:off x="381000" y="1219200"/>
            <a:ext cx="8458200" cy="5181600"/>
          </a:xfrm>
        </p:spPr>
        <p:txBody>
          <a:bodyPr>
            <a:normAutofit fontScale="62500" lnSpcReduction="20000"/>
          </a:bodyPr>
          <a:lstStyle/>
          <a:p>
            <a:pPr marL="0" indent="0">
              <a:buNone/>
            </a:pPr>
            <a:r>
              <a:rPr lang="en-US" dirty="0" smtClean="0"/>
              <a:t>1</a:t>
            </a:r>
            <a:r>
              <a:rPr lang="en-US" dirty="0"/>
              <a:t>. Prohibition—the attempt to make </a:t>
            </a:r>
            <a:r>
              <a:rPr lang="en-US" dirty="0" smtClean="0"/>
              <a:t>the sale </a:t>
            </a:r>
            <a:r>
              <a:rPr lang="en-US" dirty="0"/>
              <a:t>of alcohol illegal—and the </a:t>
            </a:r>
            <a:r>
              <a:rPr lang="en-US" dirty="0" smtClean="0"/>
              <a:t>conflict between </a:t>
            </a:r>
            <a:r>
              <a:rPr lang="en-US" dirty="0"/>
              <a:t>fundamentalism and </a:t>
            </a:r>
            <a:r>
              <a:rPr lang="en-US" dirty="0" smtClean="0"/>
              <a:t>science symbolized </a:t>
            </a:r>
            <a:r>
              <a:rPr lang="en-US" dirty="0"/>
              <a:t>in the Scopes trial</a:t>
            </a:r>
          </a:p>
          <a:p>
            <a:pPr marL="0" indent="0">
              <a:buNone/>
            </a:pPr>
            <a:r>
              <a:rPr lang="en-US" dirty="0"/>
              <a:t>both reveal the clash between </a:t>
            </a:r>
            <a:r>
              <a:rPr lang="en-US" dirty="0" smtClean="0"/>
              <a:t>new and </a:t>
            </a:r>
            <a:r>
              <a:rPr lang="en-US" dirty="0"/>
              <a:t>traditional values in the 1920s</a:t>
            </a:r>
            <a:r>
              <a:rPr lang="en-US" dirty="0" smtClean="0"/>
              <a:t>.</a:t>
            </a:r>
          </a:p>
          <a:p>
            <a:pPr marL="0" indent="0">
              <a:buNone/>
            </a:pPr>
            <a:endParaRPr lang="en-US" dirty="0"/>
          </a:p>
          <a:p>
            <a:pPr marL="0" indent="0">
              <a:buNone/>
            </a:pPr>
            <a:r>
              <a:rPr lang="en-US" dirty="0"/>
              <a:t>2. There were more work </a:t>
            </a:r>
            <a:r>
              <a:rPr lang="en-US" dirty="0" smtClean="0"/>
              <a:t>opportunities for </a:t>
            </a:r>
            <a:r>
              <a:rPr lang="en-US" dirty="0"/>
              <a:t>women in the 1920s than in </a:t>
            </a:r>
            <a:r>
              <a:rPr lang="en-US" dirty="0" smtClean="0"/>
              <a:t>prior years</a:t>
            </a:r>
            <a:r>
              <a:rPr lang="en-US" dirty="0"/>
              <a:t>, but they faced </a:t>
            </a:r>
            <a:r>
              <a:rPr lang="en-US" dirty="0" smtClean="0"/>
              <a:t>discrimination and </a:t>
            </a:r>
            <a:r>
              <a:rPr lang="en-US" dirty="0"/>
              <a:t>unequal treatment. Women </a:t>
            </a:r>
            <a:r>
              <a:rPr lang="en-US" dirty="0" smtClean="0"/>
              <a:t>were becoming </a:t>
            </a:r>
            <a:r>
              <a:rPr lang="en-US" dirty="0"/>
              <a:t>more independent </a:t>
            </a:r>
            <a:r>
              <a:rPr lang="en-US" dirty="0" smtClean="0"/>
              <a:t>and assertive</a:t>
            </a:r>
            <a:r>
              <a:rPr lang="en-US" dirty="0"/>
              <a:t>. In their home lives, </a:t>
            </a:r>
            <a:r>
              <a:rPr lang="en-US" dirty="0" smtClean="0"/>
              <a:t>women more </a:t>
            </a:r>
            <a:r>
              <a:rPr lang="en-US" dirty="0"/>
              <a:t>often were free to choose </a:t>
            </a:r>
            <a:r>
              <a:rPr lang="en-US" dirty="0" smtClean="0"/>
              <a:t>their own </a:t>
            </a:r>
            <a:r>
              <a:rPr lang="en-US" dirty="0"/>
              <a:t>husbands, although the divorce</a:t>
            </a:r>
          </a:p>
          <a:p>
            <a:pPr marL="0" indent="0">
              <a:buNone/>
            </a:pPr>
            <a:r>
              <a:rPr lang="en-US" dirty="0"/>
              <a:t>rate increased. They had fewer </a:t>
            </a:r>
            <a:r>
              <a:rPr lang="en-US" dirty="0" smtClean="0"/>
              <a:t>children. They </a:t>
            </a:r>
            <a:r>
              <a:rPr lang="en-US" dirty="0"/>
              <a:t>enjoyed many </a:t>
            </a:r>
            <a:r>
              <a:rPr lang="en-US" dirty="0" smtClean="0"/>
              <a:t>conveniences that </a:t>
            </a:r>
            <a:r>
              <a:rPr lang="en-US" dirty="0"/>
              <a:t>made housework easier</a:t>
            </a:r>
            <a:r>
              <a:rPr lang="en-US" dirty="0" smtClean="0"/>
              <a:t>.</a:t>
            </a:r>
          </a:p>
          <a:p>
            <a:pPr marL="0" indent="0">
              <a:buNone/>
            </a:pPr>
            <a:endParaRPr lang="en-US" dirty="0"/>
          </a:p>
          <a:p>
            <a:pPr marL="0" indent="0">
              <a:buNone/>
            </a:pPr>
            <a:r>
              <a:rPr lang="en-US" dirty="0"/>
              <a:t>3. Through national magazines, </a:t>
            </a:r>
            <a:r>
              <a:rPr lang="en-US" dirty="0" smtClean="0"/>
              <a:t>radio, and </a:t>
            </a:r>
            <a:r>
              <a:rPr lang="en-US" dirty="0"/>
              <a:t>movies, the mass media </a:t>
            </a:r>
            <a:r>
              <a:rPr lang="en-US" dirty="0" smtClean="0"/>
              <a:t>helped create </a:t>
            </a:r>
            <a:r>
              <a:rPr lang="en-US" dirty="0"/>
              <a:t>a national culture</a:t>
            </a:r>
            <a:r>
              <a:rPr lang="en-US" dirty="0" smtClean="0"/>
              <a:t>.</a:t>
            </a:r>
          </a:p>
          <a:p>
            <a:pPr marL="0" indent="0">
              <a:buNone/>
            </a:pPr>
            <a:endParaRPr lang="en-US" dirty="0"/>
          </a:p>
          <a:p>
            <a:pPr marL="0" indent="0">
              <a:buNone/>
            </a:pPr>
            <a:r>
              <a:rPr lang="en-US" dirty="0"/>
              <a:t>4. Among the personal achievements </a:t>
            </a:r>
            <a:r>
              <a:rPr lang="en-US" dirty="0" smtClean="0"/>
              <a:t>of the </a:t>
            </a:r>
            <a:r>
              <a:rPr lang="en-US" dirty="0"/>
              <a:t>Harlem Renaissance were </a:t>
            </a:r>
            <a:r>
              <a:rPr lang="en-US" dirty="0" smtClean="0"/>
              <a:t>the writings </a:t>
            </a:r>
            <a:r>
              <a:rPr lang="en-US" dirty="0"/>
              <a:t>of Claude McKay, </a:t>
            </a:r>
            <a:r>
              <a:rPr lang="en-US" dirty="0" smtClean="0"/>
              <a:t>Langston Hughes</a:t>
            </a:r>
            <a:r>
              <a:rPr lang="en-US" dirty="0"/>
              <a:t>, and </a:t>
            </a:r>
            <a:r>
              <a:rPr lang="en-US" dirty="0" err="1"/>
              <a:t>Zora</a:t>
            </a:r>
            <a:r>
              <a:rPr lang="en-US" dirty="0"/>
              <a:t> Neale Hurston; </a:t>
            </a:r>
            <a:r>
              <a:rPr lang="en-US" dirty="0" smtClean="0"/>
              <a:t>the acting </a:t>
            </a:r>
            <a:r>
              <a:rPr lang="en-US" dirty="0"/>
              <a:t>of Paul Robeson; and </a:t>
            </a:r>
            <a:r>
              <a:rPr lang="en-US" dirty="0" smtClean="0"/>
              <a:t>the music </a:t>
            </a:r>
            <a:r>
              <a:rPr lang="en-US" dirty="0"/>
              <a:t>of Louis </a:t>
            </a:r>
            <a:r>
              <a:rPr lang="en-US" dirty="0" smtClean="0"/>
              <a:t>Armstrong</a:t>
            </a:r>
            <a:r>
              <a:rPr lang="en-US" dirty="0"/>
              <a:t>, “</a:t>
            </a:r>
            <a:r>
              <a:rPr lang="en-US" dirty="0" smtClean="0"/>
              <a:t>Duke” Ellington</a:t>
            </a:r>
            <a:r>
              <a:rPr lang="en-US" dirty="0"/>
              <a:t>, and Bessie Smith.</a:t>
            </a:r>
          </a:p>
        </p:txBody>
      </p:sp>
    </p:spTree>
    <p:extLst>
      <p:ext uri="{BB962C8B-B14F-4D97-AF65-F5344CB8AC3E}">
        <p14:creationId xmlns:p14="http://schemas.microsoft.com/office/powerpoint/2010/main" val="2917293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7"/>
            <a:ext cx="8229600" cy="1143000"/>
          </a:xfrm>
        </p:spPr>
        <p:txBody>
          <a:bodyPr>
            <a:normAutofit fontScale="90000"/>
          </a:bodyPr>
          <a:lstStyle/>
          <a:p>
            <a:r>
              <a:rPr lang="en-US" u="sng" dirty="0" smtClean="0"/>
              <a:t>“The Great Depression &amp; New Deal”</a:t>
            </a:r>
            <a:endParaRPr lang="en-US" u="sng" dirty="0"/>
          </a:p>
        </p:txBody>
      </p:sp>
      <p:sp>
        <p:nvSpPr>
          <p:cNvPr id="3" name="Content Placeholder 2"/>
          <p:cNvSpPr>
            <a:spLocks noGrp="1"/>
          </p:cNvSpPr>
          <p:nvPr>
            <p:ph idx="1"/>
          </p:nvPr>
        </p:nvSpPr>
        <p:spPr>
          <a:xfrm>
            <a:off x="457200" y="1066800"/>
            <a:ext cx="8229600" cy="4525963"/>
          </a:xfrm>
        </p:spPr>
        <p:txBody>
          <a:bodyPr/>
          <a:lstStyle/>
          <a:p>
            <a:r>
              <a:rPr lang="en-US" dirty="0" smtClean="0"/>
              <a:t>“This </a:t>
            </a:r>
            <a:r>
              <a:rPr lang="en-US" dirty="0"/>
              <a:t>program explores the </a:t>
            </a:r>
            <a:r>
              <a:rPr lang="en-US" b="1" dirty="0"/>
              <a:t>causes of the Great Depression</a:t>
            </a:r>
            <a:r>
              <a:rPr lang="en-US" dirty="0"/>
              <a:t> and the </a:t>
            </a:r>
            <a:r>
              <a:rPr lang="en-US" b="1" dirty="0"/>
              <a:t>impact of the stock market crash</a:t>
            </a:r>
            <a:r>
              <a:rPr lang="en-US" dirty="0"/>
              <a:t> as hard times fell on America. It also covers the </a:t>
            </a:r>
            <a:r>
              <a:rPr lang="en-US" b="1" dirty="0"/>
              <a:t>New Deal</a:t>
            </a:r>
            <a:r>
              <a:rPr lang="en-US" dirty="0"/>
              <a:t>, the </a:t>
            </a:r>
            <a:r>
              <a:rPr lang="en-US" b="1" dirty="0"/>
              <a:t>Dust Bowl </a:t>
            </a:r>
            <a:r>
              <a:rPr lang="en-US" dirty="0"/>
              <a:t>and the newly </a:t>
            </a:r>
            <a:r>
              <a:rPr lang="en-US" b="1" dirty="0"/>
              <a:t>emerging culture of sight and sound</a:t>
            </a:r>
            <a:r>
              <a:rPr lang="en-US" dirty="0"/>
              <a:t>. As the </a:t>
            </a:r>
            <a:r>
              <a:rPr lang="en-US" i="1" u="sng" dirty="0"/>
              <a:t>New Deal came under fire</a:t>
            </a:r>
            <a:r>
              <a:rPr lang="en-US" dirty="0"/>
              <a:t>, the </a:t>
            </a:r>
            <a:r>
              <a:rPr lang="en-US" b="1" dirty="0"/>
              <a:t>Second New Deal </a:t>
            </a:r>
            <a:r>
              <a:rPr lang="en-US" dirty="0"/>
              <a:t>was issued, the </a:t>
            </a:r>
            <a:r>
              <a:rPr lang="en-US" b="1" dirty="0"/>
              <a:t>Wagner Labor Act</a:t>
            </a:r>
            <a:r>
              <a:rPr lang="en-US" dirty="0"/>
              <a:t> was passed, the </a:t>
            </a:r>
            <a:r>
              <a:rPr lang="en-US" b="1" dirty="0"/>
              <a:t>unions gained power</a:t>
            </a:r>
            <a:r>
              <a:rPr lang="en-US" dirty="0"/>
              <a:t> and a </a:t>
            </a:r>
            <a:r>
              <a:rPr lang="en-US" i="1" u="sng" dirty="0"/>
              <a:t>modern welfare state was </a:t>
            </a:r>
            <a:r>
              <a:rPr lang="en-US" i="1" u="sng" dirty="0" smtClean="0"/>
              <a:t>born</a:t>
            </a:r>
            <a:r>
              <a:rPr lang="en-US" dirty="0" smtClean="0"/>
              <a:t>.”</a:t>
            </a:r>
            <a:endParaRPr lang="en-US" dirty="0"/>
          </a:p>
        </p:txBody>
      </p:sp>
      <p:sp>
        <p:nvSpPr>
          <p:cNvPr id="5" name="Rectangle 4"/>
          <p:cNvSpPr/>
          <p:nvPr/>
        </p:nvSpPr>
        <p:spPr>
          <a:xfrm>
            <a:off x="479134" y="5933420"/>
            <a:ext cx="8360066" cy="954107"/>
          </a:xfrm>
          <a:prstGeom prst="rect">
            <a:avLst/>
          </a:prstGeom>
        </p:spPr>
        <p:txBody>
          <a:bodyPr wrap="square">
            <a:spAutoFit/>
          </a:bodyPr>
          <a:lstStyle/>
          <a:p>
            <a:pPr lvl="0" algn="ctr"/>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2</a:t>
            </a:r>
            <a:r>
              <a:rPr lang="en-US" sz="2800" b="1" spc="50" baseline="3000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nd</a:t>
            </a:r>
            <a:r>
              <a:rPr lang="en-US" sz="2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of 5 skills-based district exams</a:t>
            </a:r>
            <a:r>
              <a:rPr lang="en-US" sz="2800" b="1" i="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…final average is 10% of your grade for US History II!</a:t>
            </a:r>
            <a:endParaRPr lang="en-US" sz="28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6564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Great Depression &amp; New Deal”</a:t>
            </a:r>
            <a:endParaRPr lang="en-US" dirty="0"/>
          </a:p>
        </p:txBody>
      </p:sp>
      <p:sp>
        <p:nvSpPr>
          <p:cNvPr id="3" name="Content Placeholder 2"/>
          <p:cNvSpPr>
            <a:spLocks noGrp="1"/>
          </p:cNvSpPr>
          <p:nvPr>
            <p:ph idx="1"/>
          </p:nvPr>
        </p:nvSpPr>
        <p:spPr>
          <a:xfrm>
            <a:off x="228600" y="1295400"/>
            <a:ext cx="8763000" cy="5334000"/>
          </a:xfrm>
        </p:spPr>
        <p:txBody>
          <a:bodyPr>
            <a:normAutofit fontScale="77500" lnSpcReduction="20000"/>
          </a:bodyPr>
          <a:lstStyle/>
          <a:p>
            <a:pPr marL="0" indent="0">
              <a:buNone/>
            </a:pPr>
            <a:r>
              <a:rPr lang="en-US" dirty="0"/>
              <a:t>The prosperity of the Roaring Twenties ended as the Stock Market Crash of 1929 ushered in one of the worst </a:t>
            </a:r>
            <a:r>
              <a:rPr lang="en-US" b="1" u="sng" dirty="0">
                <a:ln>
                  <a:solidFill>
                    <a:srgbClr val="FFFF00"/>
                  </a:solidFill>
                </a:ln>
              </a:rPr>
              <a:t>economic</a:t>
            </a:r>
            <a:r>
              <a:rPr lang="en-US" dirty="0"/>
              <a:t> depressions in history.  Although the </a:t>
            </a:r>
            <a:r>
              <a:rPr lang="en-US" dirty="0">
                <a:solidFill>
                  <a:srgbClr val="FF0000"/>
                </a:solidFill>
              </a:rPr>
              <a:t>causes of the Great Depression were clear to many, solutions to problems such as high </a:t>
            </a:r>
            <a:r>
              <a:rPr lang="en-US" b="1" u="sng" dirty="0">
                <a:ln>
                  <a:solidFill>
                    <a:srgbClr val="FFFF00"/>
                  </a:solidFill>
                </a:ln>
                <a:solidFill>
                  <a:srgbClr val="FF0000"/>
                </a:solidFill>
              </a:rPr>
              <a:t>unemployment </a:t>
            </a:r>
            <a:r>
              <a:rPr lang="en-US" dirty="0">
                <a:solidFill>
                  <a:srgbClr val="FF0000"/>
                </a:solidFill>
              </a:rPr>
              <a:t>and extreme poverty proved to be elusive. President Herbert </a:t>
            </a:r>
            <a:r>
              <a:rPr lang="en-US" b="1" u="sng" dirty="0">
                <a:ln>
                  <a:solidFill>
                    <a:srgbClr val="FFFF00"/>
                  </a:solidFill>
                </a:ln>
                <a:solidFill>
                  <a:srgbClr val="FF0000"/>
                </a:solidFill>
              </a:rPr>
              <a:t>Hoover</a:t>
            </a:r>
            <a:r>
              <a:rPr lang="en-US" dirty="0">
                <a:solidFill>
                  <a:srgbClr val="FF0000"/>
                </a:solidFill>
              </a:rPr>
              <a:t> tried to alleviate some of the suffering, but his traditional methods did nothing to improve economic conditions.  The 1932 presidential election brought Franklin D. </a:t>
            </a:r>
            <a:r>
              <a:rPr lang="en-US" b="1" u="sng" dirty="0">
                <a:ln>
                  <a:solidFill>
                    <a:srgbClr val="FFFF00"/>
                  </a:solidFill>
                </a:ln>
                <a:solidFill>
                  <a:srgbClr val="FF0000"/>
                </a:solidFill>
              </a:rPr>
              <a:t>Roosevelt</a:t>
            </a:r>
            <a:r>
              <a:rPr lang="en-US" dirty="0">
                <a:solidFill>
                  <a:srgbClr val="FF0000"/>
                </a:solidFill>
              </a:rPr>
              <a:t> to the White House. He promised a “New Deal” to the American people and embarked on a course to restore confidence in the nation’s </a:t>
            </a:r>
            <a:r>
              <a:rPr lang="en-US" b="1" u="sng" dirty="0">
                <a:ln>
                  <a:solidFill>
                    <a:srgbClr val="FFFF00"/>
                  </a:solidFill>
                </a:ln>
                <a:solidFill>
                  <a:srgbClr val="FF0000"/>
                </a:solidFill>
              </a:rPr>
              <a:t>financial</a:t>
            </a:r>
            <a:r>
              <a:rPr lang="en-US" dirty="0">
                <a:solidFill>
                  <a:srgbClr val="FF0000"/>
                </a:solidFill>
              </a:rPr>
              <a:t> system and to get people back to work.  The programs of the Roosevelt administration sought to bring </a:t>
            </a:r>
            <a:r>
              <a:rPr lang="en-US" b="1" u="sng" dirty="0">
                <a:ln>
                  <a:solidFill>
                    <a:srgbClr val="FFFF00"/>
                  </a:solidFill>
                </a:ln>
                <a:solidFill>
                  <a:srgbClr val="FF0000"/>
                </a:solidFill>
              </a:rPr>
              <a:t>relief</a:t>
            </a:r>
            <a:r>
              <a:rPr lang="en-US" dirty="0">
                <a:solidFill>
                  <a:srgbClr val="FF0000"/>
                </a:solidFill>
              </a:rPr>
              <a:t> to all segments of the economy and were quickly passed by Congress</a:t>
            </a:r>
            <a:r>
              <a:rPr lang="en-US" dirty="0"/>
              <a:t>. President Roosevelt’s </a:t>
            </a:r>
            <a:r>
              <a:rPr lang="en-US" b="1" u="sng" dirty="0">
                <a:ln>
                  <a:solidFill>
                    <a:srgbClr val="FFFF00"/>
                  </a:solidFill>
                </a:ln>
              </a:rPr>
              <a:t>“fireside chats” </a:t>
            </a:r>
            <a:r>
              <a:rPr lang="en-US" dirty="0"/>
              <a:t>convinced the American people he was on their side and First Lady Eleanor Roosevelt became known as a tireless advocate of the poor and downtrodden.</a:t>
            </a:r>
          </a:p>
          <a:p>
            <a:endParaRPr lang="en-US" dirty="0"/>
          </a:p>
        </p:txBody>
      </p:sp>
    </p:spTree>
    <p:extLst>
      <p:ext uri="{BB962C8B-B14F-4D97-AF65-F5344CB8AC3E}">
        <p14:creationId xmlns:p14="http://schemas.microsoft.com/office/powerpoint/2010/main" val="391631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01862"/>
          </a:xfrm>
          <a:prstGeom prst="rect">
            <a:avLst/>
          </a:prstGeom>
        </p:spPr>
        <p:txBody>
          <a:bodyPr wrap="square">
            <a:spAutoFit/>
          </a:bodyPr>
          <a:lstStyle/>
          <a:p>
            <a:r>
              <a:rPr lang="en-US" sz="2200" b="1" dirty="0"/>
              <a:t>Time Line</a:t>
            </a:r>
            <a:endParaRPr lang="en-US" sz="2200" dirty="0"/>
          </a:p>
          <a:p>
            <a:r>
              <a:rPr lang="en-US" sz="2200" b="1" dirty="0"/>
              <a:t>1920s </a:t>
            </a:r>
            <a:r>
              <a:rPr lang="en-US" sz="2200" dirty="0"/>
              <a:t>— The United States enjoys an unprecedented economic </a:t>
            </a:r>
            <a:r>
              <a:rPr lang="en-US" sz="2200" b="1" u="sng" dirty="0">
                <a:ln>
                  <a:solidFill>
                    <a:srgbClr val="FFFF00"/>
                  </a:solidFill>
                </a:ln>
              </a:rPr>
              <a:t>boom</a:t>
            </a:r>
            <a:r>
              <a:rPr lang="en-US" sz="2200" dirty="0"/>
              <a:t>.</a:t>
            </a:r>
          </a:p>
          <a:p>
            <a:r>
              <a:rPr lang="en-US" sz="2200" b="1" dirty="0"/>
              <a:t>1928 </a:t>
            </a:r>
            <a:r>
              <a:rPr lang="en-US" sz="2200" dirty="0"/>
              <a:t>— Herbert Hoover is elected president.</a:t>
            </a:r>
          </a:p>
          <a:p>
            <a:r>
              <a:rPr lang="en-US" sz="2200" b="1" dirty="0"/>
              <a:t>1929 </a:t>
            </a:r>
            <a:r>
              <a:rPr lang="en-US" sz="2200" dirty="0"/>
              <a:t>— The </a:t>
            </a:r>
            <a:r>
              <a:rPr lang="en-US" sz="2200" b="1" u="sng" dirty="0">
                <a:ln>
                  <a:solidFill>
                    <a:srgbClr val="FFFF00"/>
                  </a:solidFill>
                </a:ln>
              </a:rPr>
              <a:t>stock </a:t>
            </a:r>
            <a:r>
              <a:rPr lang="en-US" sz="2200" dirty="0"/>
              <a:t>market collapses.</a:t>
            </a:r>
          </a:p>
          <a:p>
            <a:r>
              <a:rPr lang="en-US" sz="2200" b="1" dirty="0"/>
              <a:t>1931 </a:t>
            </a:r>
            <a:r>
              <a:rPr lang="en-US" sz="2200" dirty="0"/>
              <a:t>— Several unemployed men are killed in protests at Ford’s River Rouge </a:t>
            </a:r>
            <a:r>
              <a:rPr lang="en-US" sz="2200" dirty="0" smtClean="0"/>
              <a:t>	plant</a:t>
            </a:r>
            <a:r>
              <a:rPr lang="en-US" sz="2200" dirty="0"/>
              <a:t>.</a:t>
            </a:r>
          </a:p>
          <a:p>
            <a:r>
              <a:rPr lang="en-US" sz="2200" b="1" dirty="0"/>
              <a:t>1932 </a:t>
            </a:r>
            <a:r>
              <a:rPr lang="en-US" sz="2200" dirty="0"/>
              <a:t>— The unemployment rate in the United States reaches approximately </a:t>
            </a:r>
            <a:r>
              <a:rPr lang="en-US" sz="2200" dirty="0" smtClean="0"/>
              <a:t>	</a:t>
            </a:r>
            <a:r>
              <a:rPr lang="en-US" sz="2200" b="1" u="sng" dirty="0" smtClean="0">
                <a:ln>
                  <a:solidFill>
                    <a:srgbClr val="FFFF00"/>
                  </a:solidFill>
                </a:ln>
              </a:rPr>
              <a:t>25</a:t>
            </a:r>
            <a:r>
              <a:rPr lang="en-US" sz="2200" b="1" u="sng" dirty="0">
                <a:ln>
                  <a:solidFill>
                    <a:srgbClr val="FFFF00"/>
                  </a:solidFill>
                </a:ln>
              </a:rPr>
              <a:t>%</a:t>
            </a:r>
            <a:r>
              <a:rPr lang="en-US" sz="2200" dirty="0"/>
              <a:t>.</a:t>
            </a:r>
          </a:p>
          <a:p>
            <a:r>
              <a:rPr lang="en-US" sz="2200" b="1" dirty="0"/>
              <a:t>1932 </a:t>
            </a:r>
            <a:r>
              <a:rPr lang="en-US" sz="2200" dirty="0"/>
              <a:t>— Franklin Delano Roosevelt is elected president.</a:t>
            </a:r>
          </a:p>
          <a:p>
            <a:r>
              <a:rPr lang="en-US" sz="2200" b="1" dirty="0"/>
              <a:t>1933 </a:t>
            </a:r>
            <a:r>
              <a:rPr lang="en-US" sz="2200" dirty="0"/>
              <a:t>— The first New Deal </a:t>
            </a:r>
            <a:r>
              <a:rPr lang="en-US" sz="2200" b="1" u="sng" dirty="0">
                <a:ln>
                  <a:solidFill>
                    <a:srgbClr val="FFFF00"/>
                  </a:solidFill>
                </a:ln>
              </a:rPr>
              <a:t>legislation</a:t>
            </a:r>
            <a:r>
              <a:rPr lang="en-US" sz="2200" dirty="0"/>
              <a:t> begins to be enacted.</a:t>
            </a:r>
          </a:p>
          <a:p>
            <a:r>
              <a:rPr lang="en-US" sz="2200" b="1" dirty="0"/>
              <a:t>1934 </a:t>
            </a:r>
            <a:r>
              <a:rPr lang="en-US" sz="2200" dirty="0"/>
              <a:t>— Great Plains </a:t>
            </a:r>
            <a:r>
              <a:rPr lang="en-US" sz="2200" b="1" u="sng" dirty="0">
                <a:ln>
                  <a:solidFill>
                    <a:srgbClr val="FFFF00"/>
                  </a:solidFill>
                </a:ln>
              </a:rPr>
              <a:t>dust</a:t>
            </a:r>
            <a:r>
              <a:rPr lang="en-US" sz="2200" dirty="0"/>
              <a:t> storms blow soil as far east as Washington, D.C.</a:t>
            </a:r>
          </a:p>
          <a:p>
            <a:r>
              <a:rPr lang="en-US" sz="2200" b="1" dirty="0"/>
              <a:t>1934 </a:t>
            </a:r>
            <a:r>
              <a:rPr lang="en-US" sz="2200" dirty="0"/>
              <a:t>— The Supreme Court rules the </a:t>
            </a:r>
            <a:r>
              <a:rPr lang="en-US" sz="2200" b="1" u="sng" dirty="0">
                <a:ln>
                  <a:solidFill>
                    <a:srgbClr val="FFFF00"/>
                  </a:solidFill>
                </a:ln>
              </a:rPr>
              <a:t>National Industrial Recovery </a:t>
            </a:r>
            <a:r>
              <a:rPr lang="en-US" sz="2200" dirty="0"/>
              <a:t>Act </a:t>
            </a:r>
            <a:r>
              <a:rPr lang="en-US" sz="2200" dirty="0" smtClean="0"/>
              <a:t>	unconstitutional</a:t>
            </a:r>
            <a:r>
              <a:rPr lang="en-US" sz="2200" dirty="0"/>
              <a:t>. </a:t>
            </a:r>
          </a:p>
          <a:p>
            <a:r>
              <a:rPr lang="en-US" sz="2200" b="1" dirty="0"/>
              <a:t>1935 </a:t>
            </a:r>
            <a:r>
              <a:rPr lang="en-US" sz="2200" dirty="0"/>
              <a:t>— The second New Deal begins.</a:t>
            </a:r>
          </a:p>
          <a:p>
            <a:r>
              <a:rPr lang="en-US" sz="2200" b="1" dirty="0"/>
              <a:t>1935 </a:t>
            </a:r>
            <a:r>
              <a:rPr lang="en-US" sz="2200" dirty="0"/>
              <a:t>— The Social Security Act is signed into law.</a:t>
            </a:r>
          </a:p>
          <a:p>
            <a:r>
              <a:rPr lang="en-US" sz="2200" b="1" dirty="0"/>
              <a:t>1936 </a:t>
            </a:r>
            <a:r>
              <a:rPr lang="en-US" sz="2200" dirty="0"/>
              <a:t>— President Roosevelt is </a:t>
            </a:r>
            <a:r>
              <a:rPr lang="en-US" sz="2200" b="1" u="sng" dirty="0">
                <a:ln>
                  <a:solidFill>
                    <a:srgbClr val="FFFF00"/>
                  </a:solidFill>
                </a:ln>
              </a:rPr>
              <a:t>reelected</a:t>
            </a:r>
            <a:r>
              <a:rPr lang="en-US" sz="2200" dirty="0"/>
              <a:t>.</a:t>
            </a:r>
          </a:p>
          <a:p>
            <a:r>
              <a:rPr lang="en-US" sz="2200" b="1" dirty="0"/>
              <a:t>1938 </a:t>
            </a:r>
            <a:r>
              <a:rPr lang="en-US" sz="2200" dirty="0"/>
              <a:t>— </a:t>
            </a:r>
            <a:r>
              <a:rPr lang="en-US" sz="2200" dirty="0">
                <a:solidFill>
                  <a:srgbClr val="FF0000"/>
                </a:solidFill>
              </a:rPr>
              <a:t>Congress authorizes federal deficit spending to stimulate the </a:t>
            </a:r>
            <a:r>
              <a:rPr lang="en-US" sz="2200" dirty="0" smtClean="0">
                <a:solidFill>
                  <a:srgbClr val="FF0000"/>
                </a:solidFill>
              </a:rPr>
              <a:t>	struggling </a:t>
            </a:r>
            <a:r>
              <a:rPr lang="en-US" sz="2200" dirty="0">
                <a:solidFill>
                  <a:srgbClr val="FF0000"/>
                </a:solidFill>
              </a:rPr>
              <a:t>economy.</a:t>
            </a:r>
          </a:p>
          <a:p>
            <a:r>
              <a:rPr lang="en-US" sz="2200" b="1" dirty="0"/>
              <a:t>1940 </a:t>
            </a:r>
            <a:r>
              <a:rPr lang="en-US" sz="2200" dirty="0"/>
              <a:t>— President Roosevelt is elected to an unprecedented third term.</a:t>
            </a:r>
          </a:p>
          <a:p>
            <a:r>
              <a:rPr lang="en-US" dirty="0"/>
              <a:t> </a:t>
            </a:r>
          </a:p>
        </p:txBody>
      </p:sp>
    </p:spTree>
    <p:extLst>
      <p:ext uri="{BB962C8B-B14F-4D97-AF65-F5344CB8AC3E}">
        <p14:creationId xmlns:p14="http://schemas.microsoft.com/office/powerpoint/2010/main" val="3543820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Vocabulary</a:t>
            </a:r>
            <a:r>
              <a:rPr lang="en-US" dirty="0"/>
              <a:t/>
            </a:r>
            <a:br>
              <a:rPr lang="en-US" dirty="0"/>
            </a:br>
            <a:endParaRPr lang="en-US" dirty="0"/>
          </a:p>
        </p:txBody>
      </p:sp>
      <p:sp>
        <p:nvSpPr>
          <p:cNvPr id="3" name="Content Placeholder 2"/>
          <p:cNvSpPr>
            <a:spLocks noGrp="1"/>
          </p:cNvSpPr>
          <p:nvPr>
            <p:ph idx="1"/>
          </p:nvPr>
        </p:nvSpPr>
        <p:spPr>
          <a:xfrm>
            <a:off x="0" y="685800"/>
            <a:ext cx="9144000" cy="6629400"/>
          </a:xfrm>
        </p:spPr>
        <p:txBody>
          <a:bodyPr>
            <a:normAutofit fontScale="32500" lnSpcReduction="20000"/>
          </a:bodyPr>
          <a:lstStyle/>
          <a:p>
            <a:pPr marL="0" indent="0">
              <a:buNone/>
            </a:pPr>
            <a:r>
              <a:rPr lang="en-US" sz="4900" b="1" u="sng" dirty="0" smtClean="0">
                <a:ln>
                  <a:solidFill>
                    <a:srgbClr val="FFFF00"/>
                  </a:solidFill>
                </a:ln>
              </a:rPr>
              <a:t>Roaring</a:t>
            </a:r>
            <a:r>
              <a:rPr lang="en-US" sz="4900" b="1" dirty="0" smtClean="0"/>
              <a:t> </a:t>
            </a:r>
            <a:r>
              <a:rPr lang="en-US" sz="4900" b="1" dirty="0"/>
              <a:t>Twenties </a:t>
            </a:r>
            <a:r>
              <a:rPr lang="en-US" sz="4900" dirty="0"/>
              <a:t>— A term used to describe the economic boom of the 1920s.</a:t>
            </a:r>
          </a:p>
          <a:p>
            <a:pPr marL="0" indent="0">
              <a:buNone/>
            </a:pPr>
            <a:r>
              <a:rPr lang="en-US" sz="4900" b="1" dirty="0">
                <a:solidFill>
                  <a:srgbClr val="FF0000"/>
                </a:solidFill>
              </a:rPr>
              <a:t>Stock market crash (1929) </a:t>
            </a:r>
            <a:r>
              <a:rPr lang="en-US" sz="4900" dirty="0">
                <a:solidFill>
                  <a:srgbClr val="FF0000"/>
                </a:solidFill>
              </a:rPr>
              <a:t>— The precipitous decline of the stock market on </a:t>
            </a:r>
            <a:r>
              <a:rPr lang="en-US" sz="4900" b="1" u="sng" dirty="0">
                <a:ln>
                  <a:solidFill>
                    <a:srgbClr val="FFFF00"/>
                  </a:solidFill>
                </a:ln>
                <a:solidFill>
                  <a:srgbClr val="FF0000"/>
                </a:solidFill>
              </a:rPr>
              <a:t>October 29</a:t>
            </a:r>
            <a:r>
              <a:rPr lang="en-US" sz="4900" dirty="0">
                <a:solidFill>
                  <a:srgbClr val="FF0000"/>
                </a:solidFill>
              </a:rPr>
              <a:t>, 1929 that ushered </a:t>
            </a:r>
            <a:r>
              <a:rPr lang="en-US" sz="4900" dirty="0" smtClean="0">
                <a:solidFill>
                  <a:srgbClr val="FF0000"/>
                </a:solidFill>
              </a:rPr>
              <a:t>in one of the worst economic depressions in history.</a:t>
            </a:r>
          </a:p>
          <a:p>
            <a:pPr marL="0" indent="0">
              <a:buNone/>
            </a:pPr>
            <a:r>
              <a:rPr lang="en-US" sz="4900" b="1" dirty="0" smtClean="0">
                <a:solidFill>
                  <a:srgbClr val="FF0000"/>
                </a:solidFill>
              </a:rPr>
              <a:t>Great </a:t>
            </a:r>
            <a:r>
              <a:rPr lang="en-US" sz="4900" b="1" dirty="0">
                <a:solidFill>
                  <a:srgbClr val="FF0000"/>
                </a:solidFill>
              </a:rPr>
              <a:t>Depression </a:t>
            </a:r>
            <a:r>
              <a:rPr lang="en-US" sz="4900" dirty="0">
                <a:solidFill>
                  <a:srgbClr val="FF0000"/>
                </a:solidFill>
              </a:rPr>
              <a:t>— The time period from around 1929 to 1939 in which many people suffered from extreme </a:t>
            </a:r>
            <a:r>
              <a:rPr lang="en-US" sz="4900" dirty="0" smtClean="0">
                <a:solidFill>
                  <a:srgbClr val="FF0000"/>
                </a:solidFill>
              </a:rPr>
              <a:t> </a:t>
            </a:r>
            <a:r>
              <a:rPr lang="en-US" sz="4900" b="1" u="sng" dirty="0" smtClean="0">
                <a:ln>
                  <a:solidFill>
                    <a:srgbClr val="FFFF00"/>
                  </a:solidFill>
                </a:ln>
                <a:solidFill>
                  <a:srgbClr val="FF0000"/>
                </a:solidFill>
              </a:rPr>
              <a:t>poverty </a:t>
            </a:r>
            <a:r>
              <a:rPr lang="en-US" sz="4900" dirty="0">
                <a:solidFill>
                  <a:srgbClr val="FF0000"/>
                </a:solidFill>
              </a:rPr>
              <a:t>as a result of high </a:t>
            </a:r>
            <a:r>
              <a:rPr lang="en-US" sz="4900" b="1" u="sng" dirty="0">
                <a:ln>
                  <a:solidFill>
                    <a:srgbClr val="FFFF00"/>
                  </a:solidFill>
                </a:ln>
                <a:solidFill>
                  <a:srgbClr val="FF0000"/>
                </a:solidFill>
              </a:rPr>
              <a:t>unemployment.</a:t>
            </a:r>
          </a:p>
          <a:p>
            <a:pPr marL="0" indent="0">
              <a:buNone/>
            </a:pPr>
            <a:r>
              <a:rPr lang="en-US" sz="4900" b="1" dirty="0" err="1"/>
              <a:t>Hoovervilles</a:t>
            </a:r>
            <a:r>
              <a:rPr lang="en-US" sz="4900" b="1" dirty="0"/>
              <a:t> </a:t>
            </a:r>
            <a:r>
              <a:rPr lang="en-US" sz="4900" dirty="0"/>
              <a:t>— A derogatory name given to Depression-era </a:t>
            </a:r>
            <a:r>
              <a:rPr lang="en-US" sz="4900" b="1" u="sng" dirty="0">
                <a:ln>
                  <a:solidFill>
                    <a:srgbClr val="FFFF00"/>
                  </a:solidFill>
                </a:ln>
              </a:rPr>
              <a:t>shacks </a:t>
            </a:r>
            <a:r>
              <a:rPr lang="en-US" sz="4900" dirty="0"/>
              <a:t>where poor people lived when Herbert </a:t>
            </a:r>
          </a:p>
          <a:p>
            <a:pPr marL="0" indent="0">
              <a:buNone/>
            </a:pPr>
            <a:r>
              <a:rPr lang="en-US" sz="4900" dirty="0"/>
              <a:t>Hoover was president.</a:t>
            </a:r>
          </a:p>
          <a:p>
            <a:pPr marL="0" indent="0">
              <a:buNone/>
            </a:pPr>
            <a:r>
              <a:rPr lang="en-US" sz="4900" b="1" dirty="0"/>
              <a:t>trickle down theory </a:t>
            </a:r>
            <a:r>
              <a:rPr lang="en-US" sz="4900" dirty="0"/>
              <a:t>— An economic theory that states when taxes are </a:t>
            </a:r>
            <a:r>
              <a:rPr lang="en-US" sz="4900" b="1" u="sng" dirty="0">
                <a:ln>
                  <a:solidFill>
                    <a:srgbClr val="FFFF00"/>
                  </a:solidFill>
                </a:ln>
              </a:rPr>
              <a:t>cut</a:t>
            </a:r>
            <a:r>
              <a:rPr lang="en-US" sz="4900" dirty="0"/>
              <a:t> for business owners, money will </a:t>
            </a:r>
          </a:p>
          <a:p>
            <a:pPr marL="0" indent="0">
              <a:buNone/>
            </a:pPr>
            <a:r>
              <a:rPr lang="en-US" sz="4900" dirty="0"/>
              <a:t>eventually trickle down to the poor in the form of new </a:t>
            </a:r>
            <a:r>
              <a:rPr lang="en-US" sz="4900" b="1" u="sng" dirty="0">
                <a:ln>
                  <a:solidFill>
                    <a:srgbClr val="FFFF00"/>
                  </a:solidFill>
                </a:ln>
              </a:rPr>
              <a:t>jobs</a:t>
            </a:r>
            <a:r>
              <a:rPr lang="en-US" sz="4900" dirty="0"/>
              <a:t>.</a:t>
            </a:r>
          </a:p>
          <a:p>
            <a:pPr marL="0" indent="0">
              <a:buNone/>
            </a:pPr>
            <a:r>
              <a:rPr lang="en-US" sz="4900" b="1" dirty="0">
                <a:solidFill>
                  <a:srgbClr val="FF0000"/>
                </a:solidFill>
              </a:rPr>
              <a:t>Reconstruction Finance Corporation (RFC) </a:t>
            </a:r>
            <a:r>
              <a:rPr lang="en-US" sz="4900" dirty="0">
                <a:solidFill>
                  <a:srgbClr val="FF0000"/>
                </a:solidFill>
              </a:rPr>
              <a:t>— A U.S. Government Agency formed by Congress to give </a:t>
            </a:r>
          </a:p>
          <a:p>
            <a:pPr marL="0" indent="0">
              <a:buNone/>
            </a:pPr>
            <a:r>
              <a:rPr lang="en-US" sz="4900" dirty="0">
                <a:solidFill>
                  <a:srgbClr val="FF0000"/>
                </a:solidFill>
              </a:rPr>
              <a:t>financial aid to </a:t>
            </a:r>
            <a:r>
              <a:rPr lang="en-US" sz="4900" b="1" u="sng" dirty="0">
                <a:ln>
                  <a:solidFill>
                    <a:srgbClr val="FFFF00"/>
                  </a:solidFill>
                </a:ln>
                <a:solidFill>
                  <a:srgbClr val="FF0000"/>
                </a:solidFill>
              </a:rPr>
              <a:t>banks </a:t>
            </a:r>
            <a:r>
              <a:rPr lang="en-US" sz="4900" dirty="0">
                <a:solidFill>
                  <a:srgbClr val="FF0000"/>
                </a:solidFill>
              </a:rPr>
              <a:t>and </a:t>
            </a:r>
            <a:r>
              <a:rPr lang="en-US" sz="4900" b="1" u="sng" dirty="0">
                <a:ln>
                  <a:solidFill>
                    <a:srgbClr val="FFFF00"/>
                  </a:solidFill>
                </a:ln>
                <a:solidFill>
                  <a:srgbClr val="FF0000"/>
                </a:solidFill>
              </a:rPr>
              <a:t>businesses </a:t>
            </a:r>
            <a:r>
              <a:rPr lang="en-US" sz="4900" dirty="0">
                <a:solidFill>
                  <a:srgbClr val="FF0000"/>
                </a:solidFill>
              </a:rPr>
              <a:t>and to support public works projects during the Depression.</a:t>
            </a:r>
          </a:p>
          <a:p>
            <a:pPr marL="0" indent="0">
              <a:buNone/>
            </a:pPr>
            <a:r>
              <a:rPr lang="en-US" sz="4900" b="1" dirty="0"/>
              <a:t>first New Deal </a:t>
            </a:r>
            <a:r>
              <a:rPr lang="en-US" sz="4900" dirty="0"/>
              <a:t>— Name given to the set of </a:t>
            </a:r>
            <a:r>
              <a:rPr lang="en-US" sz="4900" b="1" u="sng" dirty="0">
                <a:ln>
                  <a:solidFill>
                    <a:srgbClr val="FFFF00"/>
                  </a:solidFill>
                </a:ln>
              </a:rPr>
              <a:t>laws</a:t>
            </a:r>
            <a:r>
              <a:rPr lang="en-US" sz="4900" dirty="0"/>
              <a:t> initiated by President Roosevelt in 1933 and 1934 to fight the </a:t>
            </a:r>
            <a:r>
              <a:rPr lang="en-US" sz="4900" dirty="0" smtClean="0"/>
              <a:t> Depression</a:t>
            </a:r>
            <a:r>
              <a:rPr lang="en-US" sz="4900" dirty="0"/>
              <a:t>.</a:t>
            </a:r>
          </a:p>
          <a:p>
            <a:pPr marL="0" indent="0">
              <a:buNone/>
            </a:pPr>
            <a:r>
              <a:rPr lang="en-US" sz="4900" b="1" dirty="0"/>
              <a:t>National Industrial Recovery Act (NIRA) </a:t>
            </a:r>
            <a:r>
              <a:rPr lang="en-US" sz="4900" dirty="0"/>
              <a:t>— The first of the New Deal measures enacted to help </a:t>
            </a:r>
            <a:r>
              <a:rPr lang="en-US" sz="4900" b="1" u="sng" dirty="0">
                <a:ln>
                  <a:solidFill>
                    <a:srgbClr val="FFFF00"/>
                  </a:solidFill>
                </a:ln>
              </a:rPr>
              <a:t>businesses </a:t>
            </a:r>
          </a:p>
          <a:p>
            <a:pPr marL="0" indent="0">
              <a:buNone/>
            </a:pPr>
            <a:r>
              <a:rPr lang="en-US" sz="4900" dirty="0" smtClean="0"/>
              <a:t>recover from the Depression.  The Act created a new administrative bureau called the National Recovery Administration, or NRA.</a:t>
            </a:r>
          </a:p>
          <a:p>
            <a:pPr marL="0" indent="0">
              <a:buNone/>
            </a:pPr>
            <a:r>
              <a:rPr lang="en-US" sz="4900" b="1" dirty="0" smtClean="0">
                <a:solidFill>
                  <a:srgbClr val="FF0000"/>
                </a:solidFill>
              </a:rPr>
              <a:t>Dust Bowl </a:t>
            </a:r>
            <a:r>
              <a:rPr lang="en-US" sz="4900" dirty="0" smtClean="0">
                <a:solidFill>
                  <a:srgbClr val="FF0000"/>
                </a:solidFill>
              </a:rPr>
              <a:t>— The calamitous soil erosion caused by the removal of </a:t>
            </a:r>
            <a:r>
              <a:rPr lang="en-US" sz="4900" b="1" u="sng" dirty="0" smtClean="0">
                <a:ln>
                  <a:solidFill>
                    <a:srgbClr val="FFFF00"/>
                  </a:solidFill>
                </a:ln>
                <a:solidFill>
                  <a:srgbClr val="FF0000"/>
                </a:solidFill>
              </a:rPr>
              <a:t>grasslands </a:t>
            </a:r>
            <a:r>
              <a:rPr lang="en-US" sz="4900" dirty="0" smtClean="0">
                <a:solidFill>
                  <a:srgbClr val="FF0000"/>
                </a:solidFill>
              </a:rPr>
              <a:t>and severe </a:t>
            </a:r>
            <a:r>
              <a:rPr lang="en-US" sz="4900" b="1" u="sng" dirty="0" smtClean="0">
                <a:ln>
                  <a:solidFill>
                    <a:srgbClr val="FFFF00"/>
                  </a:solidFill>
                </a:ln>
                <a:solidFill>
                  <a:srgbClr val="FF0000"/>
                </a:solidFill>
              </a:rPr>
              <a:t>droughts</a:t>
            </a:r>
            <a:r>
              <a:rPr lang="en-US" sz="4900" dirty="0" smtClean="0">
                <a:solidFill>
                  <a:srgbClr val="FF0000"/>
                </a:solidFill>
              </a:rPr>
              <a:t> that ruined  many farms and farmers in the Great Plains in the 1930s.</a:t>
            </a:r>
          </a:p>
          <a:p>
            <a:pPr marL="0" indent="0">
              <a:buNone/>
            </a:pPr>
            <a:r>
              <a:rPr lang="en-US" sz="4900" b="1" dirty="0" smtClean="0">
                <a:solidFill>
                  <a:srgbClr val="FF0000"/>
                </a:solidFill>
              </a:rPr>
              <a:t>Agricultural Adjustment Administration </a:t>
            </a:r>
            <a:r>
              <a:rPr lang="en-US" sz="4900" dirty="0" smtClean="0">
                <a:solidFill>
                  <a:srgbClr val="FF0000"/>
                </a:solidFill>
              </a:rPr>
              <a:t>— A government agency formed during the New Deal to give aid </a:t>
            </a:r>
          </a:p>
          <a:p>
            <a:pPr marL="0" indent="0">
              <a:buNone/>
            </a:pPr>
            <a:r>
              <a:rPr lang="en-US" sz="4900" dirty="0" smtClean="0">
                <a:solidFill>
                  <a:srgbClr val="FF0000"/>
                </a:solidFill>
              </a:rPr>
              <a:t>to struggling </a:t>
            </a:r>
            <a:r>
              <a:rPr lang="en-US" sz="4900" b="1" u="sng" dirty="0" smtClean="0">
                <a:ln>
                  <a:solidFill>
                    <a:srgbClr val="FFFF00"/>
                  </a:solidFill>
                </a:ln>
                <a:solidFill>
                  <a:srgbClr val="FF0000"/>
                </a:solidFill>
              </a:rPr>
              <a:t>farmers</a:t>
            </a:r>
            <a:r>
              <a:rPr lang="en-US" sz="4900" dirty="0" smtClean="0">
                <a:solidFill>
                  <a:srgbClr val="FF0000"/>
                </a:solidFill>
              </a:rPr>
              <a:t>.</a:t>
            </a:r>
          </a:p>
          <a:p>
            <a:pPr marL="0" indent="0">
              <a:buNone/>
            </a:pPr>
            <a:r>
              <a:rPr lang="en-US" sz="4900" b="1" dirty="0" smtClean="0">
                <a:solidFill>
                  <a:srgbClr val="FF0000"/>
                </a:solidFill>
              </a:rPr>
              <a:t>Civilian Conservation Corps (CCC) </a:t>
            </a:r>
            <a:r>
              <a:rPr lang="en-US" sz="4900" dirty="0" smtClean="0">
                <a:solidFill>
                  <a:srgbClr val="FF0000"/>
                </a:solidFill>
              </a:rPr>
              <a:t>— A New Deal agency formed to put young </a:t>
            </a:r>
            <a:r>
              <a:rPr lang="en-US" sz="4900" b="1" u="sng" dirty="0" smtClean="0">
                <a:ln>
                  <a:solidFill>
                    <a:srgbClr val="FFFF00"/>
                  </a:solidFill>
                </a:ln>
                <a:solidFill>
                  <a:srgbClr val="FF0000"/>
                </a:solidFill>
              </a:rPr>
              <a:t>unemployed</a:t>
            </a:r>
            <a:r>
              <a:rPr lang="en-US" sz="4900" dirty="0" smtClean="0">
                <a:solidFill>
                  <a:srgbClr val="FF0000"/>
                </a:solidFill>
              </a:rPr>
              <a:t> men to work </a:t>
            </a:r>
          </a:p>
          <a:p>
            <a:pPr marL="0" indent="0">
              <a:buNone/>
            </a:pPr>
            <a:r>
              <a:rPr lang="en-US" sz="4900" dirty="0" smtClean="0">
                <a:solidFill>
                  <a:srgbClr val="FF0000"/>
                </a:solidFill>
              </a:rPr>
              <a:t>on federal conservation projects.</a:t>
            </a:r>
          </a:p>
          <a:p>
            <a:pPr marL="0" indent="0">
              <a:buNone/>
            </a:pPr>
            <a:r>
              <a:rPr lang="en-US" sz="4900" b="1" dirty="0" smtClean="0">
                <a:solidFill>
                  <a:srgbClr val="FF0000"/>
                </a:solidFill>
              </a:rPr>
              <a:t>Works Progress Administration (WPA) </a:t>
            </a:r>
            <a:r>
              <a:rPr lang="en-US" sz="4900" dirty="0" smtClean="0">
                <a:solidFill>
                  <a:srgbClr val="FF0000"/>
                </a:solidFill>
              </a:rPr>
              <a:t>— A New Deal </a:t>
            </a:r>
            <a:r>
              <a:rPr lang="en-US" sz="4900" b="1" u="sng" dirty="0" smtClean="0">
                <a:ln>
                  <a:solidFill>
                    <a:srgbClr val="FFFF00"/>
                  </a:solidFill>
                </a:ln>
                <a:solidFill>
                  <a:srgbClr val="FF0000"/>
                </a:solidFill>
              </a:rPr>
              <a:t>agency</a:t>
            </a:r>
            <a:r>
              <a:rPr lang="en-US" sz="4900" dirty="0" smtClean="0">
                <a:solidFill>
                  <a:srgbClr val="FF0000"/>
                </a:solidFill>
              </a:rPr>
              <a:t> formed to put the unemployed to work on </a:t>
            </a:r>
          </a:p>
          <a:p>
            <a:pPr marL="0" indent="0">
              <a:buNone/>
            </a:pPr>
            <a:r>
              <a:rPr lang="en-US" sz="4900" dirty="0" smtClean="0">
                <a:solidFill>
                  <a:srgbClr val="FF0000"/>
                </a:solidFill>
              </a:rPr>
              <a:t>federal projects.</a:t>
            </a:r>
          </a:p>
          <a:p>
            <a:endParaRPr lang="en-US" dirty="0"/>
          </a:p>
        </p:txBody>
      </p:sp>
    </p:spTree>
    <p:extLst>
      <p:ext uri="{BB962C8B-B14F-4D97-AF65-F5344CB8AC3E}">
        <p14:creationId xmlns:p14="http://schemas.microsoft.com/office/powerpoint/2010/main" val="80160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39762"/>
          </a:xfrm>
        </p:spPr>
        <p:txBody>
          <a:bodyPr>
            <a:noAutofit/>
          </a:bodyPr>
          <a:lstStyle/>
          <a:p>
            <a:r>
              <a:rPr lang="en-US" sz="2800" b="1" u="sng" dirty="0">
                <a:ea typeface="Times New Roman"/>
              </a:rPr>
              <a:t>Ch.  30 - The Causes of the Great </a:t>
            </a:r>
            <a:r>
              <a:rPr lang="en-US" sz="2800" b="1" u="sng" dirty="0" smtClean="0">
                <a:ea typeface="Times New Roman"/>
              </a:rPr>
              <a:t>Depression</a:t>
            </a:r>
            <a:br>
              <a:rPr lang="en-US" sz="2800" b="1" u="sng" dirty="0" smtClean="0">
                <a:ea typeface="Times New Roman"/>
              </a:rPr>
            </a:br>
            <a:r>
              <a:rPr lang="en-US" sz="2400" b="1" i="1" dirty="0">
                <a:ea typeface="Times New Roman"/>
              </a:rPr>
              <a:t>What caused the most severe economic crisis in American history?</a:t>
            </a:r>
            <a:r>
              <a:rPr lang="en-US" sz="5400" b="1" dirty="0">
                <a:ea typeface="Times New Roman"/>
              </a:rPr>
              <a:t/>
            </a:r>
            <a:br>
              <a:rPr lang="en-US" sz="5400" b="1" dirty="0">
                <a:ea typeface="Times New Roman"/>
              </a:rPr>
            </a:br>
            <a:endParaRPr lang="en-US" sz="3200" dirty="0"/>
          </a:p>
        </p:txBody>
      </p:sp>
      <p:sp>
        <p:nvSpPr>
          <p:cNvPr id="3" name="Content Placeholder 2"/>
          <p:cNvSpPr>
            <a:spLocks noGrp="1"/>
          </p:cNvSpPr>
          <p:nvPr>
            <p:ph idx="1"/>
          </p:nvPr>
        </p:nvSpPr>
        <p:spPr>
          <a:xfrm>
            <a:off x="228600" y="1295400"/>
            <a:ext cx="8915400" cy="5562600"/>
          </a:xfrm>
        </p:spPr>
        <p:txBody>
          <a:bodyPr>
            <a:normAutofit fontScale="47500" lnSpcReduction="20000"/>
          </a:bodyPr>
          <a:lstStyle/>
          <a:p>
            <a:pPr marL="0" marR="0" indent="0">
              <a:buNone/>
            </a:pPr>
            <a:r>
              <a:rPr lang="en-US" sz="3800" b="1" dirty="0" smtClean="0">
                <a:ea typeface="Times New Roman"/>
              </a:rPr>
              <a:t>The </a:t>
            </a:r>
            <a:r>
              <a:rPr lang="en-US" sz="3800" b="1" dirty="0">
                <a:ea typeface="Times New Roman"/>
              </a:rPr>
              <a:t>Great Depression was triggered by the stock market crash of 1929, but many other causes contributed to what became the worst economic crisis in U.S. history</a:t>
            </a:r>
            <a:r>
              <a:rPr lang="en-US" sz="3800" b="1" dirty="0" smtClean="0">
                <a:ea typeface="Times New Roman"/>
              </a:rPr>
              <a:t>.</a:t>
            </a:r>
          </a:p>
          <a:p>
            <a:pPr marL="0" marR="0" indent="0">
              <a:buNone/>
            </a:pPr>
            <a:endParaRPr lang="en-US" sz="4200" dirty="0">
              <a:ea typeface="Times New Roman"/>
            </a:endParaRPr>
          </a:p>
          <a:p>
            <a:pPr marL="0" marR="0" indent="0">
              <a:buNone/>
            </a:pPr>
            <a:r>
              <a:rPr lang="en-US" sz="3800" b="1" dirty="0">
                <a:solidFill>
                  <a:srgbClr val="FF0000"/>
                </a:solidFill>
                <a:ea typeface="Times New Roman"/>
              </a:rPr>
              <a:t>The stock market crash</a:t>
            </a:r>
            <a:r>
              <a:rPr lang="en-US" sz="3800" dirty="0">
                <a:solidFill>
                  <a:srgbClr val="FF0000"/>
                </a:solidFill>
                <a:ea typeface="Times New Roman"/>
              </a:rPr>
              <a:t> The stock market crash cost investors millions of dollars and contributed to bank failures and industry bankruptcies.</a:t>
            </a:r>
            <a:endParaRPr lang="en-US" sz="4200" dirty="0">
              <a:solidFill>
                <a:srgbClr val="FF0000"/>
              </a:solidFill>
              <a:ea typeface="Times New Roman"/>
            </a:endParaRPr>
          </a:p>
          <a:p>
            <a:pPr marL="0" marR="0" indent="0">
              <a:buNone/>
            </a:pPr>
            <a:r>
              <a:rPr lang="en-US" sz="3800" b="1" dirty="0">
                <a:solidFill>
                  <a:srgbClr val="FF0000"/>
                </a:solidFill>
                <a:ea typeface="Times New Roman"/>
              </a:rPr>
              <a:t>The financial crisis</a:t>
            </a:r>
            <a:r>
              <a:rPr lang="en-US" sz="3800" dirty="0">
                <a:solidFill>
                  <a:srgbClr val="FF0000"/>
                </a:solidFill>
                <a:ea typeface="Times New Roman"/>
              </a:rPr>
              <a:t> Banks made risky loans and investments in the 1920s. Some banks had to shut down when the economy collapsed, and many depositors lost their savings.</a:t>
            </a:r>
            <a:endParaRPr lang="en-US" sz="4200" dirty="0">
              <a:solidFill>
                <a:srgbClr val="FF0000"/>
              </a:solidFill>
              <a:ea typeface="Times New Roman"/>
            </a:endParaRPr>
          </a:p>
          <a:p>
            <a:pPr marL="0" marR="0" indent="0">
              <a:buNone/>
            </a:pPr>
            <a:r>
              <a:rPr lang="en-US" sz="3800" b="1" dirty="0">
                <a:solidFill>
                  <a:srgbClr val="FF0000"/>
                </a:solidFill>
                <a:ea typeface="Times New Roman"/>
              </a:rPr>
              <a:t>An unequal distribution of wealth</a:t>
            </a:r>
            <a:r>
              <a:rPr lang="en-US" sz="3800" dirty="0">
                <a:solidFill>
                  <a:srgbClr val="FF0000"/>
                </a:solidFill>
                <a:ea typeface="Times New Roman"/>
              </a:rPr>
              <a:t> The concentration of money in the hands of a few left most wage earners unable to buy all of the goods businesses were producing.</a:t>
            </a:r>
            <a:endParaRPr lang="en-US" sz="4200" dirty="0">
              <a:solidFill>
                <a:srgbClr val="FF0000"/>
              </a:solidFill>
              <a:ea typeface="Times New Roman"/>
            </a:endParaRPr>
          </a:p>
          <a:p>
            <a:pPr marL="0" marR="0" indent="0">
              <a:buNone/>
            </a:pPr>
            <a:r>
              <a:rPr lang="en-US" sz="3800" b="1" dirty="0" err="1">
                <a:solidFill>
                  <a:srgbClr val="FF0000"/>
                </a:solidFill>
                <a:ea typeface="Times New Roman"/>
              </a:rPr>
              <a:t>Underconsumption</a:t>
            </a:r>
            <a:r>
              <a:rPr lang="en-US" sz="3800" dirty="0">
                <a:solidFill>
                  <a:srgbClr val="FF0000"/>
                </a:solidFill>
                <a:ea typeface="Times New Roman"/>
              </a:rPr>
              <a:t> For a time, many consumers used credit, rather than cash, to buy such goods as cars and radios. When their level of debt grew too high, people stopped buying new products. The result was </a:t>
            </a:r>
            <a:r>
              <a:rPr lang="en-US" sz="3800" dirty="0" err="1">
                <a:solidFill>
                  <a:srgbClr val="FF0000"/>
                </a:solidFill>
                <a:ea typeface="Times New Roman"/>
              </a:rPr>
              <a:t>underconsumption</a:t>
            </a:r>
            <a:r>
              <a:rPr lang="en-US" sz="3800" dirty="0">
                <a:solidFill>
                  <a:srgbClr val="FF0000"/>
                </a:solidFill>
                <a:ea typeface="Times New Roman"/>
              </a:rPr>
              <a:t> of factory goods. </a:t>
            </a:r>
            <a:endParaRPr lang="en-US" sz="4200" dirty="0">
              <a:solidFill>
                <a:srgbClr val="FF0000"/>
              </a:solidFill>
              <a:ea typeface="Times New Roman"/>
            </a:endParaRPr>
          </a:p>
          <a:p>
            <a:pPr marL="0" marR="0" indent="0">
              <a:buNone/>
            </a:pPr>
            <a:r>
              <a:rPr lang="en-US" sz="3800" b="1" dirty="0">
                <a:solidFill>
                  <a:srgbClr val="FF0000"/>
                </a:solidFill>
                <a:ea typeface="Times New Roman"/>
              </a:rPr>
              <a:t>Overproduction</a:t>
            </a:r>
            <a:r>
              <a:rPr lang="en-US" sz="3800" dirty="0">
                <a:solidFill>
                  <a:srgbClr val="FF0000"/>
                </a:solidFill>
                <a:ea typeface="Times New Roman"/>
              </a:rPr>
              <a:t> American businesses produced more goods than people wanted or could afford. Eventually, factories had to close and workers lost their jobs.</a:t>
            </a:r>
            <a:endParaRPr lang="en-US" sz="4200" dirty="0">
              <a:solidFill>
                <a:srgbClr val="FF0000"/>
              </a:solidFill>
              <a:ea typeface="Times New Roman"/>
            </a:endParaRPr>
          </a:p>
          <a:p>
            <a:pPr marL="0" marR="0" indent="0">
              <a:buNone/>
            </a:pPr>
            <a:r>
              <a:rPr lang="en-US" sz="3800" b="1" dirty="0">
                <a:ea typeface="Times New Roman"/>
              </a:rPr>
              <a:t>Tight money supply</a:t>
            </a:r>
            <a:r>
              <a:rPr lang="en-US" sz="3800" dirty="0">
                <a:ea typeface="Times New Roman"/>
              </a:rPr>
              <a:t> After the stock market crash, Federal Reserve officials allowed the money supply to shrink. As the amount of money in circulation fell, economic activity decreased. This made it more difficult for businesses to produce and consumers to spend.</a:t>
            </a:r>
            <a:endParaRPr lang="en-US" sz="4200" dirty="0">
              <a:ea typeface="Times New Roman"/>
            </a:endParaRPr>
          </a:p>
          <a:p>
            <a:pPr marL="0" marR="0" indent="0">
              <a:buNone/>
            </a:pPr>
            <a:r>
              <a:rPr lang="en-US" sz="3800" b="1" dirty="0">
                <a:ea typeface="Times New Roman"/>
              </a:rPr>
              <a:t>Rising interest rates</a:t>
            </a:r>
            <a:r>
              <a:rPr lang="en-US" sz="3800" dirty="0">
                <a:ea typeface="Times New Roman"/>
              </a:rPr>
              <a:t> After the stock market crash, Federal Reserve officials raised interest rates, making loans more expensive and limiting the amount of money in circulation. This made it more difficult for businesses to produce and consumers to spend.</a:t>
            </a:r>
            <a:endParaRPr lang="en-US" sz="4200" dirty="0">
              <a:ea typeface="Times New Roman"/>
            </a:endParaRPr>
          </a:p>
          <a:p>
            <a:pPr marL="0" marR="0" indent="0">
              <a:buNone/>
            </a:pPr>
            <a:r>
              <a:rPr lang="en-US" sz="3800" b="1" dirty="0">
                <a:solidFill>
                  <a:srgbClr val="FF0000"/>
                </a:solidFill>
                <a:ea typeface="Times New Roman"/>
              </a:rPr>
              <a:t>Decline of international trade</a:t>
            </a:r>
            <a:r>
              <a:rPr lang="en-US" sz="3800" dirty="0">
                <a:solidFill>
                  <a:srgbClr val="FF0000"/>
                </a:solidFill>
                <a:ea typeface="Times New Roman"/>
              </a:rPr>
              <a:t> High import tariffs and collapsing European economies </a:t>
            </a:r>
            <a:r>
              <a:rPr lang="en-US" sz="3800" dirty="0">
                <a:solidFill>
                  <a:srgbClr val="FF0000"/>
                </a:solidFill>
                <a:latin typeface="Times New Roman"/>
                <a:ea typeface="Times New Roman"/>
              </a:rPr>
              <a:t>restricted international trade and deepened the Depression.</a:t>
            </a:r>
            <a:endParaRPr lang="en-US" sz="4200" dirty="0">
              <a:solidFill>
                <a:srgbClr val="FF0000"/>
              </a:solidFill>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340805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2"/>
          </a:xfrm>
        </p:spPr>
        <p:txBody>
          <a:bodyPr>
            <a:noAutofit/>
          </a:bodyPr>
          <a:lstStyle/>
          <a:p>
            <a:r>
              <a:rPr lang="en-US" sz="2800" b="1" u="sng" dirty="0"/>
              <a:t>Ch. 31 - The Response to the Economic Collapse  </a:t>
            </a:r>
            <a:r>
              <a:rPr lang="en-US" sz="2800" b="1" dirty="0"/>
              <a:t/>
            </a:r>
            <a:br>
              <a:rPr lang="en-US" sz="2800" b="1" dirty="0"/>
            </a:br>
            <a:r>
              <a:rPr lang="en-US" sz="2400" i="1" dirty="0"/>
              <a:t>How did the government respond to the collapse that began in 1929?</a:t>
            </a:r>
            <a:endParaRPr lang="en-US" sz="2400" dirty="0"/>
          </a:p>
        </p:txBody>
      </p:sp>
      <p:sp>
        <p:nvSpPr>
          <p:cNvPr id="3" name="Content Placeholder 2"/>
          <p:cNvSpPr>
            <a:spLocks noGrp="1"/>
          </p:cNvSpPr>
          <p:nvPr>
            <p:ph idx="1"/>
          </p:nvPr>
        </p:nvSpPr>
        <p:spPr>
          <a:xfrm>
            <a:off x="228600" y="990600"/>
            <a:ext cx="8915400" cy="5867400"/>
          </a:xfrm>
        </p:spPr>
        <p:txBody>
          <a:bodyPr>
            <a:normAutofit fontScale="92500" lnSpcReduction="10000"/>
          </a:bodyPr>
          <a:lstStyle/>
          <a:p>
            <a:pPr marL="0" indent="0">
              <a:buNone/>
            </a:pPr>
            <a:r>
              <a:rPr lang="en-US" sz="2000" b="1" dirty="0"/>
              <a:t>Americans were anything but united in their responses to the Great Depression. Each group’s political ideology shaped its approach. The election of 1932 presented voters with a choice between Republican president Herbert Hoover’s conservative approach and Democratic challenger Franklin Roosevelt’s promise of a New Deal. </a:t>
            </a:r>
            <a:endParaRPr lang="en-US" sz="2000" b="1" dirty="0" smtClean="0"/>
          </a:p>
          <a:p>
            <a:pPr marL="0" indent="0">
              <a:buNone/>
            </a:pPr>
            <a:endParaRPr lang="en-US" sz="2000" dirty="0"/>
          </a:p>
          <a:p>
            <a:pPr marL="0" indent="0">
              <a:buNone/>
            </a:pPr>
            <a:r>
              <a:rPr lang="en-US" sz="2000" b="1" dirty="0">
                <a:solidFill>
                  <a:srgbClr val="FF0000"/>
                </a:solidFill>
              </a:rPr>
              <a:t>The conservative response</a:t>
            </a:r>
            <a:r>
              <a:rPr lang="en-US" sz="2000" dirty="0">
                <a:solidFill>
                  <a:srgbClr val="FF0000"/>
                </a:solidFill>
              </a:rPr>
              <a:t>  Conservatives thought the government should leave the economy alone. They believed that the economy would eventually stabilize itself.</a:t>
            </a:r>
          </a:p>
          <a:p>
            <a:pPr marL="0" indent="0">
              <a:buNone/>
            </a:pPr>
            <a:r>
              <a:rPr lang="en-US" sz="2000" b="1" dirty="0">
                <a:solidFill>
                  <a:srgbClr val="FF0000"/>
                </a:solidFill>
              </a:rPr>
              <a:t>The liberal response</a:t>
            </a:r>
            <a:r>
              <a:rPr lang="en-US" sz="2000" dirty="0">
                <a:solidFill>
                  <a:srgbClr val="FF0000"/>
                </a:solidFill>
              </a:rPr>
              <a:t>  Liberals thought the government should play a more active role in the economy. They also believed the government should step in to help those in need. </a:t>
            </a:r>
          </a:p>
          <a:p>
            <a:pPr marL="0" indent="0">
              <a:buNone/>
            </a:pPr>
            <a:r>
              <a:rPr lang="en-US" sz="2000" b="1" dirty="0"/>
              <a:t>The radical response</a:t>
            </a:r>
            <a:r>
              <a:rPr lang="en-US" sz="2000" dirty="0"/>
              <a:t>  Radicals advocated abolishing the free enterprise system. They believed that the government should plan economic activity and distribute wealth according to need. </a:t>
            </a:r>
          </a:p>
          <a:p>
            <a:pPr marL="0" indent="0">
              <a:buNone/>
            </a:pPr>
            <a:r>
              <a:rPr lang="en-US" sz="2000" b="1" dirty="0">
                <a:solidFill>
                  <a:srgbClr val="FF0000"/>
                </a:solidFill>
              </a:rPr>
              <a:t>Herbert Hoover</a:t>
            </a:r>
            <a:r>
              <a:rPr lang="en-US" sz="2000" dirty="0">
                <a:solidFill>
                  <a:srgbClr val="FF0000"/>
                </a:solidFill>
              </a:rPr>
              <a:t>  At first, President Hoover relied on voluntary cooperation to ease the Depression’s effects. As conditions worsened, Hoover gave government a limited role in the economy. His Reconstruction Finance Corporation, however, failed to revive the economy. </a:t>
            </a:r>
          </a:p>
          <a:p>
            <a:pPr marL="0" indent="0">
              <a:buNone/>
            </a:pPr>
            <a:r>
              <a:rPr lang="en-US" sz="2000" b="1" dirty="0">
                <a:solidFill>
                  <a:srgbClr val="FF0000"/>
                </a:solidFill>
              </a:rPr>
              <a:t>Franklin D. Roosevelt</a:t>
            </a:r>
            <a:r>
              <a:rPr lang="en-US" sz="2000" dirty="0">
                <a:solidFill>
                  <a:srgbClr val="FF0000"/>
                </a:solidFill>
              </a:rPr>
              <a:t>  After his landslide victory in 1932, Roosevelt presented Congress with a variety of New Deal measures. During the First Hundred Days of his administration, Congress enacted many programs to provide relief, promote recovery, and enact reforms. </a:t>
            </a:r>
          </a:p>
          <a:p>
            <a:pPr marL="0" indent="0">
              <a:buNone/>
            </a:pPr>
            <a:endParaRPr lang="en-US" dirty="0"/>
          </a:p>
        </p:txBody>
      </p:sp>
    </p:spTree>
    <p:extLst>
      <p:ext uri="{BB962C8B-B14F-4D97-AF65-F5344CB8AC3E}">
        <p14:creationId xmlns:p14="http://schemas.microsoft.com/office/powerpoint/2010/main" val="147066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39762"/>
          </a:xfrm>
        </p:spPr>
        <p:txBody>
          <a:bodyPr>
            <a:noAutofit/>
          </a:bodyPr>
          <a:lstStyle/>
          <a:p>
            <a:r>
              <a:rPr lang="en-US" sz="2800" b="1" u="sng" dirty="0"/>
              <a:t>Ch. 33 - The New Deal and Its Legacy</a:t>
            </a:r>
            <a:r>
              <a:rPr lang="en-US" sz="2800" b="1" dirty="0"/>
              <a:t>       </a:t>
            </a:r>
            <a:r>
              <a:rPr lang="en-US" sz="2800" b="1" dirty="0" smtClean="0"/>
              <a:t/>
            </a:r>
            <a:br>
              <a:rPr lang="en-US" sz="2800" b="1" dirty="0" smtClean="0"/>
            </a:br>
            <a:r>
              <a:rPr lang="en-US" sz="2800" i="1" dirty="0" smtClean="0"/>
              <a:t>How </a:t>
            </a:r>
            <a:r>
              <a:rPr lang="en-US" sz="2800" i="1" dirty="0"/>
              <a:t>did the expansion of government during the New Deal affect the nation?</a:t>
            </a:r>
            <a:endParaRPr lang="en-US" sz="2800" dirty="0"/>
          </a:p>
        </p:txBody>
      </p:sp>
      <p:sp>
        <p:nvSpPr>
          <p:cNvPr id="3" name="Content Placeholder 2"/>
          <p:cNvSpPr>
            <a:spLocks noGrp="1"/>
          </p:cNvSpPr>
          <p:nvPr>
            <p:ph idx="1"/>
          </p:nvPr>
        </p:nvSpPr>
        <p:spPr>
          <a:xfrm>
            <a:off x="228600" y="1295400"/>
            <a:ext cx="8915400" cy="5562600"/>
          </a:xfrm>
        </p:spPr>
        <p:txBody>
          <a:bodyPr>
            <a:normAutofit fontScale="92500" lnSpcReduction="10000"/>
          </a:bodyPr>
          <a:lstStyle/>
          <a:p>
            <a:pPr marL="0" indent="0">
              <a:buNone/>
            </a:pPr>
            <a:r>
              <a:rPr lang="en-US" sz="2000" b="1" dirty="0"/>
              <a:t>Franklin D. Roosevelt promoted his New Deal policies to end the Great Depression and help needy Americans. The early programs of the First New Deal emphasized economic recovery and financial reform. The Second New Deal focused more on economic relief and social reform. These programs greatly expanded the role of the federal government in American life</a:t>
            </a:r>
            <a:r>
              <a:rPr lang="en-US" sz="2000" b="1" dirty="0" smtClean="0"/>
              <a:t>.</a:t>
            </a:r>
          </a:p>
          <a:p>
            <a:pPr marL="0" indent="0">
              <a:buNone/>
            </a:pPr>
            <a:endParaRPr lang="en-US" sz="2000" dirty="0"/>
          </a:p>
          <a:p>
            <a:pPr marL="0" indent="0">
              <a:buNone/>
            </a:pPr>
            <a:r>
              <a:rPr lang="en-US" sz="2000" b="1" dirty="0">
                <a:solidFill>
                  <a:srgbClr val="FF0000"/>
                </a:solidFill>
              </a:rPr>
              <a:t>National Industrial Recovery Act</a:t>
            </a:r>
            <a:r>
              <a:rPr lang="en-US" sz="2000" dirty="0">
                <a:solidFill>
                  <a:srgbClr val="FF0000"/>
                </a:solidFill>
              </a:rPr>
              <a:t> The NIRA was aimed at shoring up the free enterprise system by helping businesses, workers, and the needy.</a:t>
            </a:r>
          </a:p>
          <a:p>
            <a:pPr marL="0" indent="0">
              <a:buNone/>
            </a:pPr>
            <a:r>
              <a:rPr lang="en-US" sz="2000" b="1" dirty="0">
                <a:solidFill>
                  <a:srgbClr val="FF0000"/>
                </a:solidFill>
              </a:rPr>
              <a:t>Agricultural Adjustment Administration</a:t>
            </a:r>
            <a:r>
              <a:rPr lang="en-US" sz="2000" dirty="0">
                <a:solidFill>
                  <a:srgbClr val="FF0000"/>
                </a:solidFill>
              </a:rPr>
              <a:t> The AAA sought to boost agricultural prices by paying farmers to plant fewer crops, thus reducing supply and increasing demand.</a:t>
            </a:r>
          </a:p>
          <a:p>
            <a:pPr marL="0" indent="0">
              <a:buNone/>
            </a:pPr>
            <a:r>
              <a:rPr lang="en-US" sz="2000" b="1" dirty="0">
                <a:solidFill>
                  <a:srgbClr val="FF0000"/>
                </a:solidFill>
              </a:rPr>
              <a:t>Wagner Act</a:t>
            </a:r>
            <a:r>
              <a:rPr lang="en-US" sz="2000" dirty="0">
                <a:solidFill>
                  <a:srgbClr val="FF0000"/>
                </a:solidFill>
              </a:rPr>
              <a:t> This law strengthened the labor movement by supporting the right of workers to organize and join unions. </a:t>
            </a:r>
          </a:p>
          <a:p>
            <a:pPr marL="0" indent="0">
              <a:buNone/>
            </a:pPr>
            <a:r>
              <a:rPr lang="en-US" sz="2000" b="1" dirty="0">
                <a:solidFill>
                  <a:srgbClr val="FF0000"/>
                </a:solidFill>
              </a:rPr>
              <a:t>Works Progress Administration</a:t>
            </a:r>
            <a:r>
              <a:rPr lang="en-US" sz="2000" dirty="0">
                <a:solidFill>
                  <a:srgbClr val="FF0000"/>
                </a:solidFill>
              </a:rPr>
              <a:t> The WPA organized and funded public works projects that provided jobs and wages to unemployed workers.</a:t>
            </a:r>
          </a:p>
          <a:p>
            <a:pPr marL="0" indent="0">
              <a:buNone/>
            </a:pPr>
            <a:r>
              <a:rPr lang="en-US" sz="2000" b="1" dirty="0">
                <a:solidFill>
                  <a:srgbClr val="FF0000"/>
                </a:solidFill>
              </a:rPr>
              <a:t>Social Security Act</a:t>
            </a:r>
            <a:r>
              <a:rPr lang="en-US" sz="2000" dirty="0">
                <a:solidFill>
                  <a:srgbClr val="FF0000"/>
                </a:solidFill>
              </a:rPr>
              <a:t> Social Security was designed to provide economic security to unemployed and retired Americans. It is a key legacy of the New Deal.</a:t>
            </a:r>
          </a:p>
          <a:p>
            <a:pPr marL="0" indent="0">
              <a:buNone/>
            </a:pPr>
            <a:r>
              <a:rPr lang="en-US" sz="2000" b="1" dirty="0"/>
              <a:t>New Deal Coalition</a:t>
            </a:r>
            <a:r>
              <a:rPr lang="en-US" sz="2000" dirty="0"/>
              <a:t> A diverse group of Americans came together to support FDR and the New Deal. This coalition helped insure FDR’s reelection and the continuation of his programs.</a:t>
            </a:r>
          </a:p>
        </p:txBody>
      </p:sp>
    </p:spTree>
    <p:extLst>
      <p:ext uri="{BB962C8B-B14F-4D97-AF65-F5344CB8AC3E}">
        <p14:creationId xmlns:p14="http://schemas.microsoft.com/office/powerpoint/2010/main" val="3097405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98" y="865707"/>
            <a:ext cx="6686550" cy="857250"/>
          </a:xfrm>
        </p:spPr>
        <p:txBody>
          <a:bodyPr>
            <a:noAutofit/>
          </a:bodyPr>
          <a:lstStyle/>
          <a:p>
            <a:r>
              <a:rPr lang="en-US" sz="2400" u="sng" dirty="0">
                <a:sym typeface="Wingdings" pitchFamily="2" charset="2"/>
              </a:rPr>
              <a:t>Unit III</a:t>
            </a:r>
            <a:r>
              <a:rPr lang="en-US" sz="2400" dirty="0">
                <a:sym typeface="Wingdings" pitchFamily="2" charset="2"/>
              </a:rPr>
              <a:t>:  </a:t>
            </a:r>
            <a:r>
              <a:rPr lang="en-US" sz="2400" i="1" dirty="0"/>
              <a:t>1920s, Great Depression, and New Deal</a:t>
            </a:r>
            <a:r>
              <a:rPr lang="en-US" i="1" dirty="0"/>
              <a:t/>
            </a:r>
            <a:br>
              <a:rPr lang="en-US" i="1" dirty="0"/>
            </a:br>
            <a:endParaRPr lang="en-US" sz="2400" dirty="0"/>
          </a:p>
        </p:txBody>
      </p:sp>
      <p:sp>
        <p:nvSpPr>
          <p:cNvPr id="3" name="Content Placeholder 2"/>
          <p:cNvSpPr>
            <a:spLocks noGrp="1"/>
          </p:cNvSpPr>
          <p:nvPr>
            <p:ph idx="1"/>
          </p:nvPr>
        </p:nvSpPr>
        <p:spPr>
          <a:xfrm>
            <a:off x="417787" y="1294332"/>
            <a:ext cx="8537027" cy="4229100"/>
          </a:xfrm>
        </p:spPr>
        <p:txBody>
          <a:bodyPr>
            <a:noAutofit/>
          </a:bodyPr>
          <a:lstStyle/>
          <a:p>
            <a:pPr marL="0" indent="0">
              <a:buNone/>
            </a:pPr>
            <a:r>
              <a:rPr lang="en-US" sz="1800" b="1" u="sng" dirty="0"/>
              <a:t>Enduring Understandings</a:t>
            </a:r>
            <a:r>
              <a:rPr lang="en-US" sz="1800" dirty="0"/>
              <a:t>	</a:t>
            </a:r>
            <a:r>
              <a:rPr lang="en-US" sz="1800" i="1" dirty="0"/>
              <a:t>Students will understand that…</a:t>
            </a:r>
            <a:endParaRPr lang="en-US" sz="1800" dirty="0"/>
          </a:p>
          <a:p>
            <a:pPr marL="0" indent="0">
              <a:buNone/>
            </a:pPr>
            <a:r>
              <a:rPr lang="en-US" sz="1800" i="1" dirty="0"/>
              <a:t> </a:t>
            </a:r>
            <a:endParaRPr lang="en-US" sz="1800" dirty="0"/>
          </a:p>
          <a:p>
            <a:pPr marL="0" indent="0">
              <a:buNone/>
            </a:pPr>
            <a:r>
              <a:rPr lang="en-US" sz="1800" dirty="0"/>
              <a:t>Cultural patterns established between the world wars are still </a:t>
            </a:r>
            <a:r>
              <a:rPr lang="en-US" sz="1800" u="sng" dirty="0"/>
              <a:t>		 </a:t>
            </a:r>
            <a:r>
              <a:rPr lang="en-US" sz="1800" dirty="0"/>
              <a:t>today. </a:t>
            </a:r>
          </a:p>
          <a:p>
            <a:pPr marL="0" indent="0">
              <a:buNone/>
            </a:pPr>
            <a:r>
              <a:rPr lang="en-US" sz="1800" dirty="0"/>
              <a:t> </a:t>
            </a:r>
          </a:p>
          <a:p>
            <a:pPr marL="0" indent="0">
              <a:buNone/>
            </a:pPr>
            <a:r>
              <a:rPr lang="en-US" sz="1800" dirty="0"/>
              <a:t> Conflict occurs when people perceive that </a:t>
            </a:r>
            <a:r>
              <a:rPr lang="en-US" sz="1800" u="sng" dirty="0"/>
              <a:t>			</a:t>
            </a:r>
            <a:r>
              <a:rPr lang="en-US" sz="1800" dirty="0"/>
              <a:t> values and culture are threatened by modern </a:t>
            </a:r>
            <a:r>
              <a:rPr lang="en-US" sz="1800" u="sng" dirty="0"/>
              <a:t>			</a:t>
            </a:r>
            <a:r>
              <a:rPr lang="en-US" sz="1800" dirty="0"/>
              <a:t>. </a:t>
            </a:r>
          </a:p>
          <a:p>
            <a:pPr marL="0" indent="0">
              <a:buNone/>
            </a:pPr>
            <a:r>
              <a:rPr lang="en-US" sz="1800" dirty="0"/>
              <a:t> </a:t>
            </a:r>
          </a:p>
          <a:p>
            <a:pPr marL="0" indent="0">
              <a:buNone/>
            </a:pPr>
            <a:r>
              <a:rPr lang="en-US" sz="1800" dirty="0"/>
              <a:t>Economic excess and the unequal distributions of wealth can lead to </a:t>
            </a:r>
            <a:r>
              <a:rPr lang="en-US" sz="1800" u="sng" dirty="0"/>
              <a:t>			  </a:t>
            </a:r>
            <a:r>
              <a:rPr lang="en-US" sz="1800" dirty="0"/>
              <a:t>in society.</a:t>
            </a:r>
          </a:p>
          <a:p>
            <a:pPr marL="0" indent="0">
              <a:buNone/>
            </a:pPr>
            <a:r>
              <a:rPr lang="en-US" sz="1800" dirty="0"/>
              <a:t> </a:t>
            </a:r>
          </a:p>
          <a:p>
            <a:pPr marL="0" indent="0">
              <a:buNone/>
            </a:pPr>
            <a:r>
              <a:rPr lang="en-US" sz="1800" dirty="0"/>
              <a:t>Liberals and Conservatives have different beliefs about individual </a:t>
            </a:r>
            <a:r>
              <a:rPr lang="en-US" sz="1800" u="sng" dirty="0"/>
              <a:t>			 </a:t>
            </a:r>
            <a:r>
              <a:rPr lang="en-US" sz="1800" dirty="0"/>
              <a:t>and the proper role of the </a:t>
            </a:r>
            <a:r>
              <a:rPr lang="en-US" sz="1800" u="sng" dirty="0"/>
              <a:t>			</a:t>
            </a:r>
            <a:endParaRPr lang="en-US" sz="1800" dirty="0"/>
          </a:p>
          <a:p>
            <a:pPr marL="0" indent="0">
              <a:buNone/>
            </a:pPr>
            <a:r>
              <a:rPr lang="en-US" sz="1800" dirty="0"/>
              <a:t> </a:t>
            </a:r>
          </a:p>
          <a:p>
            <a:pPr marL="0" indent="0">
              <a:buNone/>
            </a:pPr>
            <a:r>
              <a:rPr lang="en-US" sz="1800" dirty="0"/>
              <a:t>As a result of the New Deal, the United States government took on </a:t>
            </a:r>
            <a:r>
              <a:rPr lang="en-US" sz="1800" u="sng" dirty="0"/>
              <a:t>			 </a:t>
            </a:r>
            <a:r>
              <a:rPr lang="en-US" sz="1800" dirty="0"/>
              <a:t>responsibilities for promoting the general </a:t>
            </a:r>
            <a:r>
              <a:rPr lang="en-US" sz="1800" u="sng" dirty="0"/>
              <a:t>			</a:t>
            </a:r>
            <a:r>
              <a:rPr lang="en-US" sz="1800" dirty="0"/>
              <a:t>.</a:t>
            </a:r>
          </a:p>
        </p:txBody>
      </p:sp>
      <p:sp>
        <p:nvSpPr>
          <p:cNvPr id="4" name="TextBox 3"/>
          <p:cNvSpPr txBox="1"/>
          <p:nvPr/>
        </p:nvSpPr>
        <p:spPr>
          <a:xfrm>
            <a:off x="3095954" y="2856635"/>
            <a:ext cx="1828800" cy="369332"/>
          </a:xfrm>
          <a:prstGeom prst="rect">
            <a:avLst/>
          </a:prstGeom>
          <a:noFill/>
        </p:spPr>
        <p:txBody>
          <a:bodyPr wrap="square" rtlCol="0">
            <a:spAutoFit/>
          </a:bodyPr>
          <a:lstStyle/>
          <a:p>
            <a:r>
              <a:rPr lang="en-US" b="1" dirty="0">
                <a:solidFill>
                  <a:srgbClr val="0070C0"/>
                </a:solidFill>
              </a:rPr>
              <a:t>changes</a:t>
            </a:r>
          </a:p>
        </p:txBody>
      </p:sp>
      <p:sp>
        <p:nvSpPr>
          <p:cNvPr id="5" name="TextBox 4"/>
          <p:cNvSpPr txBox="1"/>
          <p:nvPr/>
        </p:nvSpPr>
        <p:spPr>
          <a:xfrm>
            <a:off x="4686299" y="2563578"/>
            <a:ext cx="1828800" cy="369332"/>
          </a:xfrm>
          <a:prstGeom prst="rect">
            <a:avLst/>
          </a:prstGeom>
          <a:noFill/>
        </p:spPr>
        <p:txBody>
          <a:bodyPr wrap="square" rtlCol="0">
            <a:spAutoFit/>
          </a:bodyPr>
          <a:lstStyle/>
          <a:p>
            <a:r>
              <a:rPr lang="en-US" b="1" dirty="0">
                <a:solidFill>
                  <a:srgbClr val="0070C0"/>
                </a:solidFill>
              </a:rPr>
              <a:t>traditional</a:t>
            </a:r>
          </a:p>
        </p:txBody>
      </p:sp>
      <p:sp>
        <p:nvSpPr>
          <p:cNvPr id="6" name="TextBox 5"/>
          <p:cNvSpPr txBox="1"/>
          <p:nvPr/>
        </p:nvSpPr>
        <p:spPr>
          <a:xfrm>
            <a:off x="6195848" y="1928955"/>
            <a:ext cx="1828800" cy="369332"/>
          </a:xfrm>
          <a:prstGeom prst="rect">
            <a:avLst/>
          </a:prstGeom>
          <a:noFill/>
        </p:spPr>
        <p:txBody>
          <a:bodyPr wrap="square" rtlCol="0">
            <a:spAutoFit/>
          </a:bodyPr>
          <a:lstStyle/>
          <a:p>
            <a:r>
              <a:rPr lang="en-US" b="1" dirty="0">
                <a:solidFill>
                  <a:srgbClr val="0070C0"/>
                </a:solidFill>
              </a:rPr>
              <a:t>relevant</a:t>
            </a:r>
          </a:p>
        </p:txBody>
      </p:sp>
      <p:sp>
        <p:nvSpPr>
          <p:cNvPr id="7" name="TextBox 6"/>
          <p:cNvSpPr txBox="1"/>
          <p:nvPr/>
        </p:nvSpPr>
        <p:spPr>
          <a:xfrm>
            <a:off x="7110248" y="3450070"/>
            <a:ext cx="1828800" cy="369332"/>
          </a:xfrm>
          <a:prstGeom prst="rect">
            <a:avLst/>
          </a:prstGeom>
          <a:noFill/>
        </p:spPr>
        <p:txBody>
          <a:bodyPr wrap="square" rtlCol="0">
            <a:spAutoFit/>
          </a:bodyPr>
          <a:lstStyle/>
          <a:p>
            <a:r>
              <a:rPr lang="en-US" b="1" dirty="0">
                <a:solidFill>
                  <a:srgbClr val="0070C0"/>
                </a:solidFill>
              </a:rPr>
              <a:t>instability</a:t>
            </a:r>
            <a:endParaRPr lang="en-US" sz="1350" b="1" dirty="0">
              <a:solidFill>
                <a:srgbClr val="0070C0"/>
              </a:solidFill>
            </a:endParaRPr>
          </a:p>
        </p:txBody>
      </p:sp>
      <p:sp>
        <p:nvSpPr>
          <p:cNvPr id="8" name="TextBox 7"/>
          <p:cNvSpPr txBox="1"/>
          <p:nvPr/>
        </p:nvSpPr>
        <p:spPr>
          <a:xfrm>
            <a:off x="6619547" y="4430942"/>
            <a:ext cx="1828800" cy="369332"/>
          </a:xfrm>
          <a:prstGeom prst="rect">
            <a:avLst/>
          </a:prstGeom>
          <a:noFill/>
        </p:spPr>
        <p:txBody>
          <a:bodyPr wrap="square" rtlCol="0">
            <a:spAutoFit/>
          </a:bodyPr>
          <a:lstStyle/>
          <a:p>
            <a:r>
              <a:rPr lang="en-US" b="1" dirty="0">
                <a:solidFill>
                  <a:srgbClr val="0070C0"/>
                </a:solidFill>
              </a:rPr>
              <a:t>responsibility</a:t>
            </a:r>
          </a:p>
        </p:txBody>
      </p:sp>
      <p:sp>
        <p:nvSpPr>
          <p:cNvPr id="9" name="TextBox 8"/>
          <p:cNvSpPr txBox="1"/>
          <p:nvPr/>
        </p:nvSpPr>
        <p:spPr>
          <a:xfrm>
            <a:off x="2380593" y="4688900"/>
            <a:ext cx="1828800" cy="369332"/>
          </a:xfrm>
          <a:prstGeom prst="rect">
            <a:avLst/>
          </a:prstGeom>
          <a:noFill/>
        </p:spPr>
        <p:txBody>
          <a:bodyPr wrap="square" rtlCol="0">
            <a:spAutoFit/>
          </a:bodyPr>
          <a:lstStyle/>
          <a:p>
            <a:r>
              <a:rPr lang="en-US" b="1" dirty="0">
                <a:solidFill>
                  <a:srgbClr val="0070C0"/>
                </a:solidFill>
              </a:rPr>
              <a:t>government</a:t>
            </a:r>
          </a:p>
        </p:txBody>
      </p:sp>
      <p:sp>
        <p:nvSpPr>
          <p:cNvPr id="10" name="TextBox 9"/>
          <p:cNvSpPr txBox="1"/>
          <p:nvPr/>
        </p:nvSpPr>
        <p:spPr>
          <a:xfrm>
            <a:off x="7036348" y="5361608"/>
            <a:ext cx="1828800" cy="369332"/>
          </a:xfrm>
          <a:prstGeom prst="rect">
            <a:avLst/>
          </a:prstGeom>
          <a:noFill/>
        </p:spPr>
        <p:txBody>
          <a:bodyPr wrap="square" rtlCol="0">
            <a:spAutoFit/>
          </a:bodyPr>
          <a:lstStyle/>
          <a:p>
            <a:r>
              <a:rPr lang="en-US" b="1" dirty="0">
                <a:solidFill>
                  <a:srgbClr val="0070C0"/>
                </a:solidFill>
              </a:rPr>
              <a:t>greater</a:t>
            </a:r>
          </a:p>
        </p:txBody>
      </p:sp>
      <p:sp>
        <p:nvSpPr>
          <p:cNvPr id="11" name="TextBox 10"/>
          <p:cNvSpPr txBox="1"/>
          <p:nvPr/>
        </p:nvSpPr>
        <p:spPr>
          <a:xfrm>
            <a:off x="4607473" y="5654501"/>
            <a:ext cx="1828800" cy="369332"/>
          </a:xfrm>
          <a:prstGeom prst="rect">
            <a:avLst/>
          </a:prstGeom>
          <a:noFill/>
        </p:spPr>
        <p:txBody>
          <a:bodyPr wrap="square" rtlCol="0">
            <a:spAutoFit/>
          </a:bodyPr>
          <a:lstStyle/>
          <a:p>
            <a:r>
              <a:rPr lang="en-US" b="1" dirty="0">
                <a:solidFill>
                  <a:srgbClr val="0070C0"/>
                </a:solidFill>
              </a:rPr>
              <a:t>welfare</a:t>
            </a:r>
          </a:p>
        </p:txBody>
      </p:sp>
    </p:spTree>
    <p:extLst>
      <p:ext uri="{BB962C8B-B14F-4D97-AF65-F5344CB8AC3E}">
        <p14:creationId xmlns:p14="http://schemas.microsoft.com/office/powerpoint/2010/main" val="40820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1200151"/>
            <a:ext cx="6572250" cy="4423172"/>
          </a:xfrm>
        </p:spPr>
        <p:txBody>
          <a:bodyPr>
            <a:normAutofit fontScale="92500"/>
          </a:bodyPr>
          <a:lstStyle/>
          <a:p>
            <a:pPr marL="0" indent="0" algn="ctr">
              <a:buNone/>
            </a:pPr>
            <a:r>
              <a:rPr lang="en-US" b="1" u="sng" dirty="0" smtClean="0"/>
              <a:t>EQ #1</a:t>
            </a:r>
            <a:r>
              <a:rPr lang="en-US" b="1" dirty="0" smtClean="0"/>
              <a:t>:  What </a:t>
            </a:r>
            <a:r>
              <a:rPr lang="en-US" b="1" dirty="0"/>
              <a:t>happens when traditional and modern cultures interact?</a:t>
            </a:r>
          </a:p>
          <a:p>
            <a:pPr lvl="0"/>
            <a:r>
              <a:rPr lang="en-US" dirty="0"/>
              <a:t>The clash between traditional moral values and changing ideas were exemplified in the controversy over Prohibition, the Scopes trial, and the emergence of the “New Woman.”</a:t>
            </a:r>
          </a:p>
          <a:p>
            <a:pPr lvl="0"/>
            <a:r>
              <a:rPr lang="en-US" dirty="0"/>
              <a:t>Rising tensions including, the resurgence of the Ku Klux Klan, and the rise of socialism/communism. </a:t>
            </a:r>
          </a:p>
          <a:p>
            <a:pPr lvl="0"/>
            <a:r>
              <a:rPr lang="en-US" dirty="0"/>
              <a:t>How different forms of mass media created consumerism and mass culture.</a:t>
            </a:r>
          </a:p>
          <a:p>
            <a:pPr lvl="0"/>
            <a:r>
              <a:rPr lang="en-US" dirty="0"/>
              <a:t>Contributions of artists and writers of the Harlem Renaissance</a:t>
            </a:r>
          </a:p>
          <a:p>
            <a:endParaRPr lang="en-US" dirty="0"/>
          </a:p>
        </p:txBody>
      </p:sp>
    </p:spTree>
    <p:extLst>
      <p:ext uri="{BB962C8B-B14F-4D97-AF65-F5344CB8AC3E}">
        <p14:creationId xmlns:p14="http://schemas.microsoft.com/office/powerpoint/2010/main" val="7262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57250"/>
            <a:ext cx="6686550" cy="4914900"/>
          </a:xfrm>
        </p:spPr>
        <p:txBody>
          <a:bodyPr/>
          <a:lstStyle/>
          <a:p>
            <a:pPr marL="0" indent="0" algn="ctr">
              <a:buNone/>
            </a:pPr>
            <a:r>
              <a:rPr lang="en-US" b="1" u="sng" dirty="0" smtClean="0"/>
              <a:t>EQ #2</a:t>
            </a:r>
            <a:r>
              <a:rPr lang="en-US" b="1" dirty="0" smtClean="0"/>
              <a:t>:  What </a:t>
            </a:r>
            <a:r>
              <a:rPr lang="en-US" b="1" dirty="0"/>
              <a:t>influences do economic excesses have on American society? </a:t>
            </a:r>
            <a:endParaRPr lang="en-US" b="1" dirty="0" smtClean="0"/>
          </a:p>
          <a:p>
            <a:pPr marL="0" indent="0" algn="ctr">
              <a:buNone/>
            </a:pPr>
            <a:endParaRPr lang="en-US" b="1" dirty="0"/>
          </a:p>
          <a:p>
            <a:pPr lvl="0"/>
            <a:r>
              <a:rPr lang="en-US" dirty="0"/>
              <a:t>Impact of the economic policies of the Harding and Coolidge administrations on wealth distribution, investment, and taxes.</a:t>
            </a:r>
          </a:p>
          <a:p>
            <a:pPr lvl="0"/>
            <a:r>
              <a:rPr lang="en-US" dirty="0"/>
              <a:t>Basic operation of the stock market.</a:t>
            </a:r>
          </a:p>
          <a:p>
            <a:pPr lvl="0"/>
            <a:r>
              <a:rPr lang="en-US" dirty="0"/>
              <a:t>Causes and consequences of the Great Depression and Dust Bowl.</a:t>
            </a:r>
          </a:p>
          <a:p>
            <a:endParaRPr lang="en-US" dirty="0"/>
          </a:p>
        </p:txBody>
      </p:sp>
    </p:spTree>
    <p:extLst>
      <p:ext uri="{BB962C8B-B14F-4D97-AF65-F5344CB8AC3E}">
        <p14:creationId xmlns:p14="http://schemas.microsoft.com/office/powerpoint/2010/main" val="21349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i="1" u="sng" dirty="0" smtClean="0"/>
              <a:t>Ch. 14: The Great Depression</a:t>
            </a:r>
            <a:endParaRPr lang="en-US" dirty="0"/>
          </a:p>
        </p:txBody>
      </p:sp>
      <p:sp>
        <p:nvSpPr>
          <p:cNvPr id="3" name="Content Placeholder 2"/>
          <p:cNvSpPr>
            <a:spLocks noGrp="1"/>
          </p:cNvSpPr>
          <p:nvPr>
            <p:ph idx="1"/>
          </p:nvPr>
        </p:nvSpPr>
        <p:spPr>
          <a:xfrm>
            <a:off x="152400" y="1066800"/>
            <a:ext cx="4038600" cy="6019800"/>
          </a:xfrm>
        </p:spPr>
        <p:txBody>
          <a:bodyPr>
            <a:noAutofit/>
          </a:bodyPr>
          <a:lstStyle/>
          <a:p>
            <a:pPr marL="0" indent="0">
              <a:buNone/>
            </a:pPr>
            <a:r>
              <a:rPr lang="en-US" sz="2000" dirty="0"/>
              <a:t>1. The Great Depression was caused </a:t>
            </a:r>
            <a:r>
              <a:rPr lang="en-US" sz="2000" dirty="0" smtClean="0"/>
              <a:t>by problems </a:t>
            </a:r>
            <a:r>
              <a:rPr lang="en-US" sz="2000" dirty="0"/>
              <a:t>in some major </a:t>
            </a:r>
            <a:r>
              <a:rPr lang="en-US" sz="2000" dirty="0" smtClean="0"/>
              <a:t>industries such </a:t>
            </a:r>
            <a:r>
              <a:rPr lang="en-US" sz="2000" dirty="0"/>
              <a:t>as low demand overseas, </a:t>
            </a:r>
            <a:r>
              <a:rPr lang="en-US" sz="2000" dirty="0" smtClean="0"/>
              <a:t>weakness of </a:t>
            </a:r>
            <a:r>
              <a:rPr lang="en-US" sz="2000" dirty="0"/>
              <a:t>agriculture, the problem </a:t>
            </a:r>
            <a:r>
              <a:rPr lang="en-US" sz="2000" dirty="0" smtClean="0"/>
              <a:t>of easy </a:t>
            </a:r>
            <a:r>
              <a:rPr lang="en-US" sz="2000" dirty="0"/>
              <a:t>credit, and the unequal </a:t>
            </a:r>
            <a:r>
              <a:rPr lang="en-US" sz="2000" dirty="0" smtClean="0"/>
              <a:t>distribution of </a:t>
            </a:r>
            <a:r>
              <a:rPr lang="en-US" sz="2000" dirty="0"/>
              <a:t>income</a:t>
            </a:r>
            <a:r>
              <a:rPr lang="en-US" sz="2000" dirty="0" smtClean="0"/>
              <a:t>.</a:t>
            </a:r>
          </a:p>
          <a:p>
            <a:pPr marL="0" indent="0">
              <a:buNone/>
            </a:pPr>
            <a:endParaRPr lang="en-US" sz="2000" dirty="0"/>
          </a:p>
          <a:p>
            <a:pPr marL="0" indent="0">
              <a:buNone/>
            </a:pPr>
            <a:r>
              <a:rPr lang="en-US" sz="2000" dirty="0"/>
              <a:t>2. People in cities suffered greatly </a:t>
            </a:r>
            <a:r>
              <a:rPr lang="en-US" sz="2000" dirty="0" smtClean="0"/>
              <a:t>as one </a:t>
            </a:r>
            <a:r>
              <a:rPr lang="en-US" sz="2000" dirty="0"/>
              <a:t>quarter of the workforce </a:t>
            </a:r>
            <a:r>
              <a:rPr lang="en-US" sz="2000" dirty="0" smtClean="0"/>
              <a:t>lost their </a:t>
            </a:r>
            <a:r>
              <a:rPr lang="en-US" sz="2000" dirty="0"/>
              <a:t>jobs. Farmers suffered as </a:t>
            </a:r>
            <a:r>
              <a:rPr lang="en-US" sz="2000" dirty="0" smtClean="0"/>
              <a:t>well; low </a:t>
            </a:r>
            <a:r>
              <a:rPr lang="en-US" sz="2000" dirty="0"/>
              <a:t>demand kept food prices </a:t>
            </a:r>
            <a:r>
              <a:rPr lang="en-US" sz="2000" dirty="0" smtClean="0"/>
              <a:t>low, and many </a:t>
            </a:r>
            <a:r>
              <a:rPr lang="en-US" sz="2000" dirty="0"/>
              <a:t>farmers lost their </a:t>
            </a:r>
            <a:r>
              <a:rPr lang="en-US" sz="2000" dirty="0" smtClean="0"/>
              <a:t>farms. African Americans </a:t>
            </a:r>
            <a:r>
              <a:rPr lang="en-US" sz="2000" dirty="0"/>
              <a:t>and </a:t>
            </a:r>
            <a:r>
              <a:rPr lang="en-US" sz="2000" dirty="0" smtClean="0"/>
              <a:t>Hispanic Americans had </a:t>
            </a:r>
            <a:r>
              <a:rPr lang="en-US" sz="2000" dirty="0"/>
              <a:t>a </a:t>
            </a:r>
            <a:r>
              <a:rPr lang="en-US" sz="2000" dirty="0" smtClean="0"/>
              <a:t>higher unemployment rate; those </a:t>
            </a:r>
            <a:r>
              <a:rPr lang="en-US" sz="2000" dirty="0"/>
              <a:t>with </a:t>
            </a:r>
            <a:r>
              <a:rPr lang="en-US" sz="2000" dirty="0" smtClean="0"/>
              <a:t>jobs often </a:t>
            </a:r>
            <a:r>
              <a:rPr lang="en-US" sz="2000" dirty="0"/>
              <a:t>had </a:t>
            </a:r>
            <a:r>
              <a:rPr lang="en-US" sz="2000" dirty="0" smtClean="0"/>
              <a:t>lower-paying jobs.</a:t>
            </a:r>
            <a:endParaRPr lang="en-US" sz="2000" dirty="0"/>
          </a:p>
        </p:txBody>
      </p:sp>
      <p:sp>
        <p:nvSpPr>
          <p:cNvPr id="4" name="Rectangle 3"/>
          <p:cNvSpPr/>
          <p:nvPr/>
        </p:nvSpPr>
        <p:spPr>
          <a:xfrm>
            <a:off x="4343400" y="1085195"/>
            <a:ext cx="4724400" cy="4401205"/>
          </a:xfrm>
          <a:prstGeom prst="rect">
            <a:avLst/>
          </a:prstGeom>
        </p:spPr>
        <p:txBody>
          <a:bodyPr wrap="square">
            <a:spAutoFit/>
          </a:bodyPr>
          <a:lstStyle/>
          <a:p>
            <a:r>
              <a:rPr lang="en-US" sz="2000" dirty="0"/>
              <a:t>3. Many men felt devastated by </a:t>
            </a:r>
            <a:r>
              <a:rPr lang="en-US" sz="2000" dirty="0" smtClean="0"/>
              <a:t>their inability </a:t>
            </a:r>
            <a:r>
              <a:rPr lang="en-US" sz="2000" dirty="0"/>
              <a:t>to support their </a:t>
            </a:r>
            <a:r>
              <a:rPr lang="en-US" sz="2000" dirty="0" smtClean="0"/>
              <a:t>families. Some </a:t>
            </a:r>
            <a:r>
              <a:rPr lang="en-US" sz="2000" dirty="0"/>
              <a:t>left home. Many women </a:t>
            </a:r>
            <a:r>
              <a:rPr lang="en-US" sz="2000" dirty="0" smtClean="0"/>
              <a:t>tried to </a:t>
            </a:r>
            <a:r>
              <a:rPr lang="en-US" sz="2000" dirty="0"/>
              <a:t>find work, although they were </a:t>
            </a:r>
            <a:r>
              <a:rPr lang="en-US" sz="2000" dirty="0" smtClean="0"/>
              <a:t>paid less </a:t>
            </a:r>
            <a:r>
              <a:rPr lang="en-US" sz="2000" dirty="0"/>
              <a:t>than men. Many children </a:t>
            </a:r>
            <a:r>
              <a:rPr lang="en-US" sz="2000" dirty="0" smtClean="0"/>
              <a:t>suffered from </a:t>
            </a:r>
            <a:r>
              <a:rPr lang="en-US" sz="2000" dirty="0"/>
              <a:t>lack of food and </a:t>
            </a:r>
            <a:r>
              <a:rPr lang="en-US" sz="2000" dirty="0" smtClean="0"/>
              <a:t>medical care</a:t>
            </a:r>
            <a:r>
              <a:rPr lang="en-US" sz="2000" dirty="0"/>
              <a:t>; many were forced to get </a:t>
            </a:r>
            <a:r>
              <a:rPr lang="en-US" sz="2000" dirty="0" smtClean="0"/>
              <a:t>jobs.</a:t>
            </a:r>
          </a:p>
          <a:p>
            <a:endParaRPr lang="en-US" sz="2000" dirty="0"/>
          </a:p>
          <a:p>
            <a:r>
              <a:rPr lang="en-US" sz="2000" dirty="0" smtClean="0"/>
              <a:t>4</a:t>
            </a:r>
            <a:r>
              <a:rPr lang="en-US" sz="2000" dirty="0"/>
              <a:t>. At first Hoover did not believe </a:t>
            </a:r>
            <a:r>
              <a:rPr lang="en-US" sz="2000" dirty="0" smtClean="0"/>
              <a:t>that the </a:t>
            </a:r>
            <a:r>
              <a:rPr lang="en-US" sz="2000" dirty="0"/>
              <a:t>government should play </a:t>
            </a:r>
            <a:r>
              <a:rPr lang="en-US" sz="2000" dirty="0" smtClean="0"/>
              <a:t>an active </a:t>
            </a:r>
            <a:r>
              <a:rPr lang="en-US" sz="2000" dirty="0"/>
              <a:t>role in combating the </a:t>
            </a:r>
            <a:r>
              <a:rPr lang="en-US" sz="2000" dirty="0" smtClean="0"/>
              <a:t>Depression. While </a:t>
            </a:r>
            <a:r>
              <a:rPr lang="en-US" sz="2000" dirty="0"/>
              <a:t>he never had the </a:t>
            </a:r>
            <a:r>
              <a:rPr lang="en-US" sz="2000" dirty="0" smtClean="0"/>
              <a:t>government give </a:t>
            </a:r>
            <a:r>
              <a:rPr lang="en-US" sz="2000" dirty="0"/>
              <a:t>direct aid to </a:t>
            </a:r>
            <a:r>
              <a:rPr lang="en-US" sz="2000" dirty="0" smtClean="0"/>
              <a:t>people, he </a:t>
            </a:r>
            <a:r>
              <a:rPr lang="en-US" sz="2000" dirty="0"/>
              <a:t>did institute projects to </a:t>
            </a:r>
            <a:r>
              <a:rPr lang="en-US" sz="2000" dirty="0" smtClean="0"/>
              <a:t>create jobs</a:t>
            </a:r>
            <a:r>
              <a:rPr lang="en-US" sz="2000" dirty="0"/>
              <a:t>.</a:t>
            </a:r>
          </a:p>
        </p:txBody>
      </p:sp>
    </p:spTree>
    <p:extLst>
      <p:ext uri="{BB962C8B-B14F-4D97-AF65-F5344CB8AC3E}">
        <p14:creationId xmlns:p14="http://schemas.microsoft.com/office/powerpoint/2010/main" val="389505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80">
                                          <p:stCondLst>
                                            <p:cond delay="0"/>
                                          </p:stCondLst>
                                        </p:cTn>
                                        <p:tgtEl>
                                          <p:spTgt spid="4">
                                            <p:txEl>
                                              <p:pRg st="0" end="0"/>
                                            </p:txEl>
                                          </p:spTgt>
                                        </p:tgtEl>
                                      </p:cBhvr>
                                    </p:animEffect>
                                    <p:anim calcmode="lin" valueType="num">
                                      <p:cBhvr>
                                        <p:cTn id="2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xEl>
                                              <p:pRg st="0" end="0"/>
                                            </p:txEl>
                                          </p:spTgt>
                                        </p:tgtEl>
                                      </p:cBhvr>
                                      <p:to x="100000" y="60000"/>
                                    </p:animScale>
                                    <p:animScale>
                                      <p:cBhvr>
                                        <p:cTn id="29" dur="166" decel="50000">
                                          <p:stCondLst>
                                            <p:cond delay="676"/>
                                          </p:stCondLst>
                                        </p:cTn>
                                        <p:tgtEl>
                                          <p:spTgt spid="4">
                                            <p:txEl>
                                              <p:pRg st="0" end="0"/>
                                            </p:txEl>
                                          </p:spTgt>
                                        </p:tgtEl>
                                      </p:cBhvr>
                                      <p:to x="100000" y="100000"/>
                                    </p:animScale>
                                    <p:animScale>
                                      <p:cBhvr>
                                        <p:cTn id="30" dur="26">
                                          <p:stCondLst>
                                            <p:cond delay="1312"/>
                                          </p:stCondLst>
                                        </p:cTn>
                                        <p:tgtEl>
                                          <p:spTgt spid="4">
                                            <p:txEl>
                                              <p:pRg st="0" end="0"/>
                                            </p:txEl>
                                          </p:spTgt>
                                        </p:tgtEl>
                                      </p:cBhvr>
                                      <p:to x="100000" y="80000"/>
                                    </p:animScale>
                                    <p:animScale>
                                      <p:cBhvr>
                                        <p:cTn id="31" dur="166" decel="50000">
                                          <p:stCondLst>
                                            <p:cond delay="1338"/>
                                          </p:stCondLst>
                                        </p:cTn>
                                        <p:tgtEl>
                                          <p:spTgt spid="4">
                                            <p:txEl>
                                              <p:pRg st="0" end="0"/>
                                            </p:txEl>
                                          </p:spTgt>
                                        </p:tgtEl>
                                      </p:cBhvr>
                                      <p:to x="100000" y="100000"/>
                                    </p:animScale>
                                    <p:animScale>
                                      <p:cBhvr>
                                        <p:cTn id="32" dur="26">
                                          <p:stCondLst>
                                            <p:cond delay="1642"/>
                                          </p:stCondLst>
                                        </p:cTn>
                                        <p:tgtEl>
                                          <p:spTgt spid="4">
                                            <p:txEl>
                                              <p:pRg st="0" end="0"/>
                                            </p:txEl>
                                          </p:spTgt>
                                        </p:tgtEl>
                                      </p:cBhvr>
                                      <p:to x="100000" y="90000"/>
                                    </p:animScale>
                                    <p:animScale>
                                      <p:cBhvr>
                                        <p:cTn id="33" dur="166" decel="50000">
                                          <p:stCondLst>
                                            <p:cond delay="1668"/>
                                          </p:stCondLst>
                                        </p:cTn>
                                        <p:tgtEl>
                                          <p:spTgt spid="4">
                                            <p:txEl>
                                              <p:pRg st="0" end="0"/>
                                            </p:txEl>
                                          </p:spTgt>
                                        </p:tgtEl>
                                      </p:cBhvr>
                                      <p:to x="100000" y="100000"/>
                                    </p:animScale>
                                    <p:animScale>
                                      <p:cBhvr>
                                        <p:cTn id="34" dur="26">
                                          <p:stCondLst>
                                            <p:cond delay="1808"/>
                                          </p:stCondLst>
                                        </p:cTn>
                                        <p:tgtEl>
                                          <p:spTgt spid="4">
                                            <p:txEl>
                                              <p:pRg st="0" end="0"/>
                                            </p:txEl>
                                          </p:spTgt>
                                        </p:tgtEl>
                                      </p:cBhvr>
                                      <p:to x="100000" y="95000"/>
                                    </p:animScale>
                                    <p:animScale>
                                      <p:cBhvr>
                                        <p:cTn id="35" dur="166" decel="50000">
                                          <p:stCondLst>
                                            <p:cond delay="1834"/>
                                          </p:stCondLst>
                                        </p:cTn>
                                        <p:tgtEl>
                                          <p:spTgt spid="4">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543051"/>
            <a:ext cx="6172200" cy="3394472"/>
          </a:xfrm>
        </p:spPr>
        <p:txBody>
          <a:bodyPr/>
          <a:lstStyle/>
          <a:p>
            <a:pPr marL="0" indent="0" algn="ctr">
              <a:buNone/>
            </a:pPr>
            <a:r>
              <a:rPr lang="en-US" b="1" u="sng" dirty="0" smtClean="0"/>
              <a:t>EQ #3:</a:t>
            </a:r>
            <a:r>
              <a:rPr lang="en-US" b="1" dirty="0" smtClean="0"/>
              <a:t>  What </a:t>
            </a:r>
            <a:r>
              <a:rPr lang="en-US" b="1" dirty="0"/>
              <a:t>is the proper role of the government in people’s lives</a:t>
            </a:r>
            <a:r>
              <a:rPr lang="en-US" b="1" dirty="0" smtClean="0"/>
              <a:t>?</a:t>
            </a:r>
          </a:p>
          <a:p>
            <a:pPr marL="0" indent="0" algn="ctr">
              <a:buNone/>
            </a:pPr>
            <a:endParaRPr lang="en-US" b="1" dirty="0"/>
          </a:p>
          <a:p>
            <a:pPr lvl="0"/>
            <a:r>
              <a:rPr lang="en-US" dirty="0"/>
              <a:t>Effectiveness of presidential responses of the Hoover and Roosevelt administrations.</a:t>
            </a:r>
          </a:p>
          <a:p>
            <a:pPr lvl="0"/>
            <a:r>
              <a:rPr lang="en-US" dirty="0"/>
              <a:t>Opponents of New Deal policies and their arguments.</a:t>
            </a:r>
          </a:p>
        </p:txBody>
      </p:sp>
    </p:spTree>
    <p:extLst>
      <p:ext uri="{BB962C8B-B14F-4D97-AF65-F5344CB8AC3E}">
        <p14:creationId xmlns:p14="http://schemas.microsoft.com/office/powerpoint/2010/main" val="29408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u="sng" dirty="0" smtClean="0"/>
              <a:t>EQ #4:</a:t>
            </a:r>
            <a:r>
              <a:rPr lang="en-US" b="1" dirty="0" smtClean="0"/>
              <a:t>  Did </a:t>
            </a:r>
            <a:r>
              <a:rPr lang="en-US" b="1" dirty="0"/>
              <a:t>America move closer to or further away from its founding ideals during the interwar period?</a:t>
            </a:r>
          </a:p>
          <a:p>
            <a:pPr lvl="0"/>
            <a:r>
              <a:rPr lang="en-US" dirty="0"/>
              <a:t>How the ideals of liberty, equality, opportunity, rights and democracy were exemplified or contradicted during this time period</a:t>
            </a:r>
            <a:r>
              <a:rPr lang="en-US" dirty="0" smtClean="0"/>
              <a:t>.</a:t>
            </a:r>
          </a:p>
          <a:p>
            <a:pPr lvl="0"/>
            <a:r>
              <a:rPr lang="en-US" b="1" u="sng" dirty="0" smtClean="0">
                <a:solidFill>
                  <a:srgbClr val="00B050"/>
                </a:solidFill>
              </a:rPr>
              <a:t>FYI </a:t>
            </a:r>
            <a:r>
              <a:rPr lang="en-US" b="1" u="sng" dirty="0" err="1" smtClean="0">
                <a:solidFill>
                  <a:srgbClr val="00B050"/>
                </a:solidFill>
              </a:rPr>
              <a:t>Acadmeic</a:t>
            </a:r>
            <a:r>
              <a:rPr lang="en-US" b="1" u="sng" dirty="0" smtClean="0">
                <a:solidFill>
                  <a:srgbClr val="00B050"/>
                </a:solidFill>
              </a:rPr>
              <a:t> ONLY:</a:t>
            </a:r>
            <a:r>
              <a:rPr lang="en-US" b="1" dirty="0" smtClean="0">
                <a:solidFill>
                  <a:srgbClr val="00B050"/>
                </a:solidFill>
              </a:rPr>
              <a:t>  </a:t>
            </a:r>
            <a:r>
              <a:rPr lang="en-US" b="1" i="1" dirty="0" smtClean="0">
                <a:solidFill>
                  <a:srgbClr val="00B050"/>
                </a:solidFill>
              </a:rPr>
              <a:t>This unit marks the end of the “window of time” that you will WRITE about for your midterm essay (5% of your final grade earned on Friday, January 23)</a:t>
            </a:r>
          </a:p>
          <a:p>
            <a:pPr lvl="0"/>
            <a:r>
              <a:rPr lang="en-US" b="1" i="1" u="sng" dirty="0" smtClean="0">
                <a:solidFill>
                  <a:srgbClr val="00B050"/>
                </a:solidFill>
              </a:rPr>
              <a:t>Organizer and prompt coming soon!</a:t>
            </a:r>
            <a:endParaRPr lang="en-US" b="1" u="sng" dirty="0">
              <a:solidFill>
                <a:srgbClr val="00B050"/>
              </a:solidFill>
            </a:endParaRPr>
          </a:p>
          <a:p>
            <a:endParaRPr lang="en-US" dirty="0"/>
          </a:p>
        </p:txBody>
      </p:sp>
    </p:spTree>
    <p:extLst>
      <p:ext uri="{BB962C8B-B14F-4D97-AF65-F5344CB8AC3E}">
        <p14:creationId xmlns:p14="http://schemas.microsoft.com/office/powerpoint/2010/main" val="30665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i="1" u="sng" dirty="0"/>
              <a:t>Ch. 12: Politics of the Roaring Twenties</a:t>
            </a:r>
            <a:br>
              <a:rPr lang="en-US" b="1" i="1" u="sng" dirty="0"/>
            </a:br>
            <a:r>
              <a:rPr lang="en-US" dirty="0"/>
              <a:t>(p.  410-431)</a:t>
            </a:r>
            <a:endParaRPr lang="en-US" u="sng" dirty="0"/>
          </a:p>
        </p:txBody>
      </p:sp>
      <p:sp>
        <p:nvSpPr>
          <p:cNvPr id="3" name="Content Placeholder 2"/>
          <p:cNvSpPr>
            <a:spLocks noGrp="1"/>
          </p:cNvSpPr>
          <p:nvPr>
            <p:ph idx="1"/>
          </p:nvPr>
        </p:nvSpPr>
        <p:spPr/>
        <p:txBody>
          <a:bodyPr/>
          <a:lstStyle/>
          <a:p>
            <a:pPr marL="0" indent="0">
              <a:buNone/>
            </a:pPr>
            <a:r>
              <a:rPr lang="en-US" b="1" u="sng" dirty="0" smtClean="0"/>
              <a:t>History Alive!</a:t>
            </a:r>
            <a:r>
              <a:rPr lang="en-US" b="1" dirty="0" smtClean="0"/>
              <a:t> </a:t>
            </a:r>
          </a:p>
          <a:p>
            <a:pPr marL="0" indent="0">
              <a:buNone/>
            </a:pPr>
            <a:endParaRPr lang="en-US" b="1" u="sng" dirty="0"/>
          </a:p>
          <a:p>
            <a:pPr marL="0" indent="0">
              <a:buNone/>
            </a:pPr>
            <a:r>
              <a:rPr lang="en-US" b="1" dirty="0"/>
              <a:t>Ch.  26 </a:t>
            </a:r>
            <a:r>
              <a:rPr lang="en-US" dirty="0"/>
              <a:t>(p. 330-341)	</a:t>
            </a:r>
          </a:p>
          <a:p>
            <a:pPr marL="0" indent="0">
              <a:buNone/>
            </a:pPr>
            <a:r>
              <a:rPr lang="en-US" dirty="0"/>
              <a:t>Understanding Postwar Tensions	</a:t>
            </a:r>
            <a:endParaRPr lang="en-US" dirty="0" smtClean="0"/>
          </a:p>
          <a:p>
            <a:pPr marL="0" indent="0">
              <a:buNone/>
            </a:pPr>
            <a:endParaRPr lang="en-US" dirty="0"/>
          </a:p>
          <a:p>
            <a:pPr marL="0" indent="0">
              <a:buNone/>
            </a:pPr>
            <a:r>
              <a:rPr lang="en-US" b="1" dirty="0"/>
              <a:t>Ch. 27  </a:t>
            </a:r>
            <a:r>
              <a:rPr lang="en-US" dirty="0"/>
              <a:t>(p. 342-351)</a:t>
            </a:r>
          </a:p>
          <a:p>
            <a:pPr marL="0" indent="0">
              <a:buNone/>
            </a:pPr>
            <a:r>
              <a:rPr lang="en-US" dirty="0"/>
              <a:t>The Politics of Normalcy</a:t>
            </a:r>
          </a:p>
          <a:p>
            <a:endParaRPr lang="en-US" u="sng" dirty="0"/>
          </a:p>
        </p:txBody>
      </p:sp>
    </p:spTree>
    <p:extLst>
      <p:ext uri="{BB962C8B-B14F-4D97-AF65-F5344CB8AC3E}">
        <p14:creationId xmlns:p14="http://schemas.microsoft.com/office/powerpoint/2010/main" val="2151605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35" y="152400"/>
            <a:ext cx="8686800" cy="1143000"/>
          </a:xfrm>
        </p:spPr>
        <p:txBody>
          <a:bodyPr>
            <a:noAutofit/>
          </a:bodyPr>
          <a:lstStyle/>
          <a:p>
            <a:r>
              <a:rPr lang="en-US" sz="2800" b="1" dirty="0"/>
              <a:t>d</a:t>
            </a:r>
            <a:r>
              <a:rPr lang="en-US" sz="2800" b="1" dirty="0" smtClean="0"/>
              <a:t>emobilization	 recession	</a:t>
            </a:r>
            <a:r>
              <a:rPr lang="en-US" sz="2800" b="1" dirty="0"/>
              <a:t> </a:t>
            </a:r>
            <a:r>
              <a:rPr lang="en-US" sz="2800" b="1" dirty="0" smtClean="0">
                <a:solidFill>
                  <a:srgbClr val="FF0000"/>
                </a:solidFill>
              </a:rPr>
              <a:t>radicalism </a:t>
            </a:r>
            <a:r>
              <a:rPr lang="en-US" sz="2800" b="1" dirty="0" smtClean="0"/>
              <a:t>	</a:t>
            </a:r>
            <a:r>
              <a:rPr lang="en-US" sz="2800" b="1" dirty="0" smtClean="0">
                <a:solidFill>
                  <a:srgbClr val="FF0000"/>
                </a:solidFill>
              </a:rPr>
              <a:t>Palmer </a:t>
            </a:r>
            <a:r>
              <a:rPr lang="en-US" sz="2800" b="1" dirty="0">
                <a:solidFill>
                  <a:srgbClr val="FF0000"/>
                </a:solidFill>
              </a:rPr>
              <a:t>Raids</a:t>
            </a:r>
            <a:endParaRPr lang="en-US" sz="2800" dirty="0">
              <a:solidFill>
                <a:srgbClr val="FF0000"/>
              </a:solidFill>
            </a:endParaRPr>
          </a:p>
        </p:txBody>
      </p:sp>
      <p:sp>
        <p:nvSpPr>
          <p:cNvPr id="3" name="Content Placeholder 2"/>
          <p:cNvSpPr>
            <a:spLocks noGrp="1"/>
          </p:cNvSpPr>
          <p:nvPr>
            <p:ph idx="1"/>
          </p:nvPr>
        </p:nvSpPr>
        <p:spPr>
          <a:xfrm>
            <a:off x="1" y="1295400"/>
            <a:ext cx="9144000" cy="609599"/>
          </a:xfrm>
        </p:spPr>
        <p:txBody>
          <a:bodyPr>
            <a:normAutofit/>
          </a:bodyPr>
          <a:lstStyle/>
          <a:p>
            <a:pPr marL="0" indent="0">
              <a:buNone/>
            </a:pPr>
            <a:r>
              <a:rPr lang="en-US" sz="2200" b="1" u="sng" dirty="0" smtClean="0"/>
              <a:t>demobilization</a:t>
            </a:r>
            <a:r>
              <a:rPr lang="en-US" sz="2200" b="1" dirty="0"/>
              <a:t>: the act of discharging forces from military service or </a:t>
            </a:r>
            <a:r>
              <a:rPr lang="en-US" sz="2200" b="1" dirty="0" smtClean="0"/>
              <a:t>use</a:t>
            </a:r>
            <a:endParaRPr lang="en-US" sz="2200" dirty="0"/>
          </a:p>
        </p:txBody>
      </p:sp>
      <p:sp>
        <p:nvSpPr>
          <p:cNvPr id="5" name="Rectangle 4"/>
          <p:cNvSpPr/>
          <p:nvPr/>
        </p:nvSpPr>
        <p:spPr>
          <a:xfrm>
            <a:off x="1" y="2083713"/>
            <a:ext cx="9144000" cy="430887"/>
          </a:xfrm>
          <a:prstGeom prst="rect">
            <a:avLst/>
          </a:prstGeom>
        </p:spPr>
        <p:txBody>
          <a:bodyPr wrap="square">
            <a:spAutoFit/>
          </a:bodyPr>
          <a:lstStyle/>
          <a:p>
            <a:r>
              <a:rPr lang="en-US" sz="2200" b="1" u="sng" dirty="0" smtClean="0"/>
              <a:t>recession</a:t>
            </a:r>
            <a:r>
              <a:rPr lang="en-US" sz="2200" b="1" dirty="0" smtClean="0"/>
              <a:t>: period </a:t>
            </a:r>
            <a:r>
              <a:rPr lang="en-US" sz="2200" b="1" dirty="0"/>
              <a:t>in which there is a decline in economic activity </a:t>
            </a:r>
            <a:r>
              <a:rPr lang="en-US" sz="2200" b="1" dirty="0" smtClean="0"/>
              <a:t>&amp; prosperity</a:t>
            </a:r>
            <a:endParaRPr lang="en-US" sz="2200" dirty="0"/>
          </a:p>
        </p:txBody>
      </p:sp>
      <p:sp>
        <p:nvSpPr>
          <p:cNvPr id="6" name="Rectangle 5"/>
          <p:cNvSpPr/>
          <p:nvPr/>
        </p:nvSpPr>
        <p:spPr>
          <a:xfrm>
            <a:off x="89053" y="2971800"/>
            <a:ext cx="8839200" cy="830997"/>
          </a:xfrm>
          <a:prstGeom prst="rect">
            <a:avLst/>
          </a:prstGeom>
        </p:spPr>
        <p:txBody>
          <a:bodyPr wrap="square">
            <a:spAutoFit/>
          </a:bodyPr>
          <a:lstStyle/>
          <a:p>
            <a:r>
              <a:rPr lang="en-US" sz="2400" b="1" u="sng" dirty="0" smtClean="0"/>
              <a:t>radicalism</a:t>
            </a:r>
            <a:r>
              <a:rPr lang="en-US" sz="2400" b="1" dirty="0"/>
              <a:t>: a point of view favoring extreme change, especially in social or economic </a:t>
            </a:r>
            <a:r>
              <a:rPr lang="en-US" sz="2400" b="1" dirty="0" smtClean="0"/>
              <a:t>structure</a:t>
            </a:r>
            <a:endParaRPr lang="en-US" sz="2400" dirty="0"/>
          </a:p>
        </p:txBody>
      </p:sp>
      <p:sp>
        <p:nvSpPr>
          <p:cNvPr id="7" name="Rectangle 6"/>
          <p:cNvSpPr/>
          <p:nvPr/>
        </p:nvSpPr>
        <p:spPr>
          <a:xfrm>
            <a:off x="72528" y="4038600"/>
            <a:ext cx="8774935" cy="1938992"/>
          </a:xfrm>
          <a:prstGeom prst="rect">
            <a:avLst/>
          </a:prstGeom>
        </p:spPr>
        <p:txBody>
          <a:bodyPr wrap="square">
            <a:spAutoFit/>
          </a:bodyPr>
          <a:lstStyle/>
          <a:p>
            <a:r>
              <a:rPr lang="en-US" sz="2400" b="1" u="sng" dirty="0" smtClean="0"/>
              <a:t>Palmer Raids</a:t>
            </a:r>
            <a:r>
              <a:rPr lang="en-US" sz="2400" b="1" dirty="0" smtClean="0"/>
              <a:t>: </a:t>
            </a:r>
            <a:r>
              <a:rPr lang="en-US" sz="2400" b="1" dirty="0"/>
              <a:t>conducted by Justice Department attorney J. Edgar Hoover at the instruction of U.S. Attorney General Mitchell Palmer, a series of unauthorized raids on homes, businesses, and meeting places of suspected subversives that resulted in the arrest of 6,000 radicals, often without any evidence against </a:t>
            </a:r>
            <a:r>
              <a:rPr lang="en-US" sz="2400" b="1" dirty="0" smtClean="0"/>
              <a:t>them</a:t>
            </a:r>
            <a:r>
              <a:rPr lang="en-US" sz="2400" b="1" dirty="0"/>
              <a:t>.</a:t>
            </a:r>
            <a:endParaRPr lang="en-US" sz="2400" dirty="0"/>
          </a:p>
        </p:txBody>
      </p:sp>
    </p:spTree>
    <p:extLst>
      <p:ext uri="{BB962C8B-B14F-4D97-AF65-F5344CB8AC3E}">
        <p14:creationId xmlns:p14="http://schemas.microsoft.com/office/powerpoint/2010/main" val="11658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199" cy="1143000"/>
          </a:xfrm>
        </p:spPr>
        <p:txBody>
          <a:bodyPr>
            <a:noAutofit/>
          </a:bodyPr>
          <a:lstStyle/>
          <a:p>
            <a:r>
              <a:rPr lang="en-US" sz="2800" b="1" dirty="0">
                <a:solidFill>
                  <a:srgbClr val="FF0000"/>
                </a:solidFill>
              </a:rPr>
              <a:t>quota system  </a:t>
            </a:r>
            <a:r>
              <a:rPr lang="en-US" sz="2800" b="1" dirty="0" smtClean="0">
                <a:solidFill>
                  <a:srgbClr val="FF0000"/>
                </a:solidFill>
              </a:rPr>
              <a:t>      </a:t>
            </a:r>
            <a:r>
              <a:rPr lang="en-US" sz="2800" b="1" dirty="0" smtClean="0"/>
              <a:t>normalcy	</a:t>
            </a:r>
            <a:r>
              <a:rPr lang="en-US" sz="2800" b="1" dirty="0"/>
              <a:t> </a:t>
            </a:r>
            <a:r>
              <a:rPr lang="en-US" sz="2800" b="1" dirty="0" smtClean="0"/>
              <a:t>fiscal policy		</a:t>
            </a:r>
            <a:r>
              <a:rPr lang="en-US" sz="2800" b="1" dirty="0" smtClean="0">
                <a:solidFill>
                  <a:srgbClr val="FF0000"/>
                </a:solidFill>
              </a:rPr>
              <a:t>speculators</a:t>
            </a:r>
            <a:endParaRPr lang="en-US" sz="2800" dirty="0">
              <a:solidFill>
                <a:srgbClr val="FF0000"/>
              </a:solidFill>
            </a:endParaRPr>
          </a:p>
        </p:txBody>
      </p:sp>
      <p:sp>
        <p:nvSpPr>
          <p:cNvPr id="3" name="Content Placeholder 2"/>
          <p:cNvSpPr>
            <a:spLocks noGrp="1"/>
          </p:cNvSpPr>
          <p:nvPr>
            <p:ph idx="1"/>
          </p:nvPr>
        </p:nvSpPr>
        <p:spPr>
          <a:xfrm>
            <a:off x="1" y="1295400"/>
            <a:ext cx="9144000" cy="609599"/>
          </a:xfrm>
        </p:spPr>
        <p:txBody>
          <a:bodyPr>
            <a:noAutofit/>
          </a:bodyPr>
          <a:lstStyle/>
          <a:p>
            <a:pPr marL="0" indent="0">
              <a:buNone/>
            </a:pPr>
            <a:r>
              <a:rPr lang="en-US" sz="2000" b="1" u="sng" dirty="0" smtClean="0"/>
              <a:t>quota </a:t>
            </a:r>
            <a:r>
              <a:rPr lang="en-US" sz="2000" b="1" u="sng" dirty="0"/>
              <a:t>system</a:t>
            </a:r>
            <a:r>
              <a:rPr lang="en-US" sz="2000" b="1" dirty="0"/>
              <a:t>: established by the Emergency Immigration Act of 1921, a system limiting immigration to the United States by permitting no more immigrants from a country than 3 percent of the number of that country's residents living in the United States in 1910; the Immigration Act of 1924 reduced the quota to 2 percent of the number of a country's residents living in the United States in </a:t>
            </a:r>
            <a:r>
              <a:rPr lang="en-US" sz="2000" b="1" dirty="0" smtClean="0"/>
              <a:t>1890</a:t>
            </a:r>
            <a:endParaRPr lang="en-US" sz="1800" b="1" dirty="0"/>
          </a:p>
        </p:txBody>
      </p:sp>
      <p:sp>
        <p:nvSpPr>
          <p:cNvPr id="5" name="Rectangle 4"/>
          <p:cNvSpPr/>
          <p:nvPr/>
        </p:nvSpPr>
        <p:spPr>
          <a:xfrm>
            <a:off x="1" y="3048000"/>
            <a:ext cx="9144000" cy="1446550"/>
          </a:xfrm>
          <a:prstGeom prst="rect">
            <a:avLst/>
          </a:prstGeom>
        </p:spPr>
        <p:txBody>
          <a:bodyPr wrap="square">
            <a:spAutoFit/>
          </a:bodyPr>
          <a:lstStyle/>
          <a:p>
            <a:r>
              <a:rPr lang="en-US" sz="2200" b="1" u="sng" dirty="0"/>
              <a:t>normalcy</a:t>
            </a:r>
            <a:r>
              <a:rPr lang="en-US" sz="2200" b="1" dirty="0"/>
              <a:t>: the concept of life as it was before World War I, when the nation could focus on its own domestic prosperity, which Republican candidate Warren G. Harding promoted during the 1920 presidential election campaign and which helped him win the presidency] </a:t>
            </a:r>
            <a:r>
              <a:rPr lang="en-US" sz="2200" dirty="0"/>
              <a:t>."</a:t>
            </a:r>
          </a:p>
        </p:txBody>
      </p:sp>
      <p:sp>
        <p:nvSpPr>
          <p:cNvPr id="6" name="Rectangle 5"/>
          <p:cNvSpPr/>
          <p:nvPr/>
        </p:nvSpPr>
        <p:spPr>
          <a:xfrm>
            <a:off x="1" y="4876800"/>
            <a:ext cx="8839200" cy="830997"/>
          </a:xfrm>
          <a:prstGeom prst="rect">
            <a:avLst/>
          </a:prstGeom>
        </p:spPr>
        <p:txBody>
          <a:bodyPr wrap="square">
            <a:spAutoFit/>
          </a:bodyPr>
          <a:lstStyle/>
          <a:p>
            <a:r>
              <a:rPr lang="en-US" sz="2400" b="1" u="sng" dirty="0" smtClean="0"/>
              <a:t>fiscal </a:t>
            </a:r>
            <a:r>
              <a:rPr lang="en-US" sz="2400" b="1" u="sng" dirty="0"/>
              <a:t>policy</a:t>
            </a:r>
            <a:r>
              <a:rPr lang="en-US" sz="2400" b="1" dirty="0"/>
              <a:t>: the approach of a government to taxes and government </a:t>
            </a:r>
            <a:r>
              <a:rPr lang="en-US" sz="2400" b="1" dirty="0" smtClean="0"/>
              <a:t>spending</a:t>
            </a:r>
            <a:endParaRPr lang="en-US" sz="2400" dirty="0"/>
          </a:p>
        </p:txBody>
      </p:sp>
      <p:sp>
        <p:nvSpPr>
          <p:cNvPr id="7" name="Rectangle 6"/>
          <p:cNvSpPr/>
          <p:nvPr/>
        </p:nvSpPr>
        <p:spPr>
          <a:xfrm>
            <a:off x="-76200" y="5888504"/>
            <a:ext cx="8774935" cy="830997"/>
          </a:xfrm>
          <a:prstGeom prst="rect">
            <a:avLst/>
          </a:prstGeom>
        </p:spPr>
        <p:txBody>
          <a:bodyPr wrap="square">
            <a:spAutoFit/>
          </a:bodyPr>
          <a:lstStyle/>
          <a:p>
            <a:r>
              <a:rPr lang="en-US" sz="2400" b="1" u="sng" dirty="0" smtClean="0"/>
              <a:t>speculators</a:t>
            </a:r>
            <a:r>
              <a:rPr lang="en-US" sz="2400" b="1" dirty="0"/>
              <a:t>: a person who takes the risk of buying something in the hope of reselling it for a higher price</a:t>
            </a:r>
            <a:endParaRPr lang="en-US" sz="2400" dirty="0"/>
          </a:p>
        </p:txBody>
      </p:sp>
    </p:spTree>
    <p:extLst>
      <p:ext uri="{BB962C8B-B14F-4D97-AF65-F5344CB8AC3E}">
        <p14:creationId xmlns:p14="http://schemas.microsoft.com/office/powerpoint/2010/main" val="36524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3400" b="1" dirty="0">
                <a:solidFill>
                  <a:srgbClr val="00ACC5"/>
                </a:solidFill>
                <a:latin typeface="StoneSerif-Bold"/>
              </a:rPr>
              <a:t>A P</a:t>
            </a:r>
            <a:r>
              <a:rPr lang="en-US" sz="2200" b="1" dirty="0">
                <a:solidFill>
                  <a:srgbClr val="00ACC5"/>
                </a:solidFill>
                <a:latin typeface="StoneSerif-Bold"/>
              </a:rPr>
              <a:t>ERSONAL </a:t>
            </a:r>
            <a:r>
              <a:rPr lang="en-US" sz="3400" b="1" dirty="0">
                <a:solidFill>
                  <a:srgbClr val="00ACC5"/>
                </a:solidFill>
                <a:latin typeface="StoneSerif-Bold"/>
              </a:rPr>
              <a:t>V</a:t>
            </a:r>
            <a:r>
              <a:rPr lang="en-US" sz="2200" b="1" dirty="0">
                <a:solidFill>
                  <a:srgbClr val="00ACC5"/>
                </a:solidFill>
                <a:latin typeface="StoneSerif-Bold"/>
              </a:rPr>
              <a:t>OICE </a:t>
            </a:r>
            <a:r>
              <a:rPr lang="en-US" sz="2200" dirty="0">
                <a:solidFill>
                  <a:srgbClr val="00ACC5"/>
                </a:solidFill>
                <a:latin typeface="FranklinGothic-Book"/>
              </a:rPr>
              <a:t>A. MITCHELL PALMER</a:t>
            </a:r>
            <a:br>
              <a:rPr lang="en-US" sz="2200" dirty="0">
                <a:solidFill>
                  <a:srgbClr val="00ACC5"/>
                </a:solidFill>
                <a:latin typeface="FranklinGothic-Book"/>
              </a:rPr>
            </a:br>
            <a:endParaRPr lang="en-US" dirty="0"/>
          </a:p>
        </p:txBody>
      </p:sp>
      <p:sp>
        <p:nvSpPr>
          <p:cNvPr id="3" name="Content Placeholder 2"/>
          <p:cNvSpPr>
            <a:spLocks noGrp="1"/>
          </p:cNvSpPr>
          <p:nvPr>
            <p:ph idx="1"/>
          </p:nvPr>
        </p:nvSpPr>
        <p:spPr>
          <a:xfrm>
            <a:off x="457200" y="1066800"/>
            <a:ext cx="8382000" cy="5059363"/>
          </a:xfrm>
        </p:spPr>
        <p:txBody>
          <a:bodyPr>
            <a:normAutofit lnSpcReduction="10000"/>
          </a:bodyPr>
          <a:lstStyle/>
          <a:p>
            <a:pPr marL="0" indent="0">
              <a:buNone/>
            </a:pPr>
            <a:r>
              <a:rPr lang="en-US" sz="4800" b="1" i="1" dirty="0" smtClean="0">
                <a:solidFill>
                  <a:srgbClr val="00ACC5"/>
                </a:solidFill>
                <a:latin typeface="SnellRoundhand-BlackScript"/>
              </a:rPr>
              <a:t>“ </a:t>
            </a:r>
            <a:r>
              <a:rPr lang="en-US" dirty="0">
                <a:solidFill>
                  <a:srgbClr val="000000"/>
                </a:solidFill>
                <a:latin typeface="FranklinGothic-Demi"/>
              </a:rPr>
              <a:t>The blaze of revolution was sweeping over </a:t>
            </a:r>
            <a:r>
              <a:rPr lang="en-US" dirty="0" smtClean="0">
                <a:solidFill>
                  <a:srgbClr val="000000"/>
                </a:solidFill>
                <a:latin typeface="FranklinGothic-Demi"/>
              </a:rPr>
              <a:t>every American </a:t>
            </a:r>
            <a:r>
              <a:rPr lang="en-US" dirty="0">
                <a:solidFill>
                  <a:srgbClr val="000000"/>
                </a:solidFill>
                <a:latin typeface="FranklinGothic-Demi"/>
              </a:rPr>
              <a:t>institution of law and order . . . . eating its </a:t>
            </a:r>
            <a:r>
              <a:rPr lang="en-US" dirty="0" smtClean="0">
                <a:solidFill>
                  <a:srgbClr val="000000"/>
                </a:solidFill>
                <a:latin typeface="FranklinGothic-Demi"/>
              </a:rPr>
              <a:t>way into </a:t>
            </a:r>
            <a:r>
              <a:rPr lang="en-US" dirty="0">
                <a:solidFill>
                  <a:srgbClr val="000000"/>
                </a:solidFill>
                <a:latin typeface="FranklinGothic-Demi"/>
              </a:rPr>
              <a:t>the homes of the American workman, its </a:t>
            </a:r>
            <a:r>
              <a:rPr lang="en-US" dirty="0" smtClean="0">
                <a:solidFill>
                  <a:srgbClr val="000000"/>
                </a:solidFill>
                <a:latin typeface="FranklinGothic-Demi"/>
              </a:rPr>
              <a:t>sharp tongues </a:t>
            </a:r>
            <a:r>
              <a:rPr lang="en-US" dirty="0">
                <a:solidFill>
                  <a:srgbClr val="000000"/>
                </a:solidFill>
                <a:latin typeface="FranklinGothic-Demi"/>
              </a:rPr>
              <a:t>of revolutionary heat . . . licking the altars of </a:t>
            </a:r>
            <a:r>
              <a:rPr lang="en-US" dirty="0" smtClean="0">
                <a:solidFill>
                  <a:srgbClr val="000000"/>
                </a:solidFill>
                <a:latin typeface="FranklinGothic-Demi"/>
              </a:rPr>
              <a:t>the churches</a:t>
            </a:r>
            <a:r>
              <a:rPr lang="en-US" dirty="0">
                <a:solidFill>
                  <a:srgbClr val="000000"/>
                </a:solidFill>
                <a:latin typeface="FranklinGothic-Demi"/>
              </a:rPr>
              <a:t>, leaping into the belfry of the school bell, </a:t>
            </a:r>
            <a:r>
              <a:rPr lang="en-US" dirty="0" smtClean="0">
                <a:solidFill>
                  <a:srgbClr val="000000"/>
                </a:solidFill>
                <a:latin typeface="FranklinGothic-Demi"/>
              </a:rPr>
              <a:t>crawling into </a:t>
            </a:r>
            <a:r>
              <a:rPr lang="en-US" dirty="0">
                <a:solidFill>
                  <a:srgbClr val="000000"/>
                </a:solidFill>
                <a:latin typeface="FranklinGothic-Demi"/>
              </a:rPr>
              <a:t>the sacred corners of American homes, . . . </a:t>
            </a:r>
            <a:r>
              <a:rPr lang="en-US" dirty="0" smtClean="0">
                <a:solidFill>
                  <a:srgbClr val="000000"/>
                </a:solidFill>
                <a:latin typeface="FranklinGothic-Demi"/>
              </a:rPr>
              <a:t>Burning up </a:t>
            </a:r>
            <a:r>
              <a:rPr lang="en-US" dirty="0">
                <a:solidFill>
                  <a:srgbClr val="000000"/>
                </a:solidFill>
                <a:latin typeface="FranklinGothic-Demi"/>
              </a:rPr>
              <a:t>the foundations of society.</a:t>
            </a:r>
            <a:r>
              <a:rPr lang="en-US" sz="4800" b="1" i="1" dirty="0">
                <a:solidFill>
                  <a:srgbClr val="00ACC5"/>
                </a:solidFill>
                <a:latin typeface="SnellRoundhand-BlackScript"/>
              </a:rPr>
              <a:t>”</a:t>
            </a:r>
          </a:p>
          <a:p>
            <a:pPr marL="0" indent="0">
              <a:buNone/>
            </a:pPr>
            <a:r>
              <a:rPr lang="en-US" sz="2300" i="1" dirty="0">
                <a:solidFill>
                  <a:srgbClr val="000000"/>
                </a:solidFill>
                <a:latin typeface="FranklinGothic-BookOblique"/>
              </a:rPr>
              <a:t>—</a:t>
            </a:r>
            <a:r>
              <a:rPr lang="en-US" sz="2300" dirty="0">
                <a:solidFill>
                  <a:srgbClr val="000000"/>
                </a:solidFill>
                <a:latin typeface="FranklinGothic-Book"/>
              </a:rPr>
              <a:t>“</a:t>
            </a:r>
            <a:r>
              <a:rPr lang="en-US" sz="2300" dirty="0">
                <a:solidFill>
                  <a:srgbClr val="FF0000"/>
                </a:solidFill>
                <a:latin typeface="FranklinGothic-Book"/>
              </a:rPr>
              <a:t>The Case Against the Reds</a:t>
            </a:r>
            <a:r>
              <a:rPr lang="en-US" sz="2300" dirty="0">
                <a:solidFill>
                  <a:srgbClr val="000000"/>
                </a:solidFill>
                <a:latin typeface="FranklinGothic-Book"/>
              </a:rPr>
              <a:t>”</a:t>
            </a:r>
            <a:endParaRPr lang="en-US" sz="8500" dirty="0"/>
          </a:p>
        </p:txBody>
      </p:sp>
    </p:spTree>
    <p:extLst>
      <p:ext uri="{BB962C8B-B14F-4D97-AF65-F5344CB8AC3E}">
        <p14:creationId xmlns:p14="http://schemas.microsoft.com/office/powerpoint/2010/main" val="39622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334962"/>
          </a:xfrm>
        </p:spPr>
        <p:txBody>
          <a:bodyPr>
            <a:noAutofit/>
          </a:bodyPr>
          <a:lstStyle/>
          <a:p>
            <a:r>
              <a:rPr lang="en-US" sz="3200" i="1" u="sng" dirty="0" smtClean="0"/>
              <a:t>Interpret this graph</a:t>
            </a:r>
            <a:r>
              <a:rPr lang="en-US" sz="3200" i="1" dirty="0" smtClean="0"/>
              <a:t>…</a:t>
            </a:r>
            <a:endParaRPr lang="en-US" sz="3200" i="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941455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4976870"/>
            <a:ext cx="9144000" cy="2123658"/>
          </a:xfrm>
          <a:prstGeom prst="rect">
            <a:avLst/>
          </a:prstGeom>
        </p:spPr>
        <p:txBody>
          <a:bodyPr wrap="square">
            <a:spAutoFit/>
          </a:bodyPr>
          <a:lstStyle/>
          <a:p>
            <a:pPr algn="ctr"/>
            <a:r>
              <a:rPr lang="en-US" sz="3600" i="1" u="sng" dirty="0" smtClean="0"/>
              <a:t>…using several of the following</a:t>
            </a:r>
            <a:r>
              <a:rPr lang="en-US" sz="3600" i="1" dirty="0" smtClean="0"/>
              <a:t>:</a:t>
            </a:r>
          </a:p>
          <a:p>
            <a:pPr marL="457200" indent="-457200">
              <a:buFont typeface="Arial" panose="020B0604020202020204" pitchFamily="34" charset="0"/>
              <a:buChar char="•"/>
            </a:pPr>
            <a:r>
              <a:rPr lang="en-US" sz="3200" dirty="0">
                <a:solidFill>
                  <a:srgbClr val="FF0000"/>
                </a:solidFill>
              </a:rPr>
              <a:t>n</a:t>
            </a:r>
            <a:r>
              <a:rPr lang="en-US" sz="3200" dirty="0" smtClean="0">
                <a:solidFill>
                  <a:srgbClr val="FF0000"/>
                </a:solidFill>
              </a:rPr>
              <a:t>ativism	•isolationism	•communism</a:t>
            </a:r>
            <a:endParaRPr lang="en-US" sz="3200" dirty="0">
              <a:solidFill>
                <a:srgbClr val="FF0000"/>
              </a:solidFill>
            </a:endParaRPr>
          </a:p>
          <a:p>
            <a:r>
              <a:rPr lang="en-US" sz="3200" dirty="0">
                <a:solidFill>
                  <a:srgbClr val="FF0000"/>
                </a:solidFill>
              </a:rPr>
              <a:t>•</a:t>
            </a:r>
            <a:r>
              <a:rPr lang="en-US" sz="3200" dirty="0" smtClean="0">
                <a:solidFill>
                  <a:srgbClr val="FF0000"/>
                </a:solidFill>
              </a:rPr>
              <a:t>anarchists	•Sacco and Vanzetti	•quota </a:t>
            </a:r>
            <a:r>
              <a:rPr lang="en-US" sz="3200" dirty="0">
                <a:solidFill>
                  <a:srgbClr val="FF0000"/>
                </a:solidFill>
              </a:rPr>
              <a:t>system</a:t>
            </a:r>
          </a:p>
          <a:p>
            <a:pPr algn="ctr"/>
            <a:endParaRPr lang="en-US" sz="3200" dirty="0"/>
          </a:p>
        </p:txBody>
      </p:sp>
    </p:spTree>
    <p:extLst>
      <p:ext uri="{BB962C8B-B14F-4D97-AF65-F5344CB8AC3E}">
        <p14:creationId xmlns:p14="http://schemas.microsoft.com/office/powerpoint/2010/main" val="43333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amazonaws.com/plato_production/system/images/1861/medium/PAI_LT_SE26-05.png?1304921268"/>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152400"/>
            <a:ext cx="7543800" cy="656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47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434"/>
            <a:ext cx="9067800" cy="511366"/>
          </a:xfrm>
        </p:spPr>
        <p:txBody>
          <a:bodyPr>
            <a:noAutofit/>
          </a:bodyPr>
          <a:lstStyle/>
          <a:p>
            <a:r>
              <a:rPr lang="en-US" sz="3500" u="sng" dirty="0" smtClean="0"/>
              <a:t>When I say (or you see)</a:t>
            </a:r>
            <a:r>
              <a:rPr lang="en-US" sz="3500" dirty="0" smtClean="0"/>
              <a:t>…	     </a:t>
            </a:r>
            <a:r>
              <a:rPr lang="en-US" sz="3500" i="1" dirty="0" smtClean="0"/>
              <a:t>you say (think of)???</a:t>
            </a:r>
            <a:endParaRPr lang="en-US" sz="3500"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165"/>
            <a:ext cx="9144000" cy="60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841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Fact or Fiction?</a:t>
            </a:r>
            <a:endParaRPr lang="en-US" b="1" dirty="0"/>
          </a:p>
        </p:txBody>
      </p:sp>
      <p:sp>
        <p:nvSpPr>
          <p:cNvPr id="3" name="Content Placeholder 2"/>
          <p:cNvSpPr>
            <a:spLocks noGrp="1"/>
          </p:cNvSpPr>
          <p:nvPr>
            <p:ph idx="1"/>
          </p:nvPr>
        </p:nvSpPr>
        <p:spPr>
          <a:xfrm>
            <a:off x="457200" y="1600201"/>
            <a:ext cx="8229600" cy="2362200"/>
          </a:xfrm>
        </p:spPr>
        <p:txBody>
          <a:bodyPr>
            <a:normAutofit/>
          </a:bodyPr>
          <a:lstStyle/>
          <a:p>
            <a:pPr marL="0" indent="0">
              <a:buNone/>
            </a:pPr>
            <a:r>
              <a:rPr lang="en-US" dirty="0" smtClean="0"/>
              <a:t>“The </a:t>
            </a:r>
            <a:r>
              <a:rPr lang="en-US" dirty="0">
                <a:solidFill>
                  <a:srgbClr val="FF0000"/>
                </a:solidFill>
              </a:rPr>
              <a:t>KKK</a:t>
            </a:r>
            <a:r>
              <a:rPr lang="en-US" dirty="0"/>
              <a:t> was devoted to “</a:t>
            </a:r>
            <a:r>
              <a:rPr lang="en-US" dirty="0" smtClean="0"/>
              <a:t>100 percent Americanism</a:t>
            </a:r>
            <a:r>
              <a:rPr lang="en-US" dirty="0"/>
              <a:t>.” By 1924, </a:t>
            </a:r>
            <a:r>
              <a:rPr lang="en-US" dirty="0" smtClean="0"/>
              <a:t>KKK membership </a:t>
            </a:r>
            <a:r>
              <a:rPr lang="en-US" dirty="0"/>
              <a:t>reached </a:t>
            </a:r>
            <a:r>
              <a:rPr lang="en-US" dirty="0" smtClean="0"/>
              <a:t>1.5 million “white </a:t>
            </a:r>
            <a:r>
              <a:rPr lang="en-US" dirty="0"/>
              <a:t>male persons, native-born </a:t>
            </a:r>
            <a:r>
              <a:rPr lang="en-US" dirty="0" smtClean="0"/>
              <a:t>gentile citizens.”</a:t>
            </a:r>
            <a:endParaRPr lang="en-US" dirty="0"/>
          </a:p>
        </p:txBody>
      </p:sp>
      <p:sp>
        <p:nvSpPr>
          <p:cNvPr id="4" name="TextBox 3"/>
          <p:cNvSpPr txBox="1"/>
          <p:nvPr/>
        </p:nvSpPr>
        <p:spPr>
          <a:xfrm>
            <a:off x="2209800" y="3810000"/>
            <a:ext cx="5867400" cy="523220"/>
          </a:xfrm>
          <a:prstGeom prst="rect">
            <a:avLst/>
          </a:prstGeom>
          <a:noFill/>
        </p:spPr>
        <p:txBody>
          <a:bodyPr wrap="square" rtlCol="0">
            <a:spAutoFit/>
          </a:bodyPr>
          <a:lstStyle/>
          <a:p>
            <a:r>
              <a:rPr lang="en-US" sz="2800" b="1" dirty="0" smtClean="0"/>
              <a:t>FICTION:</a:t>
            </a:r>
            <a:r>
              <a:rPr lang="en-US" sz="2800" dirty="0" smtClean="0"/>
              <a:t> It was </a:t>
            </a:r>
            <a:r>
              <a:rPr lang="en-US" sz="2800" b="1" dirty="0" smtClean="0"/>
              <a:t>4.5 MILLION!!!</a:t>
            </a:r>
            <a:endParaRPr lang="en-US" sz="2800" b="1" dirty="0"/>
          </a:p>
        </p:txBody>
      </p:sp>
      <p:sp>
        <p:nvSpPr>
          <p:cNvPr id="5" name="Rectangle 4"/>
          <p:cNvSpPr/>
          <p:nvPr/>
        </p:nvSpPr>
        <p:spPr>
          <a:xfrm>
            <a:off x="381000" y="4572000"/>
            <a:ext cx="8534400" cy="2062103"/>
          </a:xfrm>
          <a:prstGeom prst="rect">
            <a:avLst/>
          </a:prstGeom>
        </p:spPr>
        <p:txBody>
          <a:bodyPr wrap="square">
            <a:spAutoFit/>
          </a:bodyPr>
          <a:lstStyle/>
          <a:p>
            <a:r>
              <a:rPr lang="en-US" sz="3200" dirty="0"/>
              <a:t>The Klan also believed in keeping blacks “in their place,” destroying saloons, opposing unions, and driving Roman Catholics, Jews, and foreign-born people out of the country.</a:t>
            </a:r>
          </a:p>
        </p:txBody>
      </p:sp>
      <p:sp>
        <p:nvSpPr>
          <p:cNvPr id="6" name="TextBox 5"/>
          <p:cNvSpPr txBox="1"/>
          <p:nvPr/>
        </p:nvSpPr>
        <p:spPr>
          <a:xfrm>
            <a:off x="5486400" y="6110883"/>
            <a:ext cx="2254327" cy="523220"/>
          </a:xfrm>
          <a:prstGeom prst="rect">
            <a:avLst/>
          </a:prstGeom>
          <a:noFill/>
        </p:spPr>
        <p:txBody>
          <a:bodyPr wrap="square" rtlCol="0">
            <a:spAutoFit/>
          </a:bodyPr>
          <a:lstStyle/>
          <a:p>
            <a:r>
              <a:rPr lang="en-US" sz="2800" b="1" dirty="0" smtClean="0"/>
              <a:t>FACT!</a:t>
            </a:r>
            <a:endParaRPr lang="en-US" sz="2800" b="1" dirty="0"/>
          </a:p>
        </p:txBody>
      </p:sp>
    </p:spTree>
    <p:extLst>
      <p:ext uri="{BB962C8B-B14F-4D97-AF65-F5344CB8AC3E}">
        <p14:creationId xmlns:p14="http://schemas.microsoft.com/office/powerpoint/2010/main" val="245220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172200" cy="1143000"/>
          </a:xfrm>
        </p:spPr>
        <p:txBody>
          <a:bodyPr>
            <a:normAutofit/>
          </a:bodyPr>
          <a:lstStyle/>
          <a:p>
            <a:r>
              <a:rPr lang="en-US" sz="3600" b="1" i="1" u="sng" dirty="0" smtClean="0"/>
              <a:t>Ch. 15: The New Deal</a:t>
            </a:r>
            <a:endParaRPr lang="en-US" dirty="0"/>
          </a:p>
        </p:txBody>
      </p:sp>
      <p:sp>
        <p:nvSpPr>
          <p:cNvPr id="3" name="Content Placeholder 2"/>
          <p:cNvSpPr>
            <a:spLocks noGrp="1"/>
          </p:cNvSpPr>
          <p:nvPr>
            <p:ph idx="1"/>
          </p:nvPr>
        </p:nvSpPr>
        <p:spPr>
          <a:xfrm>
            <a:off x="152400" y="914400"/>
            <a:ext cx="4038600" cy="6019800"/>
          </a:xfrm>
        </p:spPr>
        <p:txBody>
          <a:bodyPr>
            <a:normAutofit/>
          </a:bodyPr>
          <a:lstStyle/>
          <a:p>
            <a:pPr marL="0" indent="0">
              <a:buNone/>
            </a:pPr>
            <a:r>
              <a:rPr lang="en-US" sz="1900" dirty="0"/>
              <a:t>1. In the first New Deal, </a:t>
            </a:r>
            <a:r>
              <a:rPr lang="en-US" sz="1900" dirty="0" smtClean="0"/>
              <a:t>President Roosevelt </a:t>
            </a:r>
            <a:r>
              <a:rPr lang="en-US" sz="1900" dirty="0"/>
              <a:t>tried to reform the </a:t>
            </a:r>
            <a:r>
              <a:rPr lang="en-US" sz="1900" dirty="0" smtClean="0"/>
              <a:t>banking system</a:t>
            </a:r>
            <a:r>
              <a:rPr lang="en-US" sz="1900" dirty="0"/>
              <a:t>, helped farmers by </a:t>
            </a:r>
            <a:r>
              <a:rPr lang="en-US" sz="1900" dirty="0" smtClean="0"/>
              <a:t>raising food </a:t>
            </a:r>
            <a:r>
              <a:rPr lang="en-US" sz="1900" dirty="0"/>
              <a:t>prices, hired jobless workers </a:t>
            </a:r>
            <a:r>
              <a:rPr lang="en-US" sz="1900" dirty="0" smtClean="0"/>
              <a:t>for building </a:t>
            </a:r>
            <a:r>
              <a:rPr lang="en-US" sz="1900" dirty="0"/>
              <a:t>and conservation </a:t>
            </a:r>
            <a:r>
              <a:rPr lang="en-US" sz="1900" dirty="0" smtClean="0"/>
              <a:t>work, passed </a:t>
            </a:r>
            <a:r>
              <a:rPr lang="en-US" sz="1900" dirty="0"/>
              <a:t>the NIRA to promote </a:t>
            </a:r>
            <a:r>
              <a:rPr lang="en-US" sz="1900" dirty="0" smtClean="0"/>
              <a:t>growth, and </a:t>
            </a:r>
            <a:r>
              <a:rPr lang="en-US" sz="1900" dirty="0"/>
              <a:t>created the Tennessee </a:t>
            </a:r>
            <a:r>
              <a:rPr lang="en-US" sz="1900" dirty="0" smtClean="0"/>
              <a:t>Valley Authority.</a:t>
            </a:r>
          </a:p>
          <a:p>
            <a:pPr marL="0" indent="0">
              <a:buNone/>
            </a:pPr>
            <a:endParaRPr lang="en-US" sz="1900" dirty="0"/>
          </a:p>
          <a:p>
            <a:pPr marL="0" indent="0">
              <a:buNone/>
            </a:pPr>
            <a:r>
              <a:rPr lang="en-US" sz="1900" dirty="0"/>
              <a:t>2. In the Second New Deal, </a:t>
            </a:r>
            <a:r>
              <a:rPr lang="en-US" sz="1900" dirty="0" smtClean="0"/>
              <a:t>Roosevelt won </a:t>
            </a:r>
            <a:r>
              <a:rPr lang="en-US" sz="1900" dirty="0"/>
              <a:t>passage of new laws </a:t>
            </a:r>
            <a:r>
              <a:rPr lang="en-US" sz="1900" dirty="0" smtClean="0"/>
              <a:t>conserving soil</a:t>
            </a:r>
            <a:r>
              <a:rPr lang="en-US" sz="1900" dirty="0"/>
              <a:t>, providing loans, and </a:t>
            </a:r>
            <a:r>
              <a:rPr lang="en-US" sz="1900" dirty="0" smtClean="0"/>
              <a:t>offering mortgage </a:t>
            </a:r>
            <a:r>
              <a:rPr lang="en-US" sz="1900" dirty="0"/>
              <a:t>relief. The Works </a:t>
            </a:r>
            <a:r>
              <a:rPr lang="en-US" sz="1900" dirty="0" smtClean="0"/>
              <a:t>Progress Administration </a:t>
            </a:r>
            <a:r>
              <a:rPr lang="en-US" sz="1900" dirty="0"/>
              <a:t>gave jobs to </a:t>
            </a:r>
            <a:r>
              <a:rPr lang="en-US" sz="1900" dirty="0" smtClean="0"/>
              <a:t>millions of </a:t>
            </a:r>
            <a:r>
              <a:rPr lang="en-US" sz="1900" dirty="0"/>
              <a:t>workers. Other laws set a </a:t>
            </a:r>
            <a:r>
              <a:rPr lang="en-US" sz="1900" dirty="0" smtClean="0"/>
              <a:t>national minimum </a:t>
            </a:r>
            <a:r>
              <a:rPr lang="en-US" sz="1900" dirty="0"/>
              <a:t>wage, recognized </a:t>
            </a:r>
            <a:r>
              <a:rPr lang="en-US" sz="1900" dirty="0" smtClean="0"/>
              <a:t>workers’ right </a:t>
            </a:r>
            <a:r>
              <a:rPr lang="en-US" sz="1900" dirty="0"/>
              <a:t>to organize, and created </a:t>
            </a:r>
            <a:r>
              <a:rPr lang="en-US" sz="1900" dirty="0" smtClean="0"/>
              <a:t>the social </a:t>
            </a:r>
            <a:r>
              <a:rPr lang="en-US" sz="1900" dirty="0"/>
              <a:t>security system</a:t>
            </a:r>
            <a:r>
              <a:rPr lang="en-US" sz="1900" dirty="0" smtClean="0"/>
              <a:t>.</a:t>
            </a:r>
            <a:endParaRPr lang="en-US" sz="1900" dirty="0"/>
          </a:p>
        </p:txBody>
      </p:sp>
      <p:sp>
        <p:nvSpPr>
          <p:cNvPr id="4" name="Rectangle 3"/>
          <p:cNvSpPr/>
          <p:nvPr/>
        </p:nvSpPr>
        <p:spPr>
          <a:xfrm>
            <a:off x="4495800" y="76200"/>
            <a:ext cx="4724400" cy="6524863"/>
          </a:xfrm>
          <a:prstGeom prst="rect">
            <a:avLst/>
          </a:prstGeom>
        </p:spPr>
        <p:txBody>
          <a:bodyPr wrap="square">
            <a:spAutoFit/>
          </a:bodyPr>
          <a:lstStyle/>
          <a:p>
            <a:r>
              <a:rPr lang="en-US" sz="1900" dirty="0"/>
              <a:t>3. Women played a greater role in </a:t>
            </a:r>
            <a:r>
              <a:rPr lang="en-US" sz="1900" dirty="0" smtClean="0"/>
              <a:t>the government</a:t>
            </a:r>
            <a:r>
              <a:rPr lang="en-US" sz="1900" dirty="0"/>
              <a:t>, but still faced </a:t>
            </a:r>
            <a:r>
              <a:rPr lang="en-US" sz="1900" dirty="0" smtClean="0"/>
              <a:t>discrimination in </a:t>
            </a:r>
            <a:r>
              <a:rPr lang="en-US" sz="1900" dirty="0"/>
              <a:t>the workplace. </a:t>
            </a:r>
            <a:r>
              <a:rPr lang="en-US" sz="1900" dirty="0" smtClean="0"/>
              <a:t>African Americans </a:t>
            </a:r>
            <a:r>
              <a:rPr lang="en-US" sz="1900" dirty="0"/>
              <a:t>and </a:t>
            </a:r>
            <a:r>
              <a:rPr lang="en-US" sz="1900" dirty="0" smtClean="0"/>
              <a:t>Hispanic Americans supported </a:t>
            </a:r>
            <a:r>
              <a:rPr lang="en-US" sz="1900" dirty="0"/>
              <a:t>the New </a:t>
            </a:r>
            <a:r>
              <a:rPr lang="en-US" sz="1900" dirty="0" smtClean="0"/>
              <a:t>Deal but </a:t>
            </a:r>
            <a:r>
              <a:rPr lang="en-US" sz="1900" dirty="0"/>
              <a:t>did </a:t>
            </a:r>
            <a:r>
              <a:rPr lang="en-US" sz="1900" dirty="0" smtClean="0"/>
              <a:t>not receive </a:t>
            </a:r>
            <a:r>
              <a:rPr lang="en-US" sz="1900" dirty="0"/>
              <a:t>support for full </a:t>
            </a:r>
            <a:r>
              <a:rPr lang="en-US" sz="1900" dirty="0" smtClean="0"/>
              <a:t>equality. Native </a:t>
            </a:r>
            <a:r>
              <a:rPr lang="en-US" sz="1900" dirty="0"/>
              <a:t>Americans benefited </a:t>
            </a:r>
            <a:r>
              <a:rPr lang="en-US" sz="1900" dirty="0" smtClean="0"/>
              <a:t>from New Deal policies </a:t>
            </a:r>
            <a:r>
              <a:rPr lang="en-US" sz="1900" dirty="0"/>
              <a:t>that </a:t>
            </a:r>
            <a:r>
              <a:rPr lang="en-US" sz="1900" dirty="0" smtClean="0"/>
              <a:t>recognized their </a:t>
            </a:r>
            <a:r>
              <a:rPr lang="en-US" sz="1900" dirty="0"/>
              <a:t>land </a:t>
            </a:r>
            <a:r>
              <a:rPr lang="en-US" sz="1900" dirty="0" smtClean="0"/>
              <a:t>claims. Unions </a:t>
            </a:r>
            <a:r>
              <a:rPr lang="en-US" sz="1900" dirty="0"/>
              <a:t>grew </a:t>
            </a:r>
            <a:r>
              <a:rPr lang="en-US" sz="1900" dirty="0" smtClean="0"/>
              <a:t>greatly in </a:t>
            </a:r>
            <a:r>
              <a:rPr lang="en-US" sz="1900" dirty="0"/>
              <a:t>the New Deal years</a:t>
            </a:r>
            <a:r>
              <a:rPr lang="en-US" sz="1900" dirty="0" smtClean="0"/>
              <a:t>.</a:t>
            </a:r>
          </a:p>
          <a:p>
            <a:endParaRPr lang="en-US" sz="1900" dirty="0"/>
          </a:p>
          <a:p>
            <a:r>
              <a:rPr lang="en-US" sz="1900" dirty="0"/>
              <a:t>4. Hollywood and the radio offered </a:t>
            </a:r>
            <a:r>
              <a:rPr lang="en-US" sz="1900" dirty="0" smtClean="0"/>
              <a:t>popular entertainment </a:t>
            </a:r>
            <a:r>
              <a:rPr lang="en-US" sz="1900" dirty="0"/>
              <a:t>and escape to </a:t>
            </a:r>
            <a:r>
              <a:rPr lang="en-US" sz="1900" dirty="0" smtClean="0"/>
              <a:t>millions.  Serious </a:t>
            </a:r>
            <a:r>
              <a:rPr lang="en-US" sz="1900" dirty="0"/>
              <a:t>artists and </a:t>
            </a:r>
            <a:r>
              <a:rPr lang="en-US" sz="1900" dirty="0" smtClean="0"/>
              <a:t>writers offered </a:t>
            </a:r>
            <a:r>
              <a:rPr lang="en-US" sz="1900" dirty="0"/>
              <a:t>probing critiques of </a:t>
            </a:r>
            <a:r>
              <a:rPr lang="en-US" sz="1900" dirty="0" smtClean="0"/>
              <a:t>American society </a:t>
            </a:r>
            <a:r>
              <a:rPr lang="en-US" sz="1900" dirty="0"/>
              <a:t>or celebrated the virtues </a:t>
            </a:r>
            <a:r>
              <a:rPr lang="en-US" sz="1900" dirty="0" smtClean="0"/>
              <a:t>of the </a:t>
            </a:r>
            <a:r>
              <a:rPr lang="en-US" sz="1900" dirty="0"/>
              <a:t>people. Many writers </a:t>
            </a:r>
            <a:r>
              <a:rPr lang="en-US" sz="1900" dirty="0" smtClean="0"/>
              <a:t>&amp; artists received funds </a:t>
            </a:r>
            <a:r>
              <a:rPr lang="en-US" sz="1900" dirty="0"/>
              <a:t>to work from New Deal </a:t>
            </a:r>
            <a:r>
              <a:rPr lang="en-US" sz="1900" dirty="0" smtClean="0"/>
              <a:t>programs.</a:t>
            </a:r>
          </a:p>
          <a:p>
            <a:endParaRPr lang="en-US" sz="1900" dirty="0"/>
          </a:p>
          <a:p>
            <a:r>
              <a:rPr lang="en-US" sz="1900" dirty="0" smtClean="0"/>
              <a:t>5</a:t>
            </a:r>
            <a:r>
              <a:rPr lang="en-US" sz="1900" dirty="0"/>
              <a:t>. The New Deal expanded the </a:t>
            </a:r>
            <a:r>
              <a:rPr lang="en-US" sz="1900" dirty="0" smtClean="0"/>
              <a:t>power of </a:t>
            </a:r>
            <a:r>
              <a:rPr lang="en-US" sz="1900" dirty="0"/>
              <a:t>the federal government. It </a:t>
            </a:r>
            <a:r>
              <a:rPr lang="en-US" sz="1900" dirty="0" smtClean="0"/>
              <a:t>alleviated the </a:t>
            </a:r>
            <a:r>
              <a:rPr lang="en-US" sz="1900" dirty="0"/>
              <a:t>suffering of </a:t>
            </a:r>
            <a:r>
              <a:rPr lang="en-US" sz="1900" dirty="0" smtClean="0"/>
              <a:t>millions of Americans</a:t>
            </a:r>
            <a:r>
              <a:rPr lang="en-US" sz="1900" dirty="0"/>
              <a:t>. It created the social </a:t>
            </a:r>
            <a:r>
              <a:rPr lang="en-US" sz="1900" dirty="0" smtClean="0"/>
              <a:t>security system </a:t>
            </a:r>
            <a:r>
              <a:rPr lang="en-US" sz="1900" dirty="0"/>
              <a:t>and the Tennessee </a:t>
            </a:r>
            <a:r>
              <a:rPr lang="en-US" sz="1900" dirty="0" smtClean="0"/>
              <a:t>Valley Authority</a:t>
            </a:r>
            <a:r>
              <a:rPr lang="en-US" sz="1900" dirty="0"/>
              <a:t>, still around today.</a:t>
            </a:r>
          </a:p>
        </p:txBody>
      </p:sp>
    </p:spTree>
    <p:extLst>
      <p:ext uri="{BB962C8B-B14F-4D97-AF65-F5344CB8AC3E}">
        <p14:creationId xmlns:p14="http://schemas.microsoft.com/office/powerpoint/2010/main" val="18607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600" u="sng" dirty="0" smtClean="0"/>
              <a:t>The Americans, Sec. 3</a:t>
            </a:r>
            <a:endParaRPr lang="en-US" sz="3600" u="sng" dirty="0"/>
          </a:p>
        </p:txBody>
      </p:sp>
      <p:sp>
        <p:nvSpPr>
          <p:cNvPr id="3" name="Content Placeholder 2"/>
          <p:cNvSpPr>
            <a:spLocks noGrp="1"/>
          </p:cNvSpPr>
          <p:nvPr>
            <p:ph idx="1"/>
          </p:nvPr>
        </p:nvSpPr>
        <p:spPr>
          <a:xfrm>
            <a:off x="152400" y="533400"/>
            <a:ext cx="8839200" cy="6172200"/>
          </a:xfrm>
        </p:spPr>
        <p:txBody>
          <a:bodyPr>
            <a:normAutofit fontScale="55000" lnSpcReduction="20000"/>
          </a:bodyPr>
          <a:lstStyle/>
          <a:p>
            <a:pPr marL="0" indent="0">
              <a:buNone/>
            </a:pPr>
            <a:r>
              <a:rPr lang="en-US" dirty="0"/>
              <a:t>The new president, </a:t>
            </a:r>
            <a:r>
              <a:rPr lang="en-US" b="1" dirty="0"/>
              <a:t>Calvin Coolidge</a:t>
            </a:r>
            <a:r>
              <a:rPr lang="en-US" dirty="0"/>
              <a:t>, fit into the pro-business spirit of the </a:t>
            </a:r>
            <a:r>
              <a:rPr lang="en-US" dirty="0" smtClean="0"/>
              <a:t>1920s very </a:t>
            </a:r>
            <a:r>
              <a:rPr lang="en-US" dirty="0"/>
              <a:t>well. It was he who said, “the chief business of the American people </a:t>
            </a:r>
            <a:r>
              <a:rPr lang="en-US" dirty="0" smtClean="0"/>
              <a:t>is  </a:t>
            </a:r>
            <a:r>
              <a:rPr lang="en-US" u="sng" dirty="0" smtClean="0"/>
              <a:t>?????</a:t>
            </a:r>
            <a:r>
              <a:rPr lang="en-US" dirty="0" smtClean="0"/>
              <a:t>.</a:t>
            </a:r>
          </a:p>
          <a:p>
            <a:pPr marL="0" indent="0">
              <a:buNone/>
            </a:pPr>
            <a:r>
              <a:rPr lang="en-US" sz="4600" b="1" dirty="0" smtClean="0"/>
              <a:t>			business</a:t>
            </a:r>
          </a:p>
          <a:p>
            <a:pPr marL="0" indent="0">
              <a:buNone/>
            </a:pPr>
            <a:endParaRPr lang="en-US" sz="4600" b="1" dirty="0"/>
          </a:p>
          <a:p>
            <a:pPr marL="0" indent="0">
              <a:buNone/>
            </a:pPr>
            <a:r>
              <a:rPr lang="en-US" dirty="0" smtClean="0"/>
              <a:t>“. </a:t>
            </a:r>
            <a:r>
              <a:rPr lang="en-US" dirty="0"/>
              <a:t>. . The man who builds a factory builds a temple—the man who </a:t>
            </a:r>
            <a:r>
              <a:rPr lang="en-US" dirty="0" smtClean="0"/>
              <a:t>works there </a:t>
            </a:r>
            <a:r>
              <a:rPr lang="en-US" dirty="0"/>
              <a:t>worships there.” Both Coolidge and his Republican successor</a:t>
            </a:r>
            <a:r>
              <a:rPr lang="en-US" dirty="0" smtClean="0"/>
              <a:t>,  </a:t>
            </a:r>
            <a:r>
              <a:rPr lang="en-US" u="sng" dirty="0" smtClean="0"/>
              <a:t>?????</a:t>
            </a:r>
            <a:r>
              <a:rPr lang="en-US" dirty="0" smtClean="0"/>
              <a:t> , </a:t>
            </a:r>
            <a:r>
              <a:rPr lang="en-US" dirty="0"/>
              <a:t>favored government policies that would keep taxes </a:t>
            </a:r>
            <a:r>
              <a:rPr lang="en-US" dirty="0" smtClean="0"/>
              <a:t> </a:t>
            </a:r>
            <a:r>
              <a:rPr lang="en-US" u="sng" dirty="0" smtClean="0"/>
              <a:t>?????</a:t>
            </a:r>
            <a:r>
              <a:rPr lang="en-US" dirty="0" smtClean="0"/>
              <a:t> and business profits </a:t>
            </a:r>
            <a:r>
              <a:rPr lang="en-US" dirty="0"/>
              <a:t>up, and give businesses more available </a:t>
            </a:r>
            <a:r>
              <a:rPr lang="en-US" u="sng" dirty="0" smtClean="0"/>
              <a:t>?????</a:t>
            </a:r>
            <a:r>
              <a:rPr lang="en-US" dirty="0" smtClean="0"/>
              <a:t> in </a:t>
            </a:r>
            <a:r>
              <a:rPr lang="en-US" dirty="0"/>
              <a:t>order to expand. </a:t>
            </a:r>
            <a:endParaRPr lang="en-US" dirty="0" smtClean="0"/>
          </a:p>
          <a:p>
            <a:pPr marL="0" indent="0">
              <a:buNone/>
            </a:pPr>
            <a:r>
              <a:rPr lang="en-US" sz="4000" b="1" dirty="0"/>
              <a:t>Herbert </a:t>
            </a:r>
            <a:r>
              <a:rPr lang="en-US" sz="4000" b="1" dirty="0" smtClean="0"/>
              <a:t>Hoover		</a:t>
            </a:r>
            <a:r>
              <a:rPr lang="en-US" dirty="0"/>
              <a:t> </a:t>
            </a:r>
            <a:endParaRPr lang="en-US" dirty="0" smtClean="0"/>
          </a:p>
          <a:p>
            <a:pPr marL="0" indent="0">
              <a:buNone/>
            </a:pPr>
            <a:r>
              <a:rPr lang="en-US" sz="4000" b="1" dirty="0" smtClean="0"/>
              <a:t>			down </a:t>
            </a:r>
            <a:r>
              <a:rPr lang="en-US" sz="4000" b="1" i="1" dirty="0" smtClean="0"/>
              <a:t>(low)	</a:t>
            </a:r>
            <a:r>
              <a:rPr lang="en-US" sz="4000" b="1" dirty="0" smtClean="0"/>
              <a:t> </a:t>
            </a:r>
          </a:p>
          <a:p>
            <a:pPr marL="0" indent="0">
              <a:buNone/>
            </a:pPr>
            <a:r>
              <a:rPr lang="en-US" sz="4000" b="1" dirty="0" smtClean="0"/>
              <a:t>							credit ($$)</a:t>
            </a:r>
          </a:p>
          <a:p>
            <a:pPr marL="0" indent="0">
              <a:buNone/>
            </a:pPr>
            <a:r>
              <a:rPr lang="en-US" dirty="0" smtClean="0"/>
              <a:t>Coolidge &amp; </a:t>
            </a:r>
            <a:r>
              <a:rPr lang="en-US" dirty="0" smtClean="0">
                <a:solidFill>
                  <a:srgbClr val="FF0000"/>
                </a:solidFill>
              </a:rPr>
              <a:t>Hoover’s goal</a:t>
            </a:r>
            <a:r>
              <a:rPr lang="en-US" dirty="0" smtClean="0"/>
              <a:t> was maximize government </a:t>
            </a:r>
            <a:r>
              <a:rPr lang="en-US" dirty="0"/>
              <a:t>interference in </a:t>
            </a:r>
            <a:r>
              <a:rPr lang="en-US" dirty="0" smtClean="0"/>
              <a:t>business in order to </a:t>
            </a:r>
            <a:r>
              <a:rPr lang="en-US" dirty="0"/>
              <a:t>allow </a:t>
            </a:r>
            <a:r>
              <a:rPr lang="en-US" dirty="0" smtClean="0"/>
              <a:t>private enterprise </a:t>
            </a:r>
            <a:r>
              <a:rPr lang="en-US" dirty="0"/>
              <a:t>to flourish. </a:t>
            </a:r>
            <a:r>
              <a:rPr lang="en-US" dirty="0" smtClean="0"/>
              <a:t>	</a:t>
            </a:r>
            <a:r>
              <a:rPr lang="en-US" b="1" dirty="0" smtClean="0"/>
              <a:t>FACT or FICTION?</a:t>
            </a:r>
          </a:p>
          <a:p>
            <a:pPr marL="0" indent="0">
              <a:buNone/>
            </a:pPr>
            <a:endParaRPr lang="en-US" b="1" dirty="0" smtClean="0"/>
          </a:p>
          <a:p>
            <a:pPr marL="0" indent="0">
              <a:buNone/>
            </a:pPr>
            <a:r>
              <a:rPr lang="en-US" sz="3800" b="1" i="1" u="sng" dirty="0" smtClean="0"/>
              <a:t>FICTION</a:t>
            </a:r>
            <a:r>
              <a:rPr lang="en-US" b="1" i="1" dirty="0" smtClean="0"/>
              <a:t>:  </a:t>
            </a:r>
            <a:r>
              <a:rPr lang="en-US" i="1" dirty="0" smtClean="0"/>
              <a:t>Their goal was </a:t>
            </a:r>
            <a:r>
              <a:rPr lang="en-US" i="1" dirty="0"/>
              <a:t>to </a:t>
            </a:r>
            <a:r>
              <a:rPr lang="en-US" b="1" i="1" u="sng" dirty="0">
                <a:solidFill>
                  <a:srgbClr val="FF0000"/>
                </a:solidFill>
              </a:rPr>
              <a:t>keep government interference in business to a minimum </a:t>
            </a:r>
            <a:r>
              <a:rPr lang="en-US" i="1" dirty="0">
                <a:solidFill>
                  <a:srgbClr val="FF0000"/>
                </a:solidFill>
              </a:rPr>
              <a:t>and to allow </a:t>
            </a:r>
            <a:r>
              <a:rPr lang="en-US" i="1" dirty="0" smtClean="0">
                <a:solidFill>
                  <a:srgbClr val="FF0000"/>
                </a:solidFill>
              </a:rPr>
              <a:t>private enterprise </a:t>
            </a:r>
            <a:r>
              <a:rPr lang="en-US" i="1" dirty="0">
                <a:solidFill>
                  <a:srgbClr val="FF0000"/>
                </a:solidFill>
              </a:rPr>
              <a:t>to flourish.</a:t>
            </a:r>
            <a:endParaRPr lang="en-US" b="1" i="1" dirty="0" smtClean="0">
              <a:solidFill>
                <a:srgbClr val="FF0000"/>
              </a:solidFill>
            </a:endParaRPr>
          </a:p>
          <a:p>
            <a:pPr marL="0" indent="0">
              <a:buNone/>
            </a:pPr>
            <a:endParaRPr lang="en-US" dirty="0"/>
          </a:p>
          <a:p>
            <a:pPr marL="0" indent="0">
              <a:buNone/>
            </a:pPr>
            <a:r>
              <a:rPr lang="en-US" dirty="0" smtClean="0"/>
              <a:t>Coolidge’s </a:t>
            </a:r>
            <a:r>
              <a:rPr lang="en-US" dirty="0"/>
              <a:t>administration continued to place high tariffs on foreign imports</a:t>
            </a:r>
            <a:r>
              <a:rPr lang="en-US" dirty="0" smtClean="0"/>
              <a:t>,</a:t>
            </a:r>
            <a:r>
              <a:rPr lang="en-US" dirty="0"/>
              <a:t> which helped American manufacturers. At the same time, wages were </a:t>
            </a:r>
            <a:r>
              <a:rPr lang="en-US" dirty="0" smtClean="0"/>
              <a:t>rising because </a:t>
            </a:r>
            <a:r>
              <a:rPr lang="en-US" dirty="0"/>
              <a:t>of new technology, and so was productivity</a:t>
            </a:r>
            <a:r>
              <a:rPr lang="en-US" dirty="0" smtClean="0"/>
              <a:t>.   </a:t>
            </a:r>
            <a:r>
              <a:rPr lang="en-US" b="1" dirty="0" smtClean="0"/>
              <a:t>FACT </a:t>
            </a:r>
            <a:r>
              <a:rPr lang="en-US" b="1" dirty="0"/>
              <a:t>or FICTION</a:t>
            </a:r>
            <a:r>
              <a:rPr lang="en-US" b="1" dirty="0" smtClean="0"/>
              <a:t>?</a:t>
            </a:r>
          </a:p>
          <a:p>
            <a:pPr marL="0" indent="0">
              <a:buNone/>
            </a:pPr>
            <a:r>
              <a:rPr lang="en-US" sz="4400" b="1" dirty="0" smtClean="0"/>
              <a:t>					FACT</a:t>
            </a:r>
            <a:endParaRPr lang="en-US" sz="4400" b="1" dirty="0"/>
          </a:p>
          <a:p>
            <a:pPr marL="0" indent="0">
              <a:buNone/>
            </a:pPr>
            <a:endParaRPr lang="en-US" dirty="0"/>
          </a:p>
        </p:txBody>
      </p:sp>
    </p:spTree>
    <p:extLst>
      <p:ext uri="{BB962C8B-B14F-4D97-AF65-F5344CB8AC3E}">
        <p14:creationId xmlns:p14="http://schemas.microsoft.com/office/powerpoint/2010/main" val="29995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80">
                                          <p:stCondLst>
                                            <p:cond delay="0"/>
                                          </p:stCondLst>
                                        </p:cTn>
                                        <p:tgtEl>
                                          <p:spTgt spid="3">
                                            <p:txEl>
                                              <p:pRg st="4" end="4"/>
                                            </p:txEl>
                                          </p:spTgt>
                                        </p:tgtEl>
                                      </p:cBhvr>
                                    </p:animEffect>
                                    <p:anim calcmode="lin" valueType="num">
                                      <p:cBhvr>
                                        <p:cTn id="2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4" end="4"/>
                                            </p:txEl>
                                          </p:spTgt>
                                        </p:tgtEl>
                                      </p:cBhvr>
                                      <p:to x="100000" y="60000"/>
                                    </p:animScale>
                                    <p:animScale>
                                      <p:cBhvr>
                                        <p:cTn id="34" dur="166" decel="50000">
                                          <p:stCondLst>
                                            <p:cond delay="676"/>
                                          </p:stCondLst>
                                        </p:cTn>
                                        <p:tgtEl>
                                          <p:spTgt spid="3">
                                            <p:txEl>
                                              <p:pRg st="4" end="4"/>
                                            </p:txEl>
                                          </p:spTgt>
                                        </p:tgtEl>
                                      </p:cBhvr>
                                      <p:to x="100000" y="100000"/>
                                    </p:animScale>
                                    <p:animScale>
                                      <p:cBhvr>
                                        <p:cTn id="35" dur="26">
                                          <p:stCondLst>
                                            <p:cond delay="1312"/>
                                          </p:stCondLst>
                                        </p:cTn>
                                        <p:tgtEl>
                                          <p:spTgt spid="3">
                                            <p:txEl>
                                              <p:pRg st="4" end="4"/>
                                            </p:txEl>
                                          </p:spTgt>
                                        </p:tgtEl>
                                      </p:cBhvr>
                                      <p:to x="100000" y="80000"/>
                                    </p:animScale>
                                    <p:animScale>
                                      <p:cBhvr>
                                        <p:cTn id="36" dur="166" decel="50000">
                                          <p:stCondLst>
                                            <p:cond delay="1338"/>
                                          </p:stCondLst>
                                        </p:cTn>
                                        <p:tgtEl>
                                          <p:spTgt spid="3">
                                            <p:txEl>
                                              <p:pRg st="4" end="4"/>
                                            </p:txEl>
                                          </p:spTgt>
                                        </p:tgtEl>
                                      </p:cBhvr>
                                      <p:to x="100000" y="100000"/>
                                    </p:animScale>
                                    <p:animScale>
                                      <p:cBhvr>
                                        <p:cTn id="37" dur="26">
                                          <p:stCondLst>
                                            <p:cond delay="1642"/>
                                          </p:stCondLst>
                                        </p:cTn>
                                        <p:tgtEl>
                                          <p:spTgt spid="3">
                                            <p:txEl>
                                              <p:pRg st="4" end="4"/>
                                            </p:txEl>
                                          </p:spTgt>
                                        </p:tgtEl>
                                      </p:cBhvr>
                                      <p:to x="100000" y="90000"/>
                                    </p:animScale>
                                    <p:animScale>
                                      <p:cBhvr>
                                        <p:cTn id="38" dur="166" decel="50000">
                                          <p:stCondLst>
                                            <p:cond delay="1668"/>
                                          </p:stCondLst>
                                        </p:cTn>
                                        <p:tgtEl>
                                          <p:spTgt spid="3">
                                            <p:txEl>
                                              <p:pRg st="4" end="4"/>
                                            </p:txEl>
                                          </p:spTgt>
                                        </p:tgtEl>
                                      </p:cBhvr>
                                      <p:to x="100000" y="100000"/>
                                    </p:animScale>
                                    <p:animScale>
                                      <p:cBhvr>
                                        <p:cTn id="39" dur="26">
                                          <p:stCondLst>
                                            <p:cond delay="1808"/>
                                          </p:stCondLst>
                                        </p:cTn>
                                        <p:tgtEl>
                                          <p:spTgt spid="3">
                                            <p:txEl>
                                              <p:pRg st="4" end="4"/>
                                            </p:txEl>
                                          </p:spTgt>
                                        </p:tgtEl>
                                      </p:cBhvr>
                                      <p:to x="100000" y="95000"/>
                                    </p:animScale>
                                    <p:animScale>
                                      <p:cBhvr>
                                        <p:cTn id="40" dur="166" decel="50000">
                                          <p:stCondLst>
                                            <p:cond delay="1834"/>
                                          </p:stCondLst>
                                        </p:cTn>
                                        <p:tgtEl>
                                          <p:spTgt spid="3">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wipe(down)">
                                      <p:cBhvr>
                                        <p:cTn id="63" dur="580">
                                          <p:stCondLst>
                                            <p:cond delay="0"/>
                                          </p:stCondLst>
                                        </p:cTn>
                                        <p:tgtEl>
                                          <p:spTgt spid="3">
                                            <p:txEl>
                                              <p:pRg st="6" end="6"/>
                                            </p:txEl>
                                          </p:spTgt>
                                        </p:tgtEl>
                                      </p:cBhvr>
                                    </p:animEffect>
                                    <p:anim calcmode="lin" valueType="num">
                                      <p:cBhvr>
                                        <p:cTn id="6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6" end="6"/>
                                            </p:txEl>
                                          </p:spTgt>
                                        </p:tgtEl>
                                      </p:cBhvr>
                                      <p:to x="100000" y="60000"/>
                                    </p:animScale>
                                    <p:animScale>
                                      <p:cBhvr>
                                        <p:cTn id="70" dur="166" decel="50000">
                                          <p:stCondLst>
                                            <p:cond delay="676"/>
                                          </p:stCondLst>
                                        </p:cTn>
                                        <p:tgtEl>
                                          <p:spTgt spid="3">
                                            <p:txEl>
                                              <p:pRg st="6" end="6"/>
                                            </p:txEl>
                                          </p:spTgt>
                                        </p:tgtEl>
                                      </p:cBhvr>
                                      <p:to x="100000" y="100000"/>
                                    </p:animScale>
                                    <p:animScale>
                                      <p:cBhvr>
                                        <p:cTn id="71" dur="26">
                                          <p:stCondLst>
                                            <p:cond delay="1312"/>
                                          </p:stCondLst>
                                        </p:cTn>
                                        <p:tgtEl>
                                          <p:spTgt spid="3">
                                            <p:txEl>
                                              <p:pRg st="6" end="6"/>
                                            </p:txEl>
                                          </p:spTgt>
                                        </p:tgtEl>
                                      </p:cBhvr>
                                      <p:to x="100000" y="80000"/>
                                    </p:animScale>
                                    <p:animScale>
                                      <p:cBhvr>
                                        <p:cTn id="72" dur="166" decel="50000">
                                          <p:stCondLst>
                                            <p:cond delay="1338"/>
                                          </p:stCondLst>
                                        </p:cTn>
                                        <p:tgtEl>
                                          <p:spTgt spid="3">
                                            <p:txEl>
                                              <p:pRg st="6" end="6"/>
                                            </p:txEl>
                                          </p:spTgt>
                                        </p:tgtEl>
                                      </p:cBhvr>
                                      <p:to x="100000" y="100000"/>
                                    </p:animScale>
                                    <p:animScale>
                                      <p:cBhvr>
                                        <p:cTn id="73" dur="26">
                                          <p:stCondLst>
                                            <p:cond delay="1642"/>
                                          </p:stCondLst>
                                        </p:cTn>
                                        <p:tgtEl>
                                          <p:spTgt spid="3">
                                            <p:txEl>
                                              <p:pRg st="6" end="6"/>
                                            </p:txEl>
                                          </p:spTgt>
                                        </p:tgtEl>
                                      </p:cBhvr>
                                      <p:to x="100000" y="90000"/>
                                    </p:animScale>
                                    <p:animScale>
                                      <p:cBhvr>
                                        <p:cTn id="74" dur="166" decel="50000">
                                          <p:stCondLst>
                                            <p:cond delay="1668"/>
                                          </p:stCondLst>
                                        </p:cTn>
                                        <p:tgtEl>
                                          <p:spTgt spid="3">
                                            <p:txEl>
                                              <p:pRg st="6" end="6"/>
                                            </p:txEl>
                                          </p:spTgt>
                                        </p:tgtEl>
                                      </p:cBhvr>
                                      <p:to x="100000" y="100000"/>
                                    </p:animScale>
                                    <p:animScale>
                                      <p:cBhvr>
                                        <p:cTn id="75" dur="26">
                                          <p:stCondLst>
                                            <p:cond delay="1808"/>
                                          </p:stCondLst>
                                        </p:cTn>
                                        <p:tgtEl>
                                          <p:spTgt spid="3">
                                            <p:txEl>
                                              <p:pRg st="6" end="6"/>
                                            </p:txEl>
                                          </p:spTgt>
                                        </p:tgtEl>
                                      </p:cBhvr>
                                      <p:to x="100000" y="95000"/>
                                    </p:animScale>
                                    <p:animScale>
                                      <p:cBhvr>
                                        <p:cTn id="76" dur="166" decel="50000">
                                          <p:stCondLst>
                                            <p:cond delay="1834"/>
                                          </p:stCondLst>
                                        </p:cTn>
                                        <p:tgtEl>
                                          <p:spTgt spid="3">
                                            <p:txEl>
                                              <p:pRg st="6" end="6"/>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fade">
                                      <p:cBhvr>
                                        <p:cTn id="81" dur="1000"/>
                                        <p:tgtEl>
                                          <p:spTgt spid="3">
                                            <p:txEl>
                                              <p:pRg st="7" end="7"/>
                                            </p:txEl>
                                          </p:spTgt>
                                        </p:tgtEl>
                                      </p:cBhvr>
                                    </p:animEffect>
                                    <p:anim calcmode="lin" valueType="num">
                                      <p:cBhvr>
                                        <p:cTn id="8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0"/>
                                        <p:tgtEl>
                                          <p:spTgt spid="3">
                                            <p:txEl>
                                              <p:pRg st="9" end="9"/>
                                            </p:txEl>
                                          </p:spTgt>
                                        </p:tgtEl>
                                      </p:cBhvr>
                                    </p:animEffect>
                                    <p:anim calcmode="lin" valueType="num">
                                      <p:cBhvr>
                                        <p:cTn id="8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2" presetClass="entr" presetSubtype="0" fill="hold"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animScale>
                                      <p:cBhvr>
                                        <p:cTn id="95"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3">
                                            <p:txEl>
                                              <p:pRg st="11" end="11"/>
                                            </p:txEl>
                                          </p:spTgt>
                                        </p:tgtEl>
                                        <p:attrNameLst>
                                          <p:attrName>ppt_x</p:attrName>
                                          <p:attrName>ppt_y</p:attrName>
                                        </p:attrNameLst>
                                      </p:cBhvr>
                                    </p:animMotion>
                                    <p:animEffect transition="in" filter="fade">
                                      <p:cBhvr>
                                        <p:cTn id="97" dur="1000"/>
                                        <p:tgtEl>
                                          <p:spTgt spid="3">
                                            <p:txEl>
                                              <p:pRg st="11" end="1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2" presetClass="entr" presetSubtype="0" fill="hold" nodeType="clickEffect">
                                  <p:stCondLst>
                                    <p:cond delay="0"/>
                                  </p:stCondLst>
                                  <p:childTnLst>
                                    <p:set>
                                      <p:cBhvr>
                                        <p:cTn id="101" dur="1" fill="hold">
                                          <p:stCondLst>
                                            <p:cond delay="0"/>
                                          </p:stCondLst>
                                        </p:cTn>
                                        <p:tgtEl>
                                          <p:spTgt spid="3">
                                            <p:txEl>
                                              <p:pRg st="12" end="12"/>
                                            </p:txEl>
                                          </p:spTgt>
                                        </p:tgtEl>
                                        <p:attrNameLst>
                                          <p:attrName>style.visibility</p:attrName>
                                        </p:attrNameLst>
                                      </p:cBhvr>
                                      <p:to>
                                        <p:strVal val="visible"/>
                                      </p:to>
                                    </p:set>
                                    <p:animScale>
                                      <p:cBhvr>
                                        <p:cTn id="102" dur="1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3">
                                            <p:txEl>
                                              <p:pRg st="12" end="12"/>
                                            </p:txEl>
                                          </p:spTgt>
                                        </p:tgtEl>
                                        <p:attrNameLst>
                                          <p:attrName>ppt_x</p:attrName>
                                          <p:attrName>ppt_y</p:attrName>
                                        </p:attrNameLst>
                                      </p:cBhvr>
                                    </p:animMotion>
                                    <p:animEffect transition="in" filter="fade">
                                      <p:cBhvr>
                                        <p:cTn id="104" dur="1000"/>
                                        <p:tgtEl>
                                          <p:spTgt spid="3">
                                            <p:txEl>
                                              <p:pRg st="12" end="1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5" presetClass="entr" presetSubtype="0" fill="hold"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Effect transition="in" filter="fade">
                                      <p:cBhvr>
                                        <p:cTn id="109" dur="2000"/>
                                        <p:tgtEl>
                                          <p:spTgt spid="3">
                                            <p:txEl>
                                              <p:pRg st="12" end="12"/>
                                            </p:txEl>
                                          </p:spTgt>
                                        </p:tgtEl>
                                      </p:cBhvr>
                                    </p:animEffect>
                                    <p:anim calcmode="lin" valueType="num">
                                      <p:cBhvr>
                                        <p:cTn id="110"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111"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 y="533400"/>
            <a:ext cx="8686800" cy="1143000"/>
          </a:xfrm>
        </p:spPr>
        <p:txBody>
          <a:bodyPr>
            <a:noAutofit/>
          </a:bodyPr>
          <a:lstStyle/>
          <a:p>
            <a:pPr marL="0" indent="0"/>
            <a:r>
              <a:rPr lang="en-US" sz="4000" b="1" u="sng" dirty="0"/>
              <a:t>Ch. 13 </a:t>
            </a:r>
            <a:r>
              <a:rPr lang="en-US" sz="4000" b="1" u="sng" dirty="0" smtClean="0"/>
              <a:t>The </a:t>
            </a:r>
            <a:r>
              <a:rPr lang="en-US" sz="4000" b="1" u="sng" dirty="0"/>
              <a:t>Roaring Life of the </a:t>
            </a:r>
            <a:r>
              <a:rPr lang="en-US" sz="4000" b="1" u="sng" dirty="0" smtClean="0"/>
              <a:t>1920s</a:t>
            </a:r>
            <a:br>
              <a:rPr lang="en-US" sz="4000" b="1" u="sng" dirty="0" smtClean="0"/>
            </a:br>
            <a:r>
              <a:rPr lang="en-US" sz="4000" dirty="0"/>
              <a:t>(p.  432-461)</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u="sng" dirty="0" smtClean="0"/>
              <a:t>History Alive!</a:t>
            </a:r>
            <a:r>
              <a:rPr lang="en-US" b="1" dirty="0" smtClean="0"/>
              <a:t> </a:t>
            </a:r>
          </a:p>
          <a:p>
            <a:pPr marL="0" indent="0">
              <a:buNone/>
            </a:pPr>
            <a:endParaRPr lang="en-US" b="1" u="sng" dirty="0"/>
          </a:p>
          <a:p>
            <a:pPr marL="0" indent="0">
              <a:buNone/>
            </a:pPr>
            <a:r>
              <a:rPr lang="en-US" b="1" dirty="0"/>
              <a:t>Ch. 28  </a:t>
            </a:r>
            <a:r>
              <a:rPr lang="en-US" dirty="0"/>
              <a:t>(p. 353-367)	</a:t>
            </a:r>
          </a:p>
          <a:p>
            <a:pPr marL="0" indent="0">
              <a:buNone/>
            </a:pPr>
            <a:r>
              <a:rPr lang="en-US" dirty="0"/>
              <a:t>Popular Culture in the Roaring </a:t>
            </a:r>
            <a:r>
              <a:rPr lang="en-US" dirty="0" smtClean="0"/>
              <a:t>Twenties</a:t>
            </a:r>
          </a:p>
          <a:p>
            <a:pPr marL="0" indent="0">
              <a:buNone/>
            </a:pPr>
            <a:endParaRPr lang="en-US" dirty="0"/>
          </a:p>
          <a:p>
            <a:pPr marL="0" indent="0">
              <a:buNone/>
            </a:pPr>
            <a:r>
              <a:rPr lang="en-US" b="1" dirty="0"/>
              <a:t>Ch. 29  </a:t>
            </a:r>
            <a:r>
              <a:rPr lang="en-US" dirty="0"/>
              <a:t>(p.  369-379)</a:t>
            </a:r>
          </a:p>
          <a:p>
            <a:pPr marL="0" indent="0">
              <a:buNone/>
            </a:pPr>
            <a:r>
              <a:rPr lang="en-US" dirty="0"/>
              <a:t>Clash Between Traditionalism &amp; Modernism</a:t>
            </a:r>
          </a:p>
          <a:p>
            <a:endParaRPr lang="en-US" u="sng" dirty="0"/>
          </a:p>
        </p:txBody>
      </p:sp>
    </p:spTree>
    <p:extLst>
      <p:ext uri="{BB962C8B-B14F-4D97-AF65-F5344CB8AC3E}">
        <p14:creationId xmlns:p14="http://schemas.microsoft.com/office/powerpoint/2010/main" val="1364386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r>
              <a:rPr lang="en-US" sz="3200" b="1" u="sng" dirty="0" smtClean="0"/>
              <a:t>What 3 “things” made the 1920s a “ROARING” era?</a:t>
            </a:r>
            <a:endParaRPr lang="en-US" sz="3200" b="1" u="sng" dirty="0"/>
          </a:p>
        </p:txBody>
      </p:sp>
      <p:sp>
        <p:nvSpPr>
          <p:cNvPr id="3" name="Content Placeholder 2"/>
          <p:cNvSpPr>
            <a:spLocks noGrp="1"/>
          </p:cNvSpPr>
          <p:nvPr>
            <p:ph idx="1"/>
          </p:nvPr>
        </p:nvSpPr>
        <p:spPr>
          <a:xfrm>
            <a:off x="152400" y="1600200"/>
            <a:ext cx="8229600" cy="4525963"/>
          </a:xfrm>
        </p:spPr>
        <p:txBody>
          <a:bodyPr/>
          <a:lstStyle/>
          <a:p>
            <a:pPr marL="0" indent="0">
              <a:buNone/>
            </a:pPr>
            <a:r>
              <a:rPr lang="en-US" b="1" dirty="0" smtClean="0"/>
              <a:t>economic prosperity</a:t>
            </a:r>
          </a:p>
          <a:p>
            <a:pPr marL="0" indent="0">
              <a:buNone/>
            </a:pPr>
            <a:r>
              <a:rPr lang="en-US" b="1" dirty="0" smtClean="0"/>
              <a:t>technological advances</a:t>
            </a:r>
          </a:p>
          <a:p>
            <a:pPr marL="0" indent="0">
              <a:buNone/>
            </a:pPr>
            <a:r>
              <a:rPr lang="en-US" b="1" dirty="0" smtClean="0"/>
              <a:t>cultural boom</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92" y="1219200"/>
            <a:ext cx="2733596"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690" y="3380047"/>
            <a:ext cx="261149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16493" y="3413593"/>
            <a:ext cx="1900198" cy="2031325"/>
          </a:xfrm>
          <a:prstGeom prst="rect">
            <a:avLst/>
          </a:prstGeom>
        </p:spPr>
        <p:txBody>
          <a:bodyPr wrap="square">
            <a:spAutoFit/>
          </a:bodyPr>
          <a:lstStyle/>
          <a:p>
            <a:r>
              <a:rPr lang="en-US" sz="1400" dirty="0"/>
              <a:t>David Sarnoff was a leader in the growth of radio and television. He pioneered the development of radio programming, bringing news, music, tears, and laughter into homes across the nation.</a:t>
            </a:r>
            <a:endParaRPr lang="en-US" sz="1400" dirty="0">
              <a:effectLst/>
            </a:endParaRPr>
          </a:p>
        </p:txBody>
      </p:sp>
      <p:sp>
        <p:nvSpPr>
          <p:cNvPr id="5" name="Rectangle 4"/>
          <p:cNvSpPr/>
          <p:nvPr/>
        </p:nvSpPr>
        <p:spPr>
          <a:xfrm>
            <a:off x="7086600" y="1104640"/>
            <a:ext cx="2057400" cy="2292935"/>
          </a:xfrm>
          <a:prstGeom prst="rect">
            <a:avLst/>
          </a:prstGeom>
        </p:spPr>
        <p:txBody>
          <a:bodyPr wrap="square">
            <a:spAutoFit/>
          </a:bodyPr>
          <a:lstStyle/>
          <a:p>
            <a:r>
              <a:rPr lang="en-US" sz="1300" dirty="0"/>
              <a:t>Henry Ford inspired America’s love affair with the automobile. In the 1920s, Ford’s Model T’s were plain but affordable. When other manufacturers began to produce better-looking cars, Ford stopped making the Model T and instead made the Model A—another great success.</a:t>
            </a:r>
            <a:endParaRPr lang="en-US" sz="1300" dirty="0">
              <a:effectLst/>
            </a:endParaRPr>
          </a:p>
        </p:txBody>
      </p:sp>
      <p:sp>
        <p:nvSpPr>
          <p:cNvPr id="6" name="Rectangle 5"/>
          <p:cNvSpPr/>
          <p:nvPr/>
        </p:nvSpPr>
        <p:spPr>
          <a:xfrm>
            <a:off x="3962400" y="5693664"/>
            <a:ext cx="4572000" cy="1169551"/>
          </a:xfrm>
          <a:prstGeom prst="rect">
            <a:avLst/>
          </a:prstGeom>
        </p:spPr>
        <p:txBody>
          <a:bodyPr>
            <a:spAutoFit/>
          </a:bodyPr>
          <a:lstStyle/>
          <a:p>
            <a:r>
              <a:rPr lang="en-US" sz="1400" dirty="0"/>
              <a:t>Duke Ellington, shown here at the piano, was known for his good looks and elegance, as well as for his brilliant music. His band played at the Cotton Club for four years straight. “I am not playing ‘jazz,’” he once told an interviewer. “I am trying to play the natural feelings of a people.”</a:t>
            </a:r>
            <a:endParaRPr lang="en-US" sz="1400" dirty="0">
              <a:effectLst/>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22489"/>
            <a:ext cx="34385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3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circle(in)">
                                      <p:cBhvr>
                                        <p:cTn id="26" dur="20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1143000"/>
          </a:xfrm>
        </p:spPr>
        <p:txBody>
          <a:bodyPr>
            <a:noAutofit/>
          </a:bodyPr>
          <a:lstStyle/>
          <a:p>
            <a:r>
              <a:rPr lang="en-US" sz="2700" b="1" dirty="0">
                <a:solidFill>
                  <a:srgbClr val="FF0000"/>
                </a:solidFill>
              </a:rPr>
              <a:t>t</a:t>
            </a:r>
            <a:r>
              <a:rPr lang="en-US" sz="2700" b="1" dirty="0" smtClean="0">
                <a:solidFill>
                  <a:srgbClr val="FF0000"/>
                </a:solidFill>
              </a:rPr>
              <a:t>raditionalist     modernist    fundamentalism   </a:t>
            </a:r>
            <a:r>
              <a:rPr lang="en-US" sz="2700" b="1" dirty="0" smtClean="0"/>
              <a:t>popular culture</a:t>
            </a:r>
            <a:endParaRPr lang="en-US" sz="2700" dirty="0"/>
          </a:p>
        </p:txBody>
      </p:sp>
      <p:sp>
        <p:nvSpPr>
          <p:cNvPr id="3" name="Content Placeholder 2"/>
          <p:cNvSpPr>
            <a:spLocks noGrp="1"/>
          </p:cNvSpPr>
          <p:nvPr>
            <p:ph idx="1"/>
          </p:nvPr>
        </p:nvSpPr>
        <p:spPr>
          <a:xfrm>
            <a:off x="56003" y="1295400"/>
            <a:ext cx="9144000" cy="609599"/>
          </a:xfrm>
        </p:spPr>
        <p:txBody>
          <a:bodyPr>
            <a:noAutofit/>
          </a:bodyPr>
          <a:lstStyle/>
          <a:p>
            <a:pPr marL="0" indent="0">
              <a:buNone/>
            </a:pPr>
            <a:r>
              <a:rPr lang="en-US" sz="2800" b="1" u="sng" dirty="0"/>
              <a:t>traditionalist</a:t>
            </a:r>
            <a:r>
              <a:rPr lang="en-US" sz="2800" b="1" dirty="0"/>
              <a:t>: a person who has deep respect for long-held cultural and religious values</a:t>
            </a:r>
            <a:endParaRPr lang="en-US" sz="2400" dirty="0"/>
          </a:p>
        </p:txBody>
      </p:sp>
      <p:sp>
        <p:nvSpPr>
          <p:cNvPr id="5" name="Rectangle 4"/>
          <p:cNvSpPr/>
          <p:nvPr/>
        </p:nvSpPr>
        <p:spPr>
          <a:xfrm>
            <a:off x="1" y="2474504"/>
            <a:ext cx="9144000" cy="954107"/>
          </a:xfrm>
          <a:prstGeom prst="rect">
            <a:avLst/>
          </a:prstGeom>
        </p:spPr>
        <p:txBody>
          <a:bodyPr wrap="square">
            <a:spAutoFit/>
          </a:bodyPr>
          <a:lstStyle/>
          <a:p>
            <a:r>
              <a:rPr lang="en-US" sz="2800" b="1" u="sng" dirty="0"/>
              <a:t>modernist</a:t>
            </a:r>
            <a:r>
              <a:rPr lang="en-US" sz="2800" b="1" dirty="0"/>
              <a:t>: a person who embraces new ideas, styles, and social trends</a:t>
            </a:r>
            <a:endParaRPr lang="en-US" sz="2400" dirty="0"/>
          </a:p>
        </p:txBody>
      </p:sp>
      <p:sp>
        <p:nvSpPr>
          <p:cNvPr id="6" name="Rectangle 5"/>
          <p:cNvSpPr/>
          <p:nvPr/>
        </p:nvSpPr>
        <p:spPr>
          <a:xfrm>
            <a:off x="89053" y="3617893"/>
            <a:ext cx="8839200" cy="954107"/>
          </a:xfrm>
          <a:prstGeom prst="rect">
            <a:avLst/>
          </a:prstGeom>
        </p:spPr>
        <p:txBody>
          <a:bodyPr wrap="square">
            <a:spAutoFit/>
          </a:bodyPr>
          <a:lstStyle/>
          <a:p>
            <a:r>
              <a:rPr lang="en-US" sz="2800" b="1" u="sng" dirty="0"/>
              <a:t>fundamentalism</a:t>
            </a:r>
            <a:r>
              <a:rPr lang="en-US" sz="2800" b="1" dirty="0"/>
              <a:t>: the belief that scripture should be read as the literal word of God and followed without </a:t>
            </a:r>
            <a:r>
              <a:rPr lang="en-US" sz="2800" b="1" dirty="0" smtClean="0"/>
              <a:t>question</a:t>
            </a:r>
            <a:endParaRPr lang="en-US" sz="2800" dirty="0"/>
          </a:p>
        </p:txBody>
      </p:sp>
      <p:sp>
        <p:nvSpPr>
          <p:cNvPr id="7" name="Rectangle 6"/>
          <p:cNvSpPr/>
          <p:nvPr/>
        </p:nvSpPr>
        <p:spPr>
          <a:xfrm>
            <a:off x="149646" y="4907340"/>
            <a:ext cx="8774935" cy="1569660"/>
          </a:xfrm>
          <a:prstGeom prst="rect">
            <a:avLst/>
          </a:prstGeom>
        </p:spPr>
        <p:txBody>
          <a:bodyPr wrap="square">
            <a:spAutoFit/>
          </a:bodyPr>
          <a:lstStyle/>
          <a:p>
            <a:r>
              <a:rPr lang="en-US" sz="2400" b="1" u="sng" dirty="0"/>
              <a:t>popular culture</a:t>
            </a:r>
            <a:r>
              <a:rPr lang="en-US" sz="2400" b="1" dirty="0"/>
              <a:t>: the culture of ordinary people, including music, visual art, literature, and entertainment, that is shaped by industries that spread information and ideas, especially the mass media</a:t>
            </a:r>
            <a:endParaRPr lang="en-US" sz="2400" dirty="0"/>
          </a:p>
        </p:txBody>
      </p:sp>
    </p:spTree>
    <p:extLst>
      <p:ext uri="{BB962C8B-B14F-4D97-AF65-F5344CB8AC3E}">
        <p14:creationId xmlns:p14="http://schemas.microsoft.com/office/powerpoint/2010/main" val="196518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199" cy="1143000"/>
          </a:xfrm>
        </p:spPr>
        <p:txBody>
          <a:bodyPr>
            <a:noAutofit/>
          </a:bodyPr>
          <a:lstStyle/>
          <a:p>
            <a:r>
              <a:rPr lang="en-US" sz="2800" b="1" dirty="0" smtClean="0"/>
              <a:t>Volstead Act      speakeasy     consumer culture   	speculators</a:t>
            </a:r>
            <a:endParaRPr lang="en-US" sz="2800" dirty="0"/>
          </a:p>
        </p:txBody>
      </p:sp>
      <p:sp>
        <p:nvSpPr>
          <p:cNvPr id="3" name="Content Placeholder 2"/>
          <p:cNvSpPr>
            <a:spLocks noGrp="1"/>
          </p:cNvSpPr>
          <p:nvPr>
            <p:ph idx="1"/>
          </p:nvPr>
        </p:nvSpPr>
        <p:spPr>
          <a:xfrm>
            <a:off x="1" y="1295400"/>
            <a:ext cx="9144000" cy="609599"/>
          </a:xfrm>
        </p:spPr>
        <p:txBody>
          <a:bodyPr>
            <a:noAutofit/>
          </a:bodyPr>
          <a:lstStyle/>
          <a:p>
            <a:pPr marL="0" indent="0">
              <a:buNone/>
            </a:pPr>
            <a:r>
              <a:rPr lang="en-US" sz="2000" b="1" u="sng" dirty="0"/>
              <a:t>Volstead Act</a:t>
            </a:r>
            <a:r>
              <a:rPr lang="en-US" sz="2000" b="1" dirty="0"/>
              <a:t>: a law passed by Congress in 1919 to enforce the Eighteenth Amendment, which prohibited the manufacture and sale of alcoholic beverages</a:t>
            </a:r>
            <a:endParaRPr lang="en-US" sz="1800" b="1" dirty="0"/>
          </a:p>
        </p:txBody>
      </p:sp>
      <p:sp>
        <p:nvSpPr>
          <p:cNvPr id="5" name="Rectangle 4"/>
          <p:cNvSpPr/>
          <p:nvPr/>
        </p:nvSpPr>
        <p:spPr>
          <a:xfrm>
            <a:off x="1" y="3048000"/>
            <a:ext cx="9144000" cy="461665"/>
          </a:xfrm>
          <a:prstGeom prst="rect">
            <a:avLst/>
          </a:prstGeom>
        </p:spPr>
        <p:txBody>
          <a:bodyPr wrap="square">
            <a:spAutoFit/>
          </a:bodyPr>
          <a:lstStyle/>
          <a:p>
            <a:r>
              <a:rPr lang="en-US" sz="2400" b="1" u="sng" dirty="0" smtClean="0"/>
              <a:t>speakeasy</a:t>
            </a:r>
            <a:r>
              <a:rPr lang="en-US" sz="2400" b="1" dirty="0" smtClean="0"/>
              <a:t>: </a:t>
            </a:r>
            <a:r>
              <a:rPr lang="en-US" sz="2400" b="1" dirty="0"/>
              <a:t>a secret club that sold alcohol during the era of </a:t>
            </a:r>
            <a:r>
              <a:rPr lang="en-US" sz="2400" b="1" dirty="0" smtClean="0"/>
              <a:t>prohibition</a:t>
            </a:r>
            <a:endParaRPr lang="en-US" sz="2200" dirty="0"/>
          </a:p>
        </p:txBody>
      </p:sp>
      <p:sp>
        <p:nvSpPr>
          <p:cNvPr id="6" name="Rectangle 5"/>
          <p:cNvSpPr/>
          <p:nvPr/>
        </p:nvSpPr>
        <p:spPr>
          <a:xfrm>
            <a:off x="152401" y="4114800"/>
            <a:ext cx="8839200" cy="1200329"/>
          </a:xfrm>
          <a:prstGeom prst="rect">
            <a:avLst/>
          </a:prstGeom>
        </p:spPr>
        <p:txBody>
          <a:bodyPr wrap="square">
            <a:spAutoFit/>
          </a:bodyPr>
          <a:lstStyle/>
          <a:p>
            <a:r>
              <a:rPr lang="en-US" sz="2400" b="1" u="sng" dirty="0">
                <a:solidFill>
                  <a:srgbClr val="FF0000"/>
                </a:solidFill>
              </a:rPr>
              <a:t>consumer culture</a:t>
            </a:r>
            <a:r>
              <a:rPr lang="en-US" sz="2400" b="1" dirty="0">
                <a:solidFill>
                  <a:srgbClr val="FF0000"/>
                </a:solidFill>
              </a:rPr>
              <a:t>: a culture that views the consumption of large quantities of goods as beneficial to the economy and a source of personal happiness</a:t>
            </a:r>
            <a:endParaRPr lang="en-US" sz="2400" dirty="0">
              <a:solidFill>
                <a:srgbClr val="FF0000"/>
              </a:solidFill>
            </a:endParaRPr>
          </a:p>
        </p:txBody>
      </p:sp>
      <p:sp>
        <p:nvSpPr>
          <p:cNvPr id="7" name="Rectangle 6"/>
          <p:cNvSpPr/>
          <p:nvPr/>
        </p:nvSpPr>
        <p:spPr>
          <a:xfrm>
            <a:off x="64265" y="5888504"/>
            <a:ext cx="8774935" cy="830997"/>
          </a:xfrm>
          <a:prstGeom prst="rect">
            <a:avLst/>
          </a:prstGeom>
        </p:spPr>
        <p:txBody>
          <a:bodyPr wrap="square">
            <a:spAutoFit/>
          </a:bodyPr>
          <a:lstStyle/>
          <a:p>
            <a:r>
              <a:rPr lang="en-US" sz="2400" b="1" u="sng" dirty="0" smtClean="0">
                <a:solidFill>
                  <a:srgbClr val="FF0000"/>
                </a:solidFill>
              </a:rPr>
              <a:t>speculators</a:t>
            </a:r>
            <a:r>
              <a:rPr lang="en-US" sz="2400" b="1" dirty="0">
                <a:solidFill>
                  <a:srgbClr val="FF0000"/>
                </a:solidFill>
              </a:rPr>
              <a:t>: a person who takes the risk of buying something in the hope of reselling it for a higher price</a:t>
            </a:r>
            <a:endParaRPr lang="en-US" sz="2400" dirty="0">
              <a:solidFill>
                <a:srgbClr val="FF0000"/>
              </a:solidFill>
            </a:endParaRPr>
          </a:p>
        </p:txBody>
      </p:sp>
    </p:spTree>
    <p:extLst>
      <p:ext uri="{BB962C8B-B14F-4D97-AF65-F5344CB8AC3E}">
        <p14:creationId xmlns:p14="http://schemas.microsoft.com/office/powerpoint/2010/main" val="37685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fontScale="90000"/>
          </a:bodyPr>
          <a:lstStyle/>
          <a:p>
            <a:pPr marL="342900" lvl="0" indent="-342900">
              <a:spcBef>
                <a:spcPct val="20000"/>
              </a:spcBef>
            </a:pPr>
            <a:r>
              <a:rPr lang="en-US" sz="2400" b="1" dirty="0" smtClean="0">
                <a:solidFill>
                  <a:srgbClr val="00ACC5"/>
                </a:solidFill>
                <a:latin typeface="StoneSerif-Bold"/>
              </a:rPr>
              <a:t>A PERSONAL VOICE </a:t>
            </a:r>
            <a:r>
              <a:rPr lang="en-US" sz="2700" dirty="0" smtClean="0">
                <a:solidFill>
                  <a:srgbClr val="00ACC5"/>
                </a:solidFill>
                <a:latin typeface="FranklinGothic-Book"/>
              </a:rPr>
              <a:t>Clarence Darrow &amp; William Jennings Bryan</a:t>
            </a:r>
            <a:br>
              <a:rPr lang="en-US" sz="2700" dirty="0" smtClean="0">
                <a:solidFill>
                  <a:srgbClr val="00ACC5"/>
                </a:solidFill>
                <a:latin typeface="FranklinGothic-Book"/>
              </a:rPr>
            </a:br>
            <a:endParaRPr lang="en-US" sz="49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7846884" cy="441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51" y="4114800"/>
            <a:ext cx="2371725" cy="286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24200" y="4952230"/>
            <a:ext cx="5715000" cy="1477328"/>
          </a:xfrm>
          <a:prstGeom prst="rect">
            <a:avLst/>
          </a:prstGeom>
        </p:spPr>
        <p:txBody>
          <a:bodyPr wrap="square">
            <a:spAutoFit/>
          </a:bodyPr>
          <a:lstStyle/>
          <a:p>
            <a:r>
              <a:rPr lang="en-US" b="1" u="sng" dirty="0">
                <a:solidFill>
                  <a:srgbClr val="FF0000"/>
                </a:solidFill>
              </a:rPr>
              <a:t>Scopes trial</a:t>
            </a:r>
            <a:r>
              <a:rPr lang="en-US" b="1" dirty="0">
                <a:solidFill>
                  <a:srgbClr val="FF0000"/>
                </a:solidFill>
              </a:rPr>
              <a:t>: a criminal trial, held in Dayton, Ohio, in 1925, that tested the constitutionality of a Tennessee law that banned the teaching of Darwin's theory of evolution in schools; science teacher John Scopes was found guilty and fined for his conduct, leaving the Tennessee law intact</a:t>
            </a:r>
            <a:endParaRPr lang="en-US" dirty="0">
              <a:solidFill>
                <a:srgbClr val="FF0000"/>
              </a:solidFill>
            </a:endParaRPr>
          </a:p>
        </p:txBody>
      </p:sp>
    </p:spTree>
    <p:extLst>
      <p:ext uri="{BB962C8B-B14F-4D97-AF65-F5344CB8AC3E}">
        <p14:creationId xmlns:p14="http://schemas.microsoft.com/office/powerpoint/2010/main" val="20216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
                                        <p:tgtEl>
                                          <p:spTgt spid="5124"/>
                                        </p:tgtEl>
                                      </p:cBhvr>
                                    </p:animEffect>
                                    <p:anim calcmode="lin" valueType="num">
                                      <p:cBhvr>
                                        <p:cTn id="13" dur="400" fill="hold"/>
                                        <p:tgtEl>
                                          <p:spTgt spid="5124"/>
                                        </p:tgtEl>
                                        <p:attrNameLst>
                                          <p:attrName>ppt_x</p:attrName>
                                        </p:attrNameLst>
                                      </p:cBhvr>
                                      <p:tavLst>
                                        <p:tav tm="0">
                                          <p:val>
                                            <p:strVal val="#ppt_x"/>
                                          </p:val>
                                        </p:tav>
                                        <p:tav tm="100000">
                                          <p:val>
                                            <p:strVal val="#ppt_x"/>
                                          </p:val>
                                        </p:tav>
                                      </p:tavLst>
                                    </p:anim>
                                    <p:anim calcmode="lin" valueType="num">
                                      <p:cBhvr>
                                        <p:cTn id="14" dur="400" fill="hold"/>
                                        <p:tgtEl>
                                          <p:spTgt spid="5124"/>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51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51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838200"/>
            <a:ext cx="3657600" cy="5287963"/>
          </a:xfrm>
        </p:spPr>
        <p:txBody>
          <a:bodyPr>
            <a:normAutofit fontScale="70000" lnSpcReduction="20000"/>
          </a:bodyPr>
          <a:lstStyle/>
          <a:p>
            <a:pPr marL="0" indent="0">
              <a:buNone/>
            </a:pPr>
            <a:r>
              <a:rPr lang="en-US" dirty="0"/>
              <a:t>John </a:t>
            </a:r>
            <a:r>
              <a:rPr lang="en-US" dirty="0">
                <a:solidFill>
                  <a:srgbClr val="FF0000"/>
                </a:solidFill>
              </a:rPr>
              <a:t>Scopes did not testify during his trial for violating Tennessee’s anti-evolution law. </a:t>
            </a:r>
            <a:r>
              <a:rPr lang="en-US" dirty="0"/>
              <a:t>But after being found guilty, he addressed the judge: “Your honor, I feel I have been con­victed of violating an unjust statute. I will continue in the future, as I have in the past, to oppose this law in any way I can. Any other action would be in violation of my idea of academic freedom —that is, to teach the truth as guaranteed in our Constitution.”</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4191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9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u="sng" dirty="0">
                <a:solidFill>
                  <a:srgbClr val="FF0000"/>
                </a:solidFill>
              </a:rPr>
              <a:t>THE MOVE NORTH</a:t>
            </a:r>
          </a:p>
        </p:txBody>
      </p:sp>
      <p:sp>
        <p:nvSpPr>
          <p:cNvPr id="3" name="Content Placeholder 2"/>
          <p:cNvSpPr>
            <a:spLocks noGrp="1"/>
          </p:cNvSpPr>
          <p:nvPr>
            <p:ph idx="1"/>
          </p:nvPr>
        </p:nvSpPr>
        <p:spPr>
          <a:xfrm>
            <a:off x="5867400" y="809518"/>
            <a:ext cx="3276600" cy="5867400"/>
          </a:xfrm>
        </p:spPr>
        <p:txBody>
          <a:bodyPr>
            <a:noAutofit/>
          </a:bodyPr>
          <a:lstStyle/>
          <a:p>
            <a:pPr marL="0" indent="0">
              <a:buNone/>
            </a:pPr>
            <a:r>
              <a:rPr lang="en-US" sz="2400" dirty="0" smtClean="0"/>
              <a:t>Between </a:t>
            </a:r>
            <a:r>
              <a:rPr lang="en-US" sz="2400" dirty="0"/>
              <a:t>1910 and 1920, in a movement known as </a:t>
            </a:r>
            <a:r>
              <a:rPr lang="en-US" sz="2400" dirty="0" smtClean="0"/>
              <a:t>the </a:t>
            </a:r>
            <a:r>
              <a:rPr lang="en-US" sz="2400" b="1" u="sng" dirty="0" smtClean="0">
                <a:solidFill>
                  <a:srgbClr val="FF0000"/>
                </a:solidFill>
              </a:rPr>
              <a:t>Great </a:t>
            </a:r>
            <a:r>
              <a:rPr lang="en-US" sz="2400" b="1" u="sng" dirty="0">
                <a:solidFill>
                  <a:srgbClr val="FF0000"/>
                </a:solidFill>
              </a:rPr>
              <a:t>Migration</a:t>
            </a:r>
            <a:r>
              <a:rPr lang="en-US" sz="2400" dirty="0">
                <a:solidFill>
                  <a:srgbClr val="FF0000"/>
                </a:solidFill>
              </a:rPr>
              <a:t>, </a:t>
            </a:r>
            <a:r>
              <a:rPr lang="en-US" sz="2400" dirty="0"/>
              <a:t>hundreds of thousands of African Americans had </a:t>
            </a:r>
            <a:r>
              <a:rPr lang="en-US" sz="2400" dirty="0" smtClean="0"/>
              <a:t>uprooted </a:t>
            </a:r>
            <a:r>
              <a:rPr lang="en-US" sz="2400" dirty="0"/>
              <a:t>themselves from their homes in the South and moved north to the big cities </a:t>
            </a:r>
            <a:r>
              <a:rPr lang="en-US" sz="2400" dirty="0" smtClean="0"/>
              <a:t>in search </a:t>
            </a:r>
            <a:r>
              <a:rPr lang="en-US" sz="2400" dirty="0"/>
              <a:t>of </a:t>
            </a:r>
            <a:r>
              <a:rPr lang="en-US" sz="2400" dirty="0" smtClean="0"/>
              <a:t>(industrial) jobs</a:t>
            </a:r>
            <a:r>
              <a:rPr lang="en-US" sz="2400" dirty="0"/>
              <a:t>. By the end of the decade, 5.2 million of the nation’s 12 </a:t>
            </a:r>
            <a:r>
              <a:rPr lang="en-US" sz="2400" dirty="0" smtClean="0"/>
              <a:t>million African </a:t>
            </a:r>
            <a:r>
              <a:rPr lang="en-US" sz="2400" dirty="0"/>
              <a:t>Americans—over 40 percent—lived in cities.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 y="689948"/>
            <a:ext cx="5711508" cy="610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35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5" y="1295400"/>
            <a:ext cx="8229600" cy="3886200"/>
          </a:xfrm>
        </p:spPr>
        <p:txBody>
          <a:bodyPr>
            <a:normAutofit fontScale="62500" lnSpcReduction="20000"/>
          </a:bodyPr>
          <a:lstStyle/>
          <a:p>
            <a:pPr marL="0" indent="0">
              <a:buNone/>
            </a:pPr>
            <a:r>
              <a:rPr lang="en-US" dirty="0" smtClean="0"/>
              <a:t>I've </a:t>
            </a:r>
            <a:r>
              <a:rPr lang="en-US" dirty="0"/>
              <a:t>known rivers: </a:t>
            </a:r>
            <a:br>
              <a:rPr lang="en-US" dirty="0"/>
            </a:br>
            <a:r>
              <a:rPr lang="en-US" dirty="0"/>
              <a:t>I've known rivers ancient as the world and older than the flow of human </a:t>
            </a:r>
            <a:br>
              <a:rPr lang="en-US" dirty="0"/>
            </a:br>
            <a:r>
              <a:rPr lang="en-US" dirty="0"/>
              <a:t>blood in human veins. </a:t>
            </a:r>
            <a:br>
              <a:rPr lang="en-US" dirty="0"/>
            </a:br>
            <a:r>
              <a:rPr lang="en-US" i="1" dirty="0"/>
              <a:t>My soul has grown deep like the rivers</a:t>
            </a:r>
            <a:r>
              <a:rPr lang="en-US" i="1" dirty="0" smtClean="0"/>
              <a:t>.</a:t>
            </a:r>
          </a:p>
          <a:p>
            <a:pPr marL="0" indent="0">
              <a:buNone/>
            </a:pPr>
            <a:endParaRPr lang="en-US" dirty="0"/>
          </a:p>
          <a:p>
            <a:pPr marL="0" indent="0">
              <a:buNone/>
            </a:pPr>
            <a:r>
              <a:rPr lang="en-US" dirty="0"/>
              <a:t>I bathed in the Euphrates when dawns were young.</a:t>
            </a:r>
            <a:br>
              <a:rPr lang="en-US" dirty="0"/>
            </a:br>
            <a:r>
              <a:rPr lang="en-US" dirty="0"/>
              <a:t>I built my hut near the Congo and it lulled me to sleep.</a:t>
            </a:r>
            <a:br>
              <a:rPr lang="en-US" dirty="0"/>
            </a:br>
            <a:r>
              <a:rPr lang="en-US" dirty="0"/>
              <a:t>I looked upon the Nile and raised the pyramids above it.</a:t>
            </a:r>
            <a:br>
              <a:rPr lang="en-US" dirty="0"/>
            </a:br>
            <a:r>
              <a:rPr lang="en-US" dirty="0"/>
              <a:t>I heard the singing of the Mississippi when Abe Lincoln went down to </a:t>
            </a:r>
            <a:br>
              <a:rPr lang="en-US" dirty="0"/>
            </a:br>
            <a:r>
              <a:rPr lang="en-US" dirty="0"/>
              <a:t>New Orleans, and I've seen its muddy bosom turn all golden in the sunset</a:t>
            </a:r>
            <a:r>
              <a:rPr lang="en-US" dirty="0" smtClean="0"/>
              <a:t>.</a:t>
            </a:r>
          </a:p>
          <a:p>
            <a:pPr marL="0" indent="0">
              <a:buNone/>
            </a:pPr>
            <a:endParaRPr lang="en-US" dirty="0"/>
          </a:p>
          <a:p>
            <a:pPr marL="0" indent="0">
              <a:buNone/>
            </a:pPr>
            <a:r>
              <a:rPr lang="en-US" dirty="0"/>
              <a:t>I've known rivers: </a:t>
            </a:r>
            <a:br>
              <a:rPr lang="en-US" dirty="0"/>
            </a:br>
            <a:r>
              <a:rPr lang="en-US" dirty="0"/>
              <a:t>Ancient, dusky rivers.</a:t>
            </a:r>
            <a:r>
              <a:rPr lang="en-US" i="1" dirty="0"/>
              <a:t/>
            </a:r>
            <a:br>
              <a:rPr lang="en-US" i="1" dirty="0"/>
            </a:br>
            <a:r>
              <a:rPr lang="en-US" i="1" dirty="0"/>
              <a:t>My soul has grown deep like the rivers</a:t>
            </a:r>
            <a:r>
              <a:rPr lang="en-US" i="1" dirty="0" smtClean="0"/>
              <a:t>.</a:t>
            </a:r>
          </a:p>
        </p:txBody>
      </p:sp>
      <p:sp>
        <p:nvSpPr>
          <p:cNvPr id="4" name="Rectangle 3"/>
          <p:cNvSpPr/>
          <p:nvPr/>
        </p:nvSpPr>
        <p:spPr>
          <a:xfrm>
            <a:off x="228599" y="5257800"/>
            <a:ext cx="8780443" cy="1631216"/>
          </a:xfrm>
          <a:prstGeom prst="rect">
            <a:avLst/>
          </a:prstGeom>
        </p:spPr>
        <p:txBody>
          <a:bodyPr wrap="square">
            <a:spAutoFit/>
          </a:bodyPr>
          <a:lstStyle/>
          <a:p>
            <a:r>
              <a:rPr lang="en-US" sz="2000" b="1" dirty="0"/>
              <a:t>—</a:t>
            </a:r>
            <a:r>
              <a:rPr lang="en-US" sz="2000" b="1" dirty="0">
                <a:solidFill>
                  <a:srgbClr val="FF0000"/>
                </a:solidFill>
              </a:rPr>
              <a:t>Langston Hughes, </a:t>
            </a:r>
            <a:r>
              <a:rPr lang="en-US" sz="2000" b="1" dirty="0"/>
              <a:t>"The Negro Speaks of Rivers," 1920</a:t>
            </a:r>
          </a:p>
          <a:p>
            <a:endParaRPr lang="en-US" sz="2000" dirty="0" smtClean="0"/>
          </a:p>
          <a:p>
            <a:r>
              <a:rPr lang="en-US" sz="2000" dirty="0" smtClean="0"/>
              <a:t>Langston </a:t>
            </a:r>
            <a:r>
              <a:rPr lang="en-US" sz="2000" dirty="0"/>
              <a:t>Hughes wrote poetry, plays, and fiction that captured the anguish of African Americans' longing for equality. He composed one of his best-known poems while traveling to New York at the age of 17.</a:t>
            </a:r>
          </a:p>
        </p:txBody>
      </p:sp>
      <p:sp>
        <p:nvSpPr>
          <p:cNvPr id="5" name="TextBox 4"/>
          <p:cNvSpPr txBox="1"/>
          <p:nvPr/>
        </p:nvSpPr>
        <p:spPr>
          <a:xfrm>
            <a:off x="228600" y="152400"/>
            <a:ext cx="8915400" cy="1077218"/>
          </a:xfrm>
          <a:prstGeom prst="rect">
            <a:avLst/>
          </a:prstGeom>
          <a:noFill/>
        </p:spPr>
        <p:txBody>
          <a:bodyPr wrap="square" rtlCol="0">
            <a:spAutoFit/>
          </a:bodyPr>
          <a:lstStyle/>
          <a:p>
            <a:pPr algn="ctr"/>
            <a:r>
              <a:rPr lang="en-US" sz="3200" b="1" u="sng" dirty="0" smtClean="0"/>
              <a:t>What is this (BELOW) and how does it relates to the </a:t>
            </a:r>
            <a:r>
              <a:rPr lang="en-US" sz="3200" b="1" u="sng" dirty="0" smtClean="0">
                <a:solidFill>
                  <a:srgbClr val="FF0000"/>
                </a:solidFill>
              </a:rPr>
              <a:t>Harlem Renaissance</a:t>
            </a:r>
            <a:r>
              <a:rPr lang="en-US" sz="3200" dirty="0">
                <a:solidFill>
                  <a:srgbClr val="FF0000"/>
                </a:solidFill>
              </a:rPr>
              <a:t>?</a:t>
            </a:r>
          </a:p>
        </p:txBody>
      </p:sp>
      <p:sp>
        <p:nvSpPr>
          <p:cNvPr id="6" name="TextBox 5"/>
          <p:cNvSpPr txBox="1"/>
          <p:nvPr/>
        </p:nvSpPr>
        <p:spPr>
          <a:xfrm>
            <a:off x="4437043" y="4191000"/>
            <a:ext cx="4572000" cy="1015663"/>
          </a:xfrm>
          <a:prstGeom prst="rect">
            <a:avLst/>
          </a:prstGeom>
          <a:noFill/>
        </p:spPr>
        <p:txBody>
          <a:bodyPr wrap="square" rtlCol="0">
            <a:spAutoFit/>
          </a:bodyPr>
          <a:lstStyle/>
          <a:p>
            <a:pPr algn="ctr"/>
            <a:r>
              <a:rPr lang="en-US" sz="2000" b="1" dirty="0" smtClean="0">
                <a:solidFill>
                  <a:srgbClr val="0070C0"/>
                </a:solidFill>
              </a:rPr>
              <a:t>What kind of </a:t>
            </a:r>
            <a:r>
              <a:rPr lang="en-US" sz="2000" b="1" u="sng" dirty="0" smtClean="0">
                <a:solidFill>
                  <a:srgbClr val="0070C0"/>
                </a:solidFill>
              </a:rPr>
              <a:t>metaphor, symbol, or image </a:t>
            </a:r>
            <a:r>
              <a:rPr lang="en-US" sz="2000" b="1" dirty="0" smtClean="0">
                <a:solidFill>
                  <a:srgbClr val="0070C0"/>
                </a:solidFill>
              </a:rPr>
              <a:t>related to life for African-Americans can be found in the poem?  </a:t>
            </a:r>
            <a:endParaRPr lang="en-US" sz="2000" b="1" dirty="0">
              <a:solidFill>
                <a:srgbClr val="0070C0"/>
              </a:solidFill>
            </a:endParaRPr>
          </a:p>
        </p:txBody>
      </p:sp>
    </p:spTree>
    <p:extLst>
      <p:ext uri="{BB962C8B-B14F-4D97-AF65-F5344CB8AC3E}">
        <p14:creationId xmlns:p14="http://schemas.microsoft.com/office/powerpoint/2010/main" val="358578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3600" u="sng" dirty="0" smtClean="0"/>
              <a:t>The Americans, Ch. 13, Sec. 4</a:t>
            </a:r>
            <a:endParaRPr lang="en-US" sz="3600" u="sng" dirty="0"/>
          </a:p>
        </p:txBody>
      </p:sp>
      <p:sp>
        <p:nvSpPr>
          <p:cNvPr id="3" name="Content Placeholder 2"/>
          <p:cNvSpPr>
            <a:spLocks noGrp="1"/>
          </p:cNvSpPr>
          <p:nvPr>
            <p:ph idx="1"/>
          </p:nvPr>
        </p:nvSpPr>
        <p:spPr>
          <a:xfrm>
            <a:off x="152400" y="533400"/>
            <a:ext cx="8839200" cy="6553200"/>
          </a:xfrm>
        </p:spPr>
        <p:txBody>
          <a:bodyPr>
            <a:normAutofit fontScale="47500" lnSpcReduction="20000"/>
          </a:bodyPr>
          <a:lstStyle/>
          <a:p>
            <a:pPr marL="0" indent="0">
              <a:buNone/>
            </a:pPr>
            <a:r>
              <a:rPr lang="en-US" sz="4400" dirty="0"/>
              <a:t>Many African Americans who migrated north moved </a:t>
            </a:r>
            <a:r>
              <a:rPr lang="en-US" sz="4400" dirty="0" smtClean="0"/>
              <a:t>to Harlem, </a:t>
            </a:r>
            <a:r>
              <a:rPr lang="en-US" sz="4400" dirty="0"/>
              <a:t>a neighborhood on the Upper West Side </a:t>
            </a:r>
            <a:r>
              <a:rPr lang="en-US" sz="4400" dirty="0" smtClean="0"/>
              <a:t>of </a:t>
            </a:r>
            <a:r>
              <a:rPr lang="en-US" sz="4400" u="sng" dirty="0" smtClean="0"/>
              <a:t>?????</a:t>
            </a:r>
            <a:r>
              <a:rPr lang="en-US" sz="4400" dirty="0" smtClean="0"/>
              <a:t>. In </a:t>
            </a:r>
            <a:r>
              <a:rPr lang="en-US" sz="4400" dirty="0"/>
              <a:t>the 1920s, Harlem became the world’s largest black urban community, with </a:t>
            </a:r>
            <a:r>
              <a:rPr lang="en-US" sz="4400" dirty="0" smtClean="0"/>
              <a:t>residents from </a:t>
            </a:r>
            <a:r>
              <a:rPr lang="en-US" sz="4400" dirty="0"/>
              <a:t>the South, the West Indies, Cuba, Puerto Rico, and Haiti. James </a:t>
            </a:r>
            <a:r>
              <a:rPr lang="en-US" sz="4400" dirty="0" smtClean="0"/>
              <a:t>Weldon Johnson </a:t>
            </a:r>
            <a:r>
              <a:rPr lang="en-US" sz="4400" dirty="0"/>
              <a:t>described Harlem as the capital of black </a:t>
            </a:r>
            <a:r>
              <a:rPr lang="en-US" sz="4400" dirty="0" smtClean="0"/>
              <a:t>America. </a:t>
            </a:r>
            <a:r>
              <a:rPr lang="en-US" sz="4400" dirty="0"/>
              <a:t>	</a:t>
            </a:r>
            <a:r>
              <a:rPr lang="en-US" dirty="0" smtClean="0"/>
              <a:t>	</a:t>
            </a:r>
          </a:p>
          <a:p>
            <a:pPr marL="0" indent="0">
              <a:buNone/>
            </a:pPr>
            <a:r>
              <a:rPr lang="en-US" sz="6000" b="1" dirty="0" smtClean="0"/>
              <a:t>New </a:t>
            </a:r>
            <a:r>
              <a:rPr lang="en-US" sz="6000" b="1" dirty="0"/>
              <a:t>York’s Manhattan Island</a:t>
            </a:r>
            <a:endParaRPr lang="en-US" sz="5000" b="1" dirty="0"/>
          </a:p>
          <a:p>
            <a:pPr marL="0" indent="0">
              <a:buNone/>
            </a:pPr>
            <a:endParaRPr lang="en-US" dirty="0" smtClean="0"/>
          </a:p>
          <a:p>
            <a:pPr marL="0" indent="0">
              <a:buNone/>
            </a:pPr>
            <a:r>
              <a:rPr lang="en-US" sz="5100" dirty="0" smtClean="0"/>
              <a:t>Like </a:t>
            </a:r>
            <a:r>
              <a:rPr lang="en-US" sz="5100" dirty="0"/>
              <a:t>many other urban neighborhoods, Harlem suffered </a:t>
            </a:r>
            <a:r>
              <a:rPr lang="en-US" sz="5100" dirty="0" smtClean="0"/>
              <a:t>from </a:t>
            </a:r>
            <a:r>
              <a:rPr lang="en-US" sz="5100" u="sng" dirty="0" smtClean="0"/>
              <a:t>?????</a:t>
            </a:r>
            <a:r>
              <a:rPr lang="en-US" sz="5100" dirty="0" smtClean="0"/>
              <a:t>, </a:t>
            </a:r>
            <a:r>
              <a:rPr lang="en-US" sz="5100" u="sng" dirty="0" smtClean="0"/>
              <a:t>?????</a:t>
            </a:r>
            <a:r>
              <a:rPr lang="en-US" sz="5100" dirty="0" smtClean="0"/>
              <a:t>, </a:t>
            </a:r>
            <a:r>
              <a:rPr lang="en-US" sz="5100" u="sng" dirty="0" smtClean="0"/>
              <a:t>?????</a:t>
            </a:r>
            <a:r>
              <a:rPr lang="en-US" sz="5100" dirty="0" smtClean="0"/>
              <a:t>, but </a:t>
            </a:r>
            <a:r>
              <a:rPr lang="en-US" sz="5100" dirty="0"/>
              <a:t>its problems </a:t>
            </a:r>
            <a:r>
              <a:rPr lang="en-US" sz="5100" dirty="0">
                <a:solidFill>
                  <a:srgbClr val="FF0000"/>
                </a:solidFill>
              </a:rPr>
              <a:t>in the 1920s were eclipsed by </a:t>
            </a:r>
            <a:r>
              <a:rPr lang="en-US" sz="5100" dirty="0" smtClean="0">
                <a:solidFill>
                  <a:srgbClr val="FF0000"/>
                </a:solidFill>
              </a:rPr>
              <a:t>a flowering </a:t>
            </a:r>
            <a:r>
              <a:rPr lang="en-US" sz="5100" dirty="0">
                <a:solidFill>
                  <a:srgbClr val="FF0000"/>
                </a:solidFill>
              </a:rPr>
              <a:t>of creativity called the </a:t>
            </a:r>
            <a:r>
              <a:rPr lang="en-US" sz="5100" b="1" dirty="0">
                <a:solidFill>
                  <a:srgbClr val="FF0000"/>
                </a:solidFill>
              </a:rPr>
              <a:t>Harlem Renaissance, </a:t>
            </a:r>
            <a:r>
              <a:rPr lang="en-US" sz="5100" dirty="0">
                <a:solidFill>
                  <a:srgbClr val="FF0000"/>
                </a:solidFill>
              </a:rPr>
              <a:t>a literary and </a:t>
            </a:r>
            <a:r>
              <a:rPr lang="en-US" sz="5100" dirty="0" smtClean="0">
                <a:solidFill>
                  <a:srgbClr val="FF0000"/>
                </a:solidFill>
              </a:rPr>
              <a:t>artistic movement </a:t>
            </a:r>
            <a:r>
              <a:rPr lang="en-US" sz="5100" dirty="0">
                <a:solidFill>
                  <a:srgbClr val="FF0000"/>
                </a:solidFill>
              </a:rPr>
              <a:t>celebrating </a:t>
            </a:r>
            <a:r>
              <a:rPr lang="en-US" sz="5100" u="sng" dirty="0" smtClean="0">
                <a:solidFill>
                  <a:srgbClr val="FF0000"/>
                </a:solidFill>
              </a:rPr>
              <a:t>?????</a:t>
            </a:r>
            <a:r>
              <a:rPr lang="en-US" sz="5100" dirty="0" smtClean="0">
                <a:solidFill>
                  <a:srgbClr val="FF0000"/>
                </a:solidFill>
              </a:rPr>
              <a:t> culture.</a:t>
            </a:r>
          </a:p>
          <a:p>
            <a:pPr marL="0" indent="0">
              <a:buNone/>
            </a:pPr>
            <a:r>
              <a:rPr lang="en-US" sz="5000" b="1" dirty="0">
                <a:solidFill>
                  <a:srgbClr val="FF0000"/>
                </a:solidFill>
              </a:rPr>
              <a:t>overcrowding, unemployment, and </a:t>
            </a:r>
            <a:r>
              <a:rPr lang="en-US" sz="5000" b="1" dirty="0" smtClean="0">
                <a:solidFill>
                  <a:srgbClr val="FF0000"/>
                </a:solidFill>
              </a:rPr>
              <a:t>poverty</a:t>
            </a:r>
          </a:p>
          <a:p>
            <a:pPr marL="0" indent="0">
              <a:buNone/>
            </a:pPr>
            <a:r>
              <a:rPr lang="en-US" sz="4000" b="1" dirty="0" smtClean="0">
                <a:solidFill>
                  <a:srgbClr val="FF0000"/>
                </a:solidFill>
              </a:rPr>
              <a:t>					</a:t>
            </a:r>
            <a:r>
              <a:rPr lang="en-US" sz="5000" b="1" dirty="0" smtClean="0">
                <a:solidFill>
                  <a:srgbClr val="FF0000"/>
                </a:solidFill>
              </a:rPr>
              <a:t>African-American</a:t>
            </a:r>
            <a:endParaRPr lang="en-US" sz="11000" b="1" dirty="0" smtClean="0">
              <a:solidFill>
                <a:srgbClr val="FF0000"/>
              </a:solidFill>
            </a:endParaRPr>
          </a:p>
          <a:p>
            <a:pPr marL="0" indent="0">
              <a:buNone/>
            </a:pPr>
            <a:endParaRPr lang="en-US" dirty="0" smtClean="0"/>
          </a:p>
          <a:p>
            <a:pPr marL="0" indent="0">
              <a:buNone/>
            </a:pPr>
            <a:r>
              <a:rPr lang="en-US" sz="5100" dirty="0" smtClean="0"/>
              <a:t>The </a:t>
            </a:r>
            <a:r>
              <a:rPr lang="en-US" sz="5100" dirty="0"/>
              <a:t>Harlem Renaissance </a:t>
            </a:r>
            <a:r>
              <a:rPr lang="en-US" sz="5100" dirty="0" smtClean="0"/>
              <a:t>provided a </a:t>
            </a:r>
            <a:r>
              <a:rPr lang="en-US" sz="5100" dirty="0"/>
              <a:t>foundation of </a:t>
            </a:r>
            <a:r>
              <a:rPr lang="en-US" sz="5100" dirty="0" smtClean="0"/>
              <a:t>African-American intellectualism </a:t>
            </a:r>
            <a:r>
              <a:rPr lang="en-US" sz="5100" dirty="0"/>
              <a:t>to which </a:t>
            </a:r>
            <a:r>
              <a:rPr lang="en-US" sz="5100" dirty="0" smtClean="0"/>
              <a:t>African-American </a:t>
            </a:r>
            <a:r>
              <a:rPr lang="en-US" sz="5100" dirty="0"/>
              <a:t>writers, artists, </a:t>
            </a:r>
            <a:r>
              <a:rPr lang="en-US" sz="5100" dirty="0" smtClean="0"/>
              <a:t>and musicians </a:t>
            </a:r>
            <a:r>
              <a:rPr lang="en-US" sz="5100" dirty="0"/>
              <a:t>contribute today</a:t>
            </a:r>
            <a:r>
              <a:rPr lang="en-US" sz="5100" dirty="0" smtClean="0"/>
              <a:t>. 	</a:t>
            </a:r>
            <a:r>
              <a:rPr lang="en-US" sz="5100" b="1" dirty="0" smtClean="0"/>
              <a:t>FACT or FICTION?</a:t>
            </a:r>
          </a:p>
          <a:p>
            <a:pPr marL="0" indent="0">
              <a:buNone/>
            </a:pPr>
            <a:endParaRPr lang="en-US" b="1" dirty="0" smtClean="0"/>
          </a:p>
          <a:p>
            <a:pPr marL="0" indent="0">
              <a:buNone/>
            </a:pPr>
            <a:r>
              <a:rPr lang="en-US" sz="4400" b="1" dirty="0" smtClean="0"/>
              <a:t>					</a:t>
            </a:r>
            <a:r>
              <a:rPr lang="en-US" sz="5800" b="1" dirty="0" smtClean="0"/>
              <a:t>FACT</a:t>
            </a:r>
          </a:p>
          <a:p>
            <a:pPr marL="0" indent="0">
              <a:buNone/>
            </a:pPr>
            <a:endParaRPr lang="en-US" dirty="0"/>
          </a:p>
        </p:txBody>
      </p:sp>
    </p:spTree>
    <p:extLst>
      <p:ext uri="{BB962C8B-B14F-4D97-AF65-F5344CB8AC3E}">
        <p14:creationId xmlns:p14="http://schemas.microsoft.com/office/powerpoint/2010/main" val="27453437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Scale>
                                      <p:cBhvr>
                                        <p:cTn id="62"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3">
                                            <p:txEl>
                                              <p:pRg st="9" end="9"/>
                                            </p:txEl>
                                          </p:spTgt>
                                        </p:tgtEl>
                                        <p:attrNameLst>
                                          <p:attrName>ppt_x</p:attrName>
                                          <p:attrName>ppt_y</p:attrName>
                                        </p:attrNameLst>
                                      </p:cBhvr>
                                    </p:animMotion>
                                    <p:animEffect transition="in" filter="fade">
                                      <p:cBhvr>
                                        <p:cTn id="6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3200400"/>
            <a:ext cx="2362200" cy="1143000"/>
          </a:xfrm>
        </p:spPr>
        <p:txBody>
          <a:bodyPr>
            <a:noAutofit/>
          </a:bodyPr>
          <a:lstStyle/>
          <a:p>
            <a:r>
              <a:rPr lang="en-US" sz="2000" b="1" dirty="0"/>
              <a:t>A</a:t>
            </a:r>
            <a:r>
              <a:rPr lang="en-US" sz="2000" b="1" dirty="0" smtClean="0"/>
              <a:t> </a:t>
            </a:r>
            <a:r>
              <a:rPr lang="en-US" sz="2000" b="1" dirty="0"/>
              <a:t>hotly protested criminal trial, held from 1920 to 1927, in which Italian immigrants Nicola Sacco and Bartolomeo Vanzetti were convicted of robbing and murdering two men and sentenced to death; many people believed that the trial was unfair and that the defendants were prosecuted because they were </a:t>
            </a:r>
            <a:r>
              <a:rPr lang="en-US" sz="2000" b="1" dirty="0">
                <a:solidFill>
                  <a:srgbClr val="FF0000"/>
                </a:solidFill>
              </a:rPr>
              <a:t>anarchists</a:t>
            </a:r>
            <a:r>
              <a:rPr lang="en-US" sz="2000" b="1" dirty="0">
                <a:solidFill>
                  <a:srgbClr val="00B050"/>
                </a:solidFill>
              </a:rPr>
              <a:t>,</a:t>
            </a:r>
            <a:r>
              <a:rPr lang="en-US" sz="2000" b="1" dirty="0"/>
              <a:t> not because they were </a:t>
            </a:r>
            <a:r>
              <a:rPr lang="en-US" sz="2000" b="1" dirty="0" smtClean="0"/>
              <a:t>guilty</a:t>
            </a:r>
            <a:r>
              <a:rPr lang="en-US" sz="2000" b="1" dirty="0"/>
              <a:t>.</a:t>
            </a:r>
            <a:endParaRPr lang="en-US" sz="2000" dirty="0"/>
          </a:p>
        </p:txBody>
      </p:sp>
      <p:sp>
        <p:nvSpPr>
          <p:cNvPr id="3" name="Content Placeholder 2"/>
          <p:cNvSpPr>
            <a:spLocks noGrp="1"/>
          </p:cNvSpPr>
          <p:nvPr>
            <p:ph idx="1"/>
          </p:nvPr>
        </p:nvSpPr>
        <p:spPr>
          <a:xfrm>
            <a:off x="6101280" y="15766"/>
            <a:ext cx="2890320" cy="5821363"/>
          </a:xfrm>
        </p:spPr>
        <p:txBody>
          <a:bodyPr>
            <a:normAutofit/>
          </a:bodyPr>
          <a:lstStyle/>
          <a:p>
            <a:pPr marL="0" indent="0" algn="ctr">
              <a:buNone/>
            </a:pPr>
            <a:r>
              <a:rPr lang="en-US" sz="2500" b="1" u="sng" dirty="0" smtClean="0"/>
              <a:t>Sacco and Vanzetti</a:t>
            </a:r>
            <a:endParaRPr lang="en-US" sz="2500" b="1" u="sng" dirty="0"/>
          </a:p>
        </p:txBody>
      </p:sp>
      <p:pic>
        <p:nvPicPr>
          <p:cNvPr id="1026" name="Picture 2" descr="http://s3.amazonaws.com/plato_production/system/images/3407/large/PAI_LT_SE26-0_Photo.jpg?AWSAccessKeyId=AKIAIP3H4NBLMYKZ3OWQ&amp;Expires=1324469921&amp;Signature=6AIK6Lhb3%2BnRoyPnsv4YD5zyISI%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28"/>
            <a:ext cx="6101281" cy="68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8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 y="533400"/>
            <a:ext cx="8686800" cy="1143000"/>
          </a:xfrm>
        </p:spPr>
        <p:txBody>
          <a:bodyPr>
            <a:noAutofit/>
          </a:bodyPr>
          <a:lstStyle/>
          <a:p>
            <a:pPr marL="0" indent="0"/>
            <a:r>
              <a:rPr lang="en-US" sz="4000" b="1" u="sng" dirty="0" smtClean="0"/>
              <a:t>Ch</a:t>
            </a:r>
            <a:r>
              <a:rPr lang="en-US" sz="4000" b="1" u="sng" dirty="0"/>
              <a:t>. </a:t>
            </a:r>
            <a:r>
              <a:rPr lang="en-US" sz="4000" b="1" u="sng" dirty="0" smtClean="0"/>
              <a:t>14:  The </a:t>
            </a:r>
            <a:r>
              <a:rPr lang="en-US" sz="4000" b="1" u="sng" dirty="0"/>
              <a:t>Great </a:t>
            </a:r>
            <a:r>
              <a:rPr lang="en-US" sz="4000" b="1" u="sng" dirty="0" smtClean="0"/>
              <a:t>Depression</a:t>
            </a:r>
            <a:r>
              <a:rPr lang="en-US" b="1" u="sng" dirty="0" smtClean="0"/>
              <a:t> </a:t>
            </a:r>
            <a:br>
              <a:rPr lang="en-US" b="1" u="sng" dirty="0" smtClean="0"/>
            </a:br>
            <a:r>
              <a:rPr lang="en-US" sz="4000" dirty="0" smtClean="0"/>
              <a:t>(</a:t>
            </a:r>
            <a:r>
              <a:rPr lang="en-US" sz="4000" dirty="0"/>
              <a:t>p. 462-485)</a:t>
            </a:r>
            <a:r>
              <a:rPr lang="en-US" dirty="0"/>
              <a:t/>
            </a:r>
            <a:br>
              <a:rPr lang="en-US" dirty="0"/>
            </a:br>
            <a:endParaRPr lang="en-US" dirty="0"/>
          </a:p>
        </p:txBody>
      </p:sp>
      <p:sp>
        <p:nvSpPr>
          <p:cNvPr id="3" name="Content Placeholder 2"/>
          <p:cNvSpPr>
            <a:spLocks noGrp="1"/>
          </p:cNvSpPr>
          <p:nvPr>
            <p:ph idx="1"/>
          </p:nvPr>
        </p:nvSpPr>
        <p:spPr>
          <a:xfrm>
            <a:off x="457200" y="1600200"/>
            <a:ext cx="8458200" cy="5029200"/>
          </a:xfrm>
        </p:spPr>
        <p:txBody>
          <a:bodyPr>
            <a:normAutofit lnSpcReduction="10000"/>
          </a:bodyPr>
          <a:lstStyle/>
          <a:p>
            <a:pPr marL="0" indent="0">
              <a:buNone/>
            </a:pPr>
            <a:r>
              <a:rPr lang="en-US" b="1" u="sng" dirty="0" smtClean="0"/>
              <a:t>History Alive!</a:t>
            </a:r>
            <a:r>
              <a:rPr lang="en-US" b="1" dirty="0" smtClean="0"/>
              <a:t> </a:t>
            </a:r>
          </a:p>
          <a:p>
            <a:pPr marL="0" indent="0">
              <a:buNone/>
            </a:pPr>
            <a:r>
              <a:rPr lang="en-US" b="1" dirty="0"/>
              <a:t>Ch. 30  </a:t>
            </a:r>
            <a:r>
              <a:rPr lang="en-US" dirty="0"/>
              <a:t>(p. 382-391)			</a:t>
            </a:r>
          </a:p>
          <a:p>
            <a:pPr marL="0" indent="0">
              <a:buNone/>
            </a:pPr>
            <a:r>
              <a:rPr lang="en-US" dirty="0"/>
              <a:t>The Causes of the Great </a:t>
            </a:r>
            <a:r>
              <a:rPr lang="en-US" dirty="0" smtClean="0"/>
              <a:t>Depression</a:t>
            </a:r>
          </a:p>
          <a:p>
            <a:pPr marL="0" indent="0">
              <a:buNone/>
            </a:pPr>
            <a:endParaRPr lang="en-US" dirty="0"/>
          </a:p>
          <a:p>
            <a:pPr marL="0" indent="0">
              <a:buNone/>
            </a:pPr>
            <a:r>
              <a:rPr lang="en-US" b="1" dirty="0"/>
              <a:t>Ch. 31  </a:t>
            </a:r>
            <a:r>
              <a:rPr lang="en-US" dirty="0"/>
              <a:t>(p.  392-399)</a:t>
            </a:r>
          </a:p>
          <a:p>
            <a:pPr marL="0" indent="0">
              <a:buNone/>
            </a:pPr>
            <a:r>
              <a:rPr lang="en-US" dirty="0"/>
              <a:t>The Response to the Economic Collapse</a:t>
            </a:r>
          </a:p>
          <a:p>
            <a:pPr marL="0" indent="0">
              <a:buNone/>
            </a:pPr>
            <a:endParaRPr lang="en-US" b="1" dirty="0" smtClean="0"/>
          </a:p>
          <a:p>
            <a:pPr marL="0" indent="0">
              <a:buNone/>
            </a:pPr>
            <a:r>
              <a:rPr lang="en-US" b="1" dirty="0"/>
              <a:t> Ch. 32  </a:t>
            </a:r>
            <a:r>
              <a:rPr lang="en-US" dirty="0"/>
              <a:t>(p.  400-411)		</a:t>
            </a:r>
          </a:p>
          <a:p>
            <a:pPr marL="0" indent="0">
              <a:buNone/>
            </a:pPr>
            <a:r>
              <a:rPr lang="en-US" dirty="0"/>
              <a:t>Human Impact of the Great Depression	</a:t>
            </a:r>
          </a:p>
          <a:p>
            <a:pPr marL="0" indent="0">
              <a:buNone/>
            </a:pPr>
            <a:endParaRPr lang="en-US" u="sng" dirty="0"/>
          </a:p>
        </p:txBody>
      </p:sp>
    </p:spTree>
    <p:extLst>
      <p:ext uri="{BB962C8B-B14F-4D97-AF65-F5344CB8AC3E}">
        <p14:creationId xmlns:p14="http://schemas.microsoft.com/office/powerpoint/2010/main" val="2776138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783" y="2413337"/>
            <a:ext cx="4572000" cy="1015663"/>
          </a:xfrm>
          <a:prstGeom prst="rect">
            <a:avLst/>
          </a:prstGeom>
        </p:spPr>
        <p:txBody>
          <a:bodyPr>
            <a:spAutoFit/>
          </a:bodyPr>
          <a:lstStyle/>
          <a:p>
            <a:r>
              <a:rPr lang="en-US" sz="2000" b="1" i="1" dirty="0"/>
              <a:t>“ We in </a:t>
            </a:r>
            <a:r>
              <a:rPr lang="en-US" sz="2000" b="1" i="1" dirty="0" smtClean="0"/>
              <a:t>America are </a:t>
            </a:r>
            <a:r>
              <a:rPr lang="en-US" sz="2000" b="1" i="1" dirty="0"/>
              <a:t>nearer to </a:t>
            </a:r>
            <a:r>
              <a:rPr lang="en-US" sz="2000" b="1" i="1" dirty="0" smtClean="0"/>
              <a:t>the final triumph over </a:t>
            </a:r>
            <a:r>
              <a:rPr lang="en-US" sz="2000" b="1" i="1" dirty="0"/>
              <a:t>poverty </a:t>
            </a:r>
            <a:r>
              <a:rPr lang="en-US" sz="2000" b="1" i="1" dirty="0" smtClean="0"/>
              <a:t>than ever </a:t>
            </a:r>
            <a:r>
              <a:rPr lang="en-US" sz="2000" b="1" i="1" dirty="0"/>
              <a:t>before. </a:t>
            </a:r>
            <a:r>
              <a:rPr lang="en-US" sz="2000" b="1" i="1" dirty="0" smtClean="0"/>
              <a:t>”</a:t>
            </a:r>
          </a:p>
          <a:p>
            <a:pPr algn="ctr"/>
            <a:endParaRPr lang="en-US" sz="2000" dirty="0"/>
          </a:p>
        </p:txBody>
      </p:sp>
      <p:sp>
        <p:nvSpPr>
          <p:cNvPr id="5" name="Rectangle 4"/>
          <p:cNvSpPr/>
          <p:nvPr/>
        </p:nvSpPr>
        <p:spPr>
          <a:xfrm>
            <a:off x="4191000" y="4965978"/>
            <a:ext cx="4800600" cy="1815882"/>
          </a:xfrm>
          <a:prstGeom prst="rect">
            <a:avLst/>
          </a:prstGeom>
        </p:spPr>
        <p:txBody>
          <a:bodyPr wrap="square">
            <a:spAutoFit/>
          </a:bodyPr>
          <a:lstStyle/>
          <a:p>
            <a:r>
              <a:rPr lang="en-US" sz="1600" dirty="0"/>
              <a:t>Herbert Hoover had no plans to get out and campaign in 1932. A sitting president typically ran a “front porch” campaign, leaving the White House for only a speech or two. However, as Hoover’s troubles mounted, he could not remain idle. By early October, he decided to take to the road in a campaign tour that included about 200 speeches.</a:t>
            </a:r>
            <a:endParaRPr lang="en-US" sz="1600" dirty="0">
              <a:effectLst/>
            </a:endParaRPr>
          </a:p>
        </p:txBody>
      </p:sp>
      <p:sp>
        <p:nvSpPr>
          <p:cNvPr id="6" name="TextBox 5"/>
          <p:cNvSpPr txBox="1"/>
          <p:nvPr/>
        </p:nvSpPr>
        <p:spPr>
          <a:xfrm>
            <a:off x="3533775" y="152400"/>
            <a:ext cx="1619250" cy="1846659"/>
          </a:xfrm>
          <a:prstGeom prst="rect">
            <a:avLst/>
          </a:prstGeom>
          <a:noFill/>
        </p:spPr>
        <p:txBody>
          <a:bodyPr wrap="square" rtlCol="0">
            <a:spAutoFit/>
          </a:bodyPr>
          <a:lstStyle/>
          <a:p>
            <a:r>
              <a:rPr lang="en-US" sz="2400" b="1" u="sng" dirty="0" smtClean="0"/>
              <a:t>Who am I?</a:t>
            </a:r>
          </a:p>
          <a:p>
            <a:endParaRPr lang="en-US" dirty="0"/>
          </a:p>
          <a:p>
            <a:pPr algn="ctr"/>
            <a:r>
              <a:rPr lang="en-US" i="1" dirty="0" smtClean="0"/>
              <a:t>What do you remember about me &amp; my presidency?</a:t>
            </a:r>
            <a:endParaRPr lang="en-US"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2438400" cy="248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2795"/>
          <a:stretch/>
        </p:blipFill>
        <p:spPr bwMode="auto">
          <a:xfrm>
            <a:off x="457200" y="3179055"/>
            <a:ext cx="3400425" cy="284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593" y="5984624"/>
            <a:ext cx="2765052" cy="707886"/>
          </a:xfrm>
          <a:prstGeom prst="rect">
            <a:avLst/>
          </a:prstGeom>
        </p:spPr>
        <p:txBody>
          <a:bodyPr wrap="none">
            <a:spAutoFit/>
          </a:bodyPr>
          <a:lstStyle/>
          <a:p>
            <a:pPr lvl="0" algn="ctr"/>
            <a:r>
              <a:rPr lang="en-US" sz="2000" b="1" dirty="0">
                <a:solidFill>
                  <a:prstClr val="black"/>
                </a:solidFill>
              </a:rPr>
              <a:t>HERBERT </a:t>
            </a:r>
            <a:r>
              <a:rPr lang="en-US" sz="2000" b="1" dirty="0" smtClean="0">
                <a:solidFill>
                  <a:prstClr val="black"/>
                </a:solidFill>
              </a:rPr>
              <a:t>HOOVER </a:t>
            </a:r>
          </a:p>
          <a:p>
            <a:pPr lvl="0" algn="ctr"/>
            <a:r>
              <a:rPr lang="en-US" sz="2000" b="1" dirty="0" smtClean="0">
                <a:solidFill>
                  <a:prstClr val="black"/>
                </a:solidFill>
              </a:rPr>
              <a:t>(Republican, 1929-1932)</a:t>
            </a:r>
            <a:endParaRPr lang="en-US" sz="2000" dirty="0">
              <a:solidFill>
                <a:prstClr val="black"/>
              </a:solidFill>
            </a:endParaRPr>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74962"/>
            <a:ext cx="3381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19600" y="2481029"/>
            <a:ext cx="4724400" cy="2308324"/>
          </a:xfrm>
          <a:prstGeom prst="rect">
            <a:avLst/>
          </a:prstGeom>
        </p:spPr>
        <p:txBody>
          <a:bodyPr wrap="square">
            <a:spAutoFit/>
          </a:bodyPr>
          <a:lstStyle/>
          <a:p>
            <a:r>
              <a:rPr lang="en-US" dirty="0"/>
              <a:t>In 1932, </a:t>
            </a:r>
            <a:r>
              <a:rPr lang="en-US" b="1" dirty="0"/>
              <a:t>Franklin </a:t>
            </a:r>
            <a:r>
              <a:rPr lang="en-US" b="1" dirty="0" smtClean="0"/>
              <a:t>Roosevelt (Democrat, 1932-1944)</a:t>
            </a:r>
            <a:r>
              <a:rPr lang="en-US" dirty="0" smtClean="0"/>
              <a:t> </a:t>
            </a:r>
            <a:r>
              <a:rPr lang="en-US" dirty="0"/>
              <a:t>launched an ambitious campaign tour of the country by train. At each stop, bands played his cheerful campaign song, “Happy Days Are Here Again.” To the attendees, Roosevelt gave compelling speeches that he carefully planned with the help of a group of advisors nicknamed the Brain Trust.</a:t>
            </a:r>
            <a:endParaRPr lang="en-US" dirty="0">
              <a:effectLst/>
            </a:endParaRPr>
          </a:p>
        </p:txBody>
      </p:sp>
    </p:spTree>
    <p:extLst>
      <p:ext uri="{BB962C8B-B14F-4D97-AF65-F5344CB8AC3E}">
        <p14:creationId xmlns:p14="http://schemas.microsoft.com/office/powerpoint/2010/main" val="14634710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1143000"/>
          </a:xfrm>
        </p:spPr>
        <p:txBody>
          <a:bodyPr>
            <a:noAutofit/>
          </a:bodyPr>
          <a:lstStyle/>
          <a:p>
            <a:r>
              <a:rPr lang="en-US" sz="2400" b="1" dirty="0">
                <a:solidFill>
                  <a:srgbClr val="FF0000"/>
                </a:solidFill>
              </a:rPr>
              <a:t>buying on margin</a:t>
            </a:r>
            <a:r>
              <a:rPr lang="en-US" sz="2400" b="1" dirty="0" smtClean="0">
                <a:solidFill>
                  <a:srgbClr val="FF0000"/>
                </a:solidFill>
              </a:rPr>
              <a:t> </a:t>
            </a:r>
            <a:r>
              <a:rPr lang="en-US" sz="2400" b="1" dirty="0" smtClean="0"/>
              <a:t>		broker    	bull vs. bear market 		</a:t>
            </a:r>
            <a:r>
              <a:rPr lang="en-US" sz="2400" b="1" dirty="0" smtClean="0">
                <a:solidFill>
                  <a:srgbClr val="FF0000"/>
                </a:solidFill>
              </a:rPr>
              <a:t>overproduction “vs.” </a:t>
            </a:r>
            <a:r>
              <a:rPr lang="en-US" sz="2400" b="1" dirty="0" err="1" smtClean="0">
                <a:solidFill>
                  <a:srgbClr val="FF0000"/>
                </a:solidFill>
              </a:rPr>
              <a:t>underconsumption</a:t>
            </a:r>
            <a:endParaRPr lang="en-US" sz="2400" dirty="0">
              <a:solidFill>
                <a:srgbClr val="FF0000"/>
              </a:solidFill>
            </a:endParaRPr>
          </a:p>
        </p:txBody>
      </p:sp>
      <p:sp>
        <p:nvSpPr>
          <p:cNvPr id="3" name="Content Placeholder 2"/>
          <p:cNvSpPr>
            <a:spLocks noGrp="1"/>
          </p:cNvSpPr>
          <p:nvPr>
            <p:ph idx="1"/>
          </p:nvPr>
        </p:nvSpPr>
        <p:spPr>
          <a:xfrm>
            <a:off x="73446" y="1371600"/>
            <a:ext cx="9144000" cy="609599"/>
          </a:xfrm>
        </p:spPr>
        <p:txBody>
          <a:bodyPr>
            <a:noAutofit/>
          </a:bodyPr>
          <a:lstStyle/>
          <a:p>
            <a:pPr marL="0" indent="0">
              <a:buNone/>
            </a:pPr>
            <a:r>
              <a:rPr lang="en-US" sz="2400" b="1" u="sng" dirty="0"/>
              <a:t>b</a:t>
            </a:r>
            <a:r>
              <a:rPr lang="en-US" sz="2400" b="1" u="sng" dirty="0">
                <a:solidFill>
                  <a:srgbClr val="FF0000"/>
                </a:solidFill>
              </a:rPr>
              <a:t>uying on margin</a:t>
            </a:r>
            <a:r>
              <a:rPr lang="en-US" sz="2400" b="1" dirty="0">
                <a:solidFill>
                  <a:srgbClr val="FF0000"/>
                </a:solidFill>
              </a:rPr>
              <a:t>: buying stock by paying a percentage of a stock's price and borrowing the rest of the money from a broker, allowing one to make greater profits if the stock does well</a:t>
            </a:r>
            <a:endParaRPr lang="en-US" sz="2000" dirty="0">
              <a:solidFill>
                <a:srgbClr val="FF0000"/>
              </a:solidFill>
            </a:endParaRPr>
          </a:p>
        </p:txBody>
      </p:sp>
      <p:sp>
        <p:nvSpPr>
          <p:cNvPr id="5" name="Rectangle 4"/>
          <p:cNvSpPr/>
          <p:nvPr/>
        </p:nvSpPr>
        <p:spPr>
          <a:xfrm>
            <a:off x="89053" y="2895600"/>
            <a:ext cx="9144000" cy="523220"/>
          </a:xfrm>
          <a:prstGeom prst="rect">
            <a:avLst/>
          </a:prstGeom>
        </p:spPr>
        <p:txBody>
          <a:bodyPr wrap="square">
            <a:spAutoFit/>
          </a:bodyPr>
          <a:lstStyle/>
          <a:p>
            <a:r>
              <a:rPr lang="en-US" sz="2800" b="1" u="sng" dirty="0"/>
              <a:t>broker</a:t>
            </a:r>
            <a:r>
              <a:rPr lang="en-US" sz="2800" b="1" dirty="0"/>
              <a:t>: a person who buys and sells stocks for clients</a:t>
            </a:r>
            <a:endParaRPr lang="en-US" sz="2400" dirty="0"/>
          </a:p>
        </p:txBody>
      </p:sp>
      <p:sp>
        <p:nvSpPr>
          <p:cNvPr id="6" name="Rectangle 5"/>
          <p:cNvSpPr/>
          <p:nvPr/>
        </p:nvSpPr>
        <p:spPr>
          <a:xfrm>
            <a:off x="81248" y="3810000"/>
            <a:ext cx="9054947" cy="830997"/>
          </a:xfrm>
          <a:prstGeom prst="rect">
            <a:avLst/>
          </a:prstGeom>
        </p:spPr>
        <p:txBody>
          <a:bodyPr wrap="square">
            <a:spAutoFit/>
          </a:bodyPr>
          <a:lstStyle/>
          <a:p>
            <a:r>
              <a:rPr lang="en-US" sz="2400" b="1" u="sng" dirty="0"/>
              <a:t>bull market</a:t>
            </a:r>
            <a:r>
              <a:rPr lang="en-US" sz="2400" b="1" dirty="0"/>
              <a:t>: a period in which stock prices are steadily </a:t>
            </a:r>
            <a:r>
              <a:rPr lang="en-US" sz="2400" b="1" dirty="0" smtClean="0"/>
              <a:t>rising 	 </a:t>
            </a:r>
            <a:r>
              <a:rPr lang="en-US" sz="2400" b="1" u="sng" dirty="0" smtClean="0"/>
              <a:t>bear </a:t>
            </a:r>
            <a:r>
              <a:rPr lang="en-US" sz="2400" b="1" u="sng" dirty="0"/>
              <a:t>market</a:t>
            </a:r>
            <a:r>
              <a:rPr lang="en-US" sz="2400" b="1" dirty="0"/>
              <a:t>: a period in which stock prices are steadily decreasing</a:t>
            </a:r>
            <a:endParaRPr lang="en-US" sz="2400" dirty="0"/>
          </a:p>
        </p:txBody>
      </p:sp>
      <p:sp>
        <p:nvSpPr>
          <p:cNvPr id="7" name="Rectangle 6"/>
          <p:cNvSpPr/>
          <p:nvPr/>
        </p:nvSpPr>
        <p:spPr>
          <a:xfrm>
            <a:off x="73446" y="5059740"/>
            <a:ext cx="9070553" cy="1569660"/>
          </a:xfrm>
          <a:prstGeom prst="rect">
            <a:avLst/>
          </a:prstGeom>
        </p:spPr>
        <p:txBody>
          <a:bodyPr wrap="square">
            <a:spAutoFit/>
          </a:bodyPr>
          <a:lstStyle/>
          <a:p>
            <a:r>
              <a:rPr lang="en-US" sz="2400" b="1" u="sng" dirty="0">
                <a:solidFill>
                  <a:srgbClr val="FF0000"/>
                </a:solidFill>
              </a:rPr>
              <a:t>overproduction</a:t>
            </a:r>
            <a:r>
              <a:rPr lang="en-US" sz="2400" b="1" dirty="0">
                <a:solidFill>
                  <a:srgbClr val="FF0000"/>
                </a:solidFill>
              </a:rPr>
              <a:t>: a situation in which more goods are being produced than people can afford to </a:t>
            </a:r>
            <a:r>
              <a:rPr lang="en-US" sz="2400" b="1" dirty="0" smtClean="0">
                <a:solidFill>
                  <a:srgbClr val="FF0000"/>
                </a:solidFill>
              </a:rPr>
              <a:t>buy 			 </a:t>
            </a:r>
            <a:r>
              <a:rPr lang="en-US" sz="2400" b="1" u="sng" dirty="0" err="1" smtClean="0">
                <a:solidFill>
                  <a:srgbClr val="FF0000"/>
                </a:solidFill>
              </a:rPr>
              <a:t>underconsumption</a:t>
            </a:r>
            <a:r>
              <a:rPr lang="en-US" sz="2400" b="1" dirty="0">
                <a:solidFill>
                  <a:srgbClr val="FF0000"/>
                </a:solidFill>
              </a:rPr>
              <a:t>: a situation in which people are purchasing fewer goods than the economy is producing</a:t>
            </a:r>
            <a:endParaRPr lang="en-US" sz="2400" dirty="0">
              <a:solidFill>
                <a:srgbClr val="FF0000"/>
              </a:solidFill>
            </a:endParaRPr>
          </a:p>
        </p:txBody>
      </p:sp>
    </p:spTree>
    <p:extLst>
      <p:ext uri="{BB962C8B-B14F-4D97-AF65-F5344CB8AC3E}">
        <p14:creationId xmlns:p14="http://schemas.microsoft.com/office/powerpoint/2010/main" val="20256154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04800"/>
            <a:ext cx="9220199" cy="1143000"/>
          </a:xfrm>
        </p:spPr>
        <p:txBody>
          <a:bodyPr>
            <a:noAutofit/>
          </a:bodyPr>
          <a:lstStyle/>
          <a:p>
            <a:r>
              <a:rPr lang="en-US" sz="3600" b="1" u="sng" dirty="0">
                <a:solidFill>
                  <a:srgbClr val="FF0000"/>
                </a:solidFill>
              </a:rPr>
              <a:t>c</a:t>
            </a:r>
            <a:r>
              <a:rPr lang="en-US" sz="3600" b="1" u="sng" dirty="0" smtClean="0">
                <a:solidFill>
                  <a:srgbClr val="FF0000"/>
                </a:solidFill>
              </a:rPr>
              <a:t>onservative vs. liberal</a:t>
            </a:r>
            <a:endParaRPr lang="en-US" sz="3600" u="sng" dirty="0">
              <a:solidFill>
                <a:srgbClr val="FF0000"/>
              </a:solidFill>
            </a:endParaRPr>
          </a:p>
        </p:txBody>
      </p:sp>
      <p:sp>
        <p:nvSpPr>
          <p:cNvPr id="3" name="Content Placeholder 2"/>
          <p:cNvSpPr>
            <a:spLocks noGrp="1"/>
          </p:cNvSpPr>
          <p:nvPr>
            <p:ph idx="1"/>
          </p:nvPr>
        </p:nvSpPr>
        <p:spPr>
          <a:xfrm>
            <a:off x="1" y="762000"/>
            <a:ext cx="9144000" cy="609599"/>
          </a:xfrm>
        </p:spPr>
        <p:txBody>
          <a:bodyPr>
            <a:noAutofit/>
          </a:bodyPr>
          <a:lstStyle/>
          <a:p>
            <a:pPr marL="0" indent="0">
              <a:buNone/>
            </a:pPr>
            <a:r>
              <a:rPr lang="en-US" sz="2400" b="1" u="sng" dirty="0">
                <a:solidFill>
                  <a:srgbClr val="FF0000"/>
                </a:solidFill>
              </a:rPr>
              <a:t>conservative</a:t>
            </a:r>
            <a:r>
              <a:rPr lang="en-US" sz="2400" b="1" dirty="0">
                <a:solidFill>
                  <a:srgbClr val="FF0000"/>
                </a:solidFill>
              </a:rPr>
              <a:t>: someone who cherishes and seeks to preserve traditional customs and </a:t>
            </a:r>
            <a:r>
              <a:rPr lang="en-US" sz="2400" b="1" dirty="0" smtClean="0">
                <a:solidFill>
                  <a:srgbClr val="FF0000"/>
                </a:solidFill>
              </a:rPr>
              <a:t>values; </a:t>
            </a:r>
          </a:p>
          <a:p>
            <a:pPr marL="0" indent="0">
              <a:buNone/>
            </a:pPr>
            <a:r>
              <a:rPr lang="en-US" sz="2400" b="1" dirty="0" smtClean="0">
                <a:solidFill>
                  <a:srgbClr val="FF0000"/>
                </a:solidFill>
              </a:rPr>
              <a:t>conservatives </a:t>
            </a:r>
            <a:r>
              <a:rPr lang="en-US" sz="2400" b="1" dirty="0">
                <a:solidFill>
                  <a:srgbClr val="FF0000"/>
                </a:solidFill>
              </a:rPr>
              <a:t>in the </a:t>
            </a:r>
            <a:r>
              <a:rPr lang="en-US" sz="2400" b="1" dirty="0" smtClean="0">
                <a:solidFill>
                  <a:srgbClr val="FF0000"/>
                </a:solidFill>
              </a:rPr>
              <a:t>1930s valued </a:t>
            </a:r>
            <a:r>
              <a:rPr lang="en-US" sz="2400" b="1" dirty="0">
                <a:solidFill>
                  <a:srgbClr val="FF0000"/>
                </a:solidFill>
              </a:rPr>
              <a:t>included </a:t>
            </a:r>
            <a:r>
              <a:rPr lang="en-US" sz="2400" b="1" i="1" u="sng" dirty="0">
                <a:solidFill>
                  <a:srgbClr val="FF0000"/>
                </a:solidFill>
              </a:rPr>
              <a:t>self-reliance, individual responsibility, and personal liberty</a:t>
            </a:r>
            <a:r>
              <a:rPr lang="en-US" sz="2400" b="1" dirty="0">
                <a:solidFill>
                  <a:srgbClr val="FF0000"/>
                </a:solidFill>
              </a:rPr>
              <a:t>. </a:t>
            </a:r>
            <a:r>
              <a:rPr lang="en-US" sz="2400" b="1" dirty="0"/>
              <a:t>Conservatives tend to prefer the </a:t>
            </a:r>
            <a:r>
              <a:rPr lang="en-US" sz="2400" b="1" i="1" u="sng" dirty="0"/>
              <a:t>status quo</a:t>
            </a:r>
            <a:r>
              <a:rPr lang="en-US" sz="2400" b="1" dirty="0"/>
              <a:t>, or current conditions, to abrupt changes. </a:t>
            </a:r>
            <a:endParaRPr lang="en-US" sz="2400" b="1" dirty="0" smtClean="0"/>
          </a:p>
          <a:p>
            <a:pPr marL="0" indent="0">
              <a:buNone/>
            </a:pPr>
            <a:r>
              <a:rPr lang="en-US" sz="2400" b="1" dirty="0" smtClean="0"/>
              <a:t>They </a:t>
            </a:r>
            <a:r>
              <a:rPr lang="en-US" sz="2400" b="1" dirty="0"/>
              <a:t>accept change, but only in moderation. Depression-era conservatives </a:t>
            </a:r>
            <a:r>
              <a:rPr lang="en-US" sz="2400" b="1" i="1" u="sng" dirty="0"/>
              <a:t>opposed large governmental efforts to effect change</a:t>
            </a:r>
            <a:r>
              <a:rPr lang="en-US" sz="2400" b="1" dirty="0"/>
              <a:t>, which they felt challenged their values</a:t>
            </a:r>
            <a:r>
              <a:rPr lang="en-US" sz="2400" dirty="0"/>
              <a:t>.</a:t>
            </a:r>
            <a:endParaRPr lang="en-US" sz="2400" b="1" dirty="0"/>
          </a:p>
        </p:txBody>
      </p:sp>
      <p:sp>
        <p:nvSpPr>
          <p:cNvPr id="5" name="Rectangle 4"/>
          <p:cNvSpPr/>
          <p:nvPr/>
        </p:nvSpPr>
        <p:spPr>
          <a:xfrm>
            <a:off x="76200" y="4397276"/>
            <a:ext cx="9144000" cy="2308324"/>
          </a:xfrm>
          <a:prstGeom prst="rect">
            <a:avLst/>
          </a:prstGeom>
        </p:spPr>
        <p:txBody>
          <a:bodyPr wrap="square">
            <a:spAutoFit/>
          </a:bodyPr>
          <a:lstStyle/>
          <a:p>
            <a:r>
              <a:rPr lang="en-US" sz="2400" b="1" u="sng" dirty="0"/>
              <a:t>liberal</a:t>
            </a:r>
            <a:r>
              <a:rPr lang="en-US" sz="2400" b="1" dirty="0"/>
              <a:t>: someone committed to the expansion of </a:t>
            </a:r>
            <a:r>
              <a:rPr lang="en-US" sz="2400" b="1" dirty="0" smtClean="0"/>
              <a:t>liberty; </a:t>
            </a:r>
          </a:p>
          <a:p>
            <a:r>
              <a:rPr lang="en-US" sz="2400" b="1" dirty="0" smtClean="0"/>
              <a:t>By </a:t>
            </a:r>
            <a:r>
              <a:rPr lang="en-US" sz="2400" b="1" dirty="0"/>
              <a:t>the start of the Progressive Era, many liberals believed that the </a:t>
            </a:r>
            <a:r>
              <a:rPr lang="en-US" sz="2400" b="1" i="1" u="sng" dirty="0">
                <a:solidFill>
                  <a:srgbClr val="FF0000"/>
                </a:solidFill>
              </a:rPr>
              <a:t>government should play a role in regulating economic affairs</a:t>
            </a:r>
            <a:r>
              <a:rPr lang="en-US" sz="2400" b="1" dirty="0">
                <a:solidFill>
                  <a:srgbClr val="FF0000"/>
                </a:solidFill>
              </a:rPr>
              <a:t>. </a:t>
            </a:r>
            <a:r>
              <a:rPr lang="en-US" sz="2400" b="1" dirty="0" smtClean="0">
                <a:solidFill>
                  <a:srgbClr val="FF0000"/>
                </a:solidFill>
              </a:rPr>
              <a:t> </a:t>
            </a:r>
          </a:p>
          <a:p>
            <a:r>
              <a:rPr lang="en-US" sz="2400" b="1" dirty="0" smtClean="0"/>
              <a:t>As </a:t>
            </a:r>
            <a:r>
              <a:rPr lang="en-US" sz="2400" b="1" dirty="0"/>
              <a:t>the Depression set in, </a:t>
            </a:r>
            <a:r>
              <a:rPr lang="en-US" sz="2400" b="1" i="1" u="sng" dirty="0">
                <a:solidFill>
                  <a:srgbClr val="FF0000"/>
                </a:solidFill>
              </a:rPr>
              <a:t>liberals looked to the government to expand its powers</a:t>
            </a:r>
            <a:r>
              <a:rPr lang="en-US" sz="2400" b="1" dirty="0">
                <a:solidFill>
                  <a:srgbClr val="FF0000"/>
                </a:solidFill>
              </a:rPr>
              <a:t> </a:t>
            </a:r>
            <a:r>
              <a:rPr lang="en-US" sz="2400" b="1" dirty="0"/>
              <a:t>once again to protect individual liberty. However, now they defined liberty as </a:t>
            </a:r>
            <a:r>
              <a:rPr lang="en-US" sz="2400" b="1" i="1" u="sng" dirty="0">
                <a:solidFill>
                  <a:srgbClr val="FF0000"/>
                </a:solidFill>
              </a:rPr>
              <a:t>freedom from hunger and poverty.</a:t>
            </a:r>
          </a:p>
        </p:txBody>
      </p:sp>
    </p:spTree>
    <p:extLst>
      <p:ext uri="{BB962C8B-B14F-4D97-AF65-F5344CB8AC3E}">
        <p14:creationId xmlns:p14="http://schemas.microsoft.com/office/powerpoint/2010/main" val="4012748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1)">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5" name="Picture 5" descr="Description: http://www.sniper.at/crash-29/stock-market-crash-1929-DJ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 y="3389580"/>
            <a:ext cx="4737253" cy="338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4919"/>
          <a:stretch/>
        </p:blipFill>
        <p:spPr bwMode="auto">
          <a:xfrm>
            <a:off x="240204" y="0"/>
            <a:ext cx="8488817" cy="322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82"/>
          <a:stretch/>
        </p:blipFill>
        <p:spPr bwMode="auto">
          <a:xfrm>
            <a:off x="6256344" y="3303849"/>
            <a:ext cx="2887656" cy="355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11656" y="3124200"/>
            <a:ext cx="2065344" cy="2400657"/>
          </a:xfrm>
          <a:prstGeom prst="rect">
            <a:avLst/>
          </a:prstGeom>
        </p:spPr>
        <p:txBody>
          <a:bodyPr wrap="square">
            <a:spAutoFit/>
          </a:bodyPr>
          <a:lstStyle/>
          <a:p>
            <a:r>
              <a:rPr lang="en-US" sz="1500" dirty="0" smtClean="0"/>
              <a:t>As </a:t>
            </a:r>
            <a:r>
              <a:rPr lang="en-US" sz="1500" dirty="0"/>
              <a:t>the graph </a:t>
            </a:r>
            <a:r>
              <a:rPr lang="en-US" sz="1500" dirty="0" smtClean="0"/>
              <a:t> to the right shows</a:t>
            </a:r>
            <a:r>
              <a:rPr lang="en-US" sz="1500" dirty="0"/>
              <a:t>, the index of industrial stocks plunged between its peak in 1929 and 1932, losing nearly two thirds of its value. A stock index measures the performance of stock prices over time.</a:t>
            </a:r>
            <a:endParaRPr lang="en-US" sz="1500" dirty="0">
              <a:effectLst/>
            </a:endParaRPr>
          </a:p>
        </p:txBody>
      </p:sp>
      <p:sp>
        <p:nvSpPr>
          <p:cNvPr id="9" name="TextBox 8"/>
          <p:cNvSpPr txBox="1"/>
          <p:nvPr/>
        </p:nvSpPr>
        <p:spPr>
          <a:xfrm>
            <a:off x="1371600" y="3440668"/>
            <a:ext cx="1981200" cy="369332"/>
          </a:xfrm>
          <a:prstGeom prst="rect">
            <a:avLst/>
          </a:prstGeom>
          <a:solidFill>
            <a:srgbClr val="FFFF00"/>
          </a:solidFill>
        </p:spPr>
        <p:txBody>
          <a:bodyPr wrap="square" rtlCol="0">
            <a:spAutoFit/>
          </a:bodyPr>
          <a:lstStyle/>
          <a:p>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sp>
        <p:nvSpPr>
          <p:cNvPr id="4" name="TextBox 3"/>
          <p:cNvSpPr txBox="1"/>
          <p:nvPr/>
        </p:nvSpPr>
        <p:spPr>
          <a:xfrm>
            <a:off x="4587766" y="5410200"/>
            <a:ext cx="1713123" cy="1569660"/>
          </a:xfrm>
          <a:prstGeom prst="rect">
            <a:avLst/>
          </a:prstGeom>
          <a:noFill/>
        </p:spPr>
        <p:txBody>
          <a:bodyPr wrap="square" rtlCol="0">
            <a:spAutoFit/>
          </a:bodyPr>
          <a:lstStyle/>
          <a:p>
            <a:pPr algn="ctr"/>
            <a:r>
              <a:rPr lang="en-US" sz="2400" b="1" dirty="0" smtClean="0"/>
              <a:t>INTERPRET </a:t>
            </a:r>
            <a:r>
              <a:rPr lang="en-US" sz="2400" b="1" u="sng" dirty="0" smtClean="0"/>
              <a:t>any</a:t>
            </a:r>
            <a:r>
              <a:rPr lang="en-US" sz="2400" b="1" dirty="0" smtClean="0"/>
              <a:t> of these graphs</a:t>
            </a:r>
            <a:endParaRPr lang="en-US" sz="2400" b="1" dirty="0"/>
          </a:p>
        </p:txBody>
      </p:sp>
      <p:sp>
        <p:nvSpPr>
          <p:cNvPr id="5" name="Rectangle 4"/>
          <p:cNvSpPr/>
          <p:nvPr/>
        </p:nvSpPr>
        <p:spPr>
          <a:xfrm>
            <a:off x="838200" y="632936"/>
            <a:ext cx="8001000" cy="738664"/>
          </a:xfrm>
          <a:prstGeom prst="rect">
            <a:avLst/>
          </a:prstGeom>
        </p:spPr>
        <p:txBody>
          <a:bodyPr wrap="square">
            <a:spAutoFit/>
          </a:bodyPr>
          <a:lstStyle/>
          <a:p>
            <a:r>
              <a:rPr lang="en-US" sz="1400" b="1" dirty="0"/>
              <a:t>This graph shows how the business cycle repeats itself over time. The cycle begins with a period of economic expansion. In time, economic activity peaks, and then the business cycle moves into a period of decline. After the downturn reaches its lowest point, a new period of economic expansion begins.</a:t>
            </a:r>
            <a:endParaRPr lang="en-US" sz="1400" b="1" dirty="0">
              <a:effectLst/>
            </a:endParaRPr>
          </a:p>
        </p:txBody>
      </p:sp>
    </p:spTree>
    <p:extLst>
      <p:ext uri="{BB962C8B-B14F-4D97-AF65-F5344CB8AC3E}">
        <p14:creationId xmlns:p14="http://schemas.microsoft.com/office/powerpoint/2010/main" val="3344173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38100"/>
            <a:ext cx="724852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1143000"/>
            <a:ext cx="1752600" cy="646331"/>
          </a:xfrm>
          <a:prstGeom prst="rect">
            <a:avLst/>
          </a:prstGeom>
          <a:solidFill>
            <a:srgbClr val="FFFF00"/>
          </a:solidFill>
        </p:spPr>
        <p:txBody>
          <a:bodyPr wrap="square" rtlCol="0">
            <a:spAutoFit/>
          </a:bodyPr>
          <a:lstStyle/>
          <a:p>
            <a:pPr algn="ctr"/>
            <a:endParaRPr lang="en-US" dirty="0" smtClean="0">
              <a:ln>
                <a:solidFill>
                  <a:srgbClr val="FF0000"/>
                </a:solidFill>
              </a:ln>
              <a:solidFill>
                <a:srgbClr val="FF0000"/>
              </a:solidFill>
            </a:endParaRPr>
          </a:p>
          <a:p>
            <a:pPr algn="ct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sp>
        <p:nvSpPr>
          <p:cNvPr id="6" name="TextBox 5"/>
          <p:cNvSpPr txBox="1"/>
          <p:nvPr/>
        </p:nvSpPr>
        <p:spPr>
          <a:xfrm>
            <a:off x="1143000" y="3962400"/>
            <a:ext cx="1136822" cy="646331"/>
          </a:xfrm>
          <a:prstGeom prst="rect">
            <a:avLst/>
          </a:prstGeom>
          <a:solidFill>
            <a:srgbClr val="FFFF00"/>
          </a:solidFill>
        </p:spPr>
        <p:txBody>
          <a:bodyPr wrap="square" rtlCol="0">
            <a:spAutoFit/>
          </a:bodyPr>
          <a:lstStyle/>
          <a:p>
            <a:pPr algn="ctr"/>
            <a:endParaRPr lang="en-US" dirty="0" smtClean="0">
              <a:ln>
                <a:solidFill>
                  <a:srgbClr val="FF0000"/>
                </a:solidFill>
              </a:ln>
              <a:solidFill>
                <a:srgbClr val="FF0000"/>
              </a:solidFill>
            </a:endParaRPr>
          </a:p>
          <a:p>
            <a:pPr algn="ct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sp>
        <p:nvSpPr>
          <p:cNvPr id="7" name="TextBox 6"/>
          <p:cNvSpPr txBox="1"/>
          <p:nvPr/>
        </p:nvSpPr>
        <p:spPr>
          <a:xfrm>
            <a:off x="6781800" y="2678668"/>
            <a:ext cx="1219200" cy="923330"/>
          </a:xfrm>
          <a:prstGeom prst="rect">
            <a:avLst/>
          </a:prstGeom>
          <a:solidFill>
            <a:srgbClr val="FFFF00"/>
          </a:solidFill>
        </p:spPr>
        <p:txBody>
          <a:bodyPr wrap="square" rtlCol="0">
            <a:spAutoFit/>
          </a:bodyPr>
          <a:lstStyle/>
          <a:p>
            <a:endParaRPr lang="en-US" dirty="0" smtClean="0">
              <a:ln>
                <a:solidFill>
                  <a:srgbClr val="FF0000"/>
                </a:solidFill>
              </a:ln>
              <a:solidFill>
                <a:srgbClr val="FF0000"/>
              </a:solidFill>
            </a:endParaRPr>
          </a:p>
          <a:p>
            <a:r>
              <a:rPr lang="en-US" dirty="0" smtClean="0">
                <a:ln>
                  <a:solidFill>
                    <a:srgbClr val="FF0000"/>
                  </a:solidFill>
                </a:ln>
                <a:solidFill>
                  <a:srgbClr val="FF0000"/>
                </a:solidFill>
              </a:rPr>
              <a:t>????????</a:t>
            </a:r>
          </a:p>
          <a:p>
            <a:endParaRPr lang="en-US" dirty="0">
              <a:ln>
                <a:solidFill>
                  <a:srgbClr val="FF0000"/>
                </a:solidFill>
              </a:ln>
              <a:solidFill>
                <a:srgbClr val="FF0000"/>
              </a:solidFill>
            </a:endParaRPr>
          </a:p>
        </p:txBody>
      </p:sp>
      <p:sp>
        <p:nvSpPr>
          <p:cNvPr id="8" name="TextBox 7"/>
          <p:cNvSpPr txBox="1"/>
          <p:nvPr/>
        </p:nvSpPr>
        <p:spPr>
          <a:xfrm>
            <a:off x="1143000" y="5500300"/>
            <a:ext cx="1905000" cy="1200329"/>
          </a:xfrm>
          <a:prstGeom prst="rect">
            <a:avLst/>
          </a:prstGeom>
          <a:solidFill>
            <a:srgbClr val="FFFF00"/>
          </a:solidFill>
        </p:spPr>
        <p:txBody>
          <a:bodyPr wrap="square" rtlCol="0">
            <a:spAutoFit/>
          </a:bodyPr>
          <a:lstStyle/>
          <a:p>
            <a:endParaRPr lang="en-US" dirty="0" smtClean="0">
              <a:ln>
                <a:solidFill>
                  <a:srgbClr val="FF0000"/>
                </a:solidFill>
              </a:ln>
              <a:solidFill>
                <a:srgbClr val="FF0000"/>
              </a:solidFill>
            </a:endParaRPr>
          </a:p>
          <a:p>
            <a:pPr algn="ctr"/>
            <a:r>
              <a:rPr lang="en-US" dirty="0" smtClean="0">
                <a:ln>
                  <a:solidFill>
                    <a:srgbClr val="FF0000"/>
                  </a:solidFill>
                </a:ln>
                <a:solidFill>
                  <a:srgbClr val="FF0000"/>
                </a:solidFill>
              </a:rPr>
              <a:t>??????????</a:t>
            </a:r>
          </a:p>
          <a:p>
            <a:endParaRPr lang="en-US" dirty="0">
              <a:ln>
                <a:solidFill>
                  <a:srgbClr val="FF0000"/>
                </a:solidFill>
              </a:ln>
              <a:solidFill>
                <a:srgbClr val="FF0000"/>
              </a:solidFill>
            </a:endParaRPr>
          </a:p>
          <a:p>
            <a:endParaRPr lang="en-US" dirty="0">
              <a:ln>
                <a:solidFill>
                  <a:srgbClr val="FF0000"/>
                </a:solidFill>
              </a:ln>
              <a:solidFill>
                <a:srgbClr val="FF0000"/>
              </a:solidFill>
            </a:endParaRPr>
          </a:p>
        </p:txBody>
      </p:sp>
      <p:sp>
        <p:nvSpPr>
          <p:cNvPr id="9" name="TextBox 8"/>
          <p:cNvSpPr txBox="1"/>
          <p:nvPr/>
        </p:nvSpPr>
        <p:spPr>
          <a:xfrm>
            <a:off x="6248400" y="1143000"/>
            <a:ext cx="1447800" cy="923330"/>
          </a:xfrm>
          <a:prstGeom prst="rect">
            <a:avLst/>
          </a:prstGeom>
          <a:solidFill>
            <a:srgbClr val="FFFF00"/>
          </a:solidFill>
        </p:spPr>
        <p:txBody>
          <a:bodyPr wrap="square" rtlCol="0">
            <a:spAutoFit/>
          </a:bodyPr>
          <a:lstStyle/>
          <a:p>
            <a:pPr algn="ctr"/>
            <a:endParaRPr lang="en-US" dirty="0" smtClean="0">
              <a:ln>
                <a:solidFill>
                  <a:srgbClr val="FF0000"/>
                </a:solidFill>
              </a:ln>
              <a:solidFill>
                <a:srgbClr val="FF0000"/>
              </a:solidFill>
            </a:endParaRPr>
          </a:p>
          <a:p>
            <a:pPr algn="ctr"/>
            <a:r>
              <a:rPr lang="en-US" dirty="0" smtClean="0">
                <a:ln>
                  <a:solidFill>
                    <a:srgbClr val="FF0000"/>
                  </a:solidFill>
                </a:ln>
                <a:solidFill>
                  <a:srgbClr val="FF0000"/>
                </a:solidFill>
              </a:rPr>
              <a:t>???????</a:t>
            </a:r>
          </a:p>
          <a:p>
            <a:pPr algn="ctr"/>
            <a:endParaRPr lang="en-US" dirty="0">
              <a:ln>
                <a:solidFill>
                  <a:srgbClr val="FF0000"/>
                </a:solidFill>
              </a:ln>
              <a:solidFill>
                <a:srgbClr val="FF0000"/>
              </a:solidFill>
            </a:endParaRPr>
          </a:p>
        </p:txBody>
      </p:sp>
    </p:spTree>
    <p:extLst>
      <p:ext uri="{BB962C8B-B14F-4D97-AF65-F5344CB8AC3E}">
        <p14:creationId xmlns:p14="http://schemas.microsoft.com/office/powerpoint/2010/main" val="3582281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Fact or Fiction?</a:t>
            </a:r>
            <a:endParaRPr lang="en-US" u="sng" dirty="0"/>
          </a:p>
        </p:txBody>
      </p:sp>
      <p:sp>
        <p:nvSpPr>
          <p:cNvPr id="3" name="Content Placeholder 2"/>
          <p:cNvSpPr>
            <a:spLocks noGrp="1"/>
          </p:cNvSpPr>
          <p:nvPr>
            <p:ph idx="1"/>
          </p:nvPr>
        </p:nvSpPr>
        <p:spPr>
          <a:xfrm>
            <a:off x="457200" y="1600201"/>
            <a:ext cx="8229600" cy="2743200"/>
          </a:xfrm>
        </p:spPr>
        <p:txBody>
          <a:bodyPr/>
          <a:lstStyle/>
          <a:p>
            <a:pPr marL="0" indent="0">
              <a:buNone/>
            </a:pPr>
            <a:r>
              <a:rPr lang="en-US" sz="4000" dirty="0" smtClean="0"/>
              <a:t>On October 29, 1929 over 6 million shares were “dumped” in a day, and by mid-November roughly $30 million dollars were lost in the stock market.</a:t>
            </a:r>
            <a:endParaRPr lang="en-US" sz="4000" dirty="0"/>
          </a:p>
        </p:txBody>
      </p:sp>
      <p:sp>
        <p:nvSpPr>
          <p:cNvPr id="5" name="TextBox 4"/>
          <p:cNvSpPr txBox="1"/>
          <p:nvPr/>
        </p:nvSpPr>
        <p:spPr>
          <a:xfrm>
            <a:off x="304800" y="4419600"/>
            <a:ext cx="8839200" cy="1323439"/>
          </a:xfrm>
          <a:prstGeom prst="rect">
            <a:avLst/>
          </a:prstGeom>
          <a:noFill/>
        </p:spPr>
        <p:txBody>
          <a:bodyPr wrap="square" rtlCol="0">
            <a:spAutoFit/>
          </a:bodyPr>
          <a:lstStyle/>
          <a:p>
            <a:pPr algn="ctr"/>
            <a:r>
              <a:rPr lang="en-US" sz="4400" b="1" u="sng" dirty="0" smtClean="0"/>
              <a:t>FICTION:  </a:t>
            </a:r>
          </a:p>
          <a:p>
            <a:r>
              <a:rPr lang="en-US" sz="3600" b="1" dirty="0" smtClean="0"/>
              <a:t>16 MILLION </a:t>
            </a:r>
            <a:r>
              <a:rPr lang="en-US" sz="3600" b="1" i="1" dirty="0" smtClean="0"/>
              <a:t>shares		$30 BILLION lost!!!!</a:t>
            </a:r>
            <a:endParaRPr lang="en-US" sz="3600" b="1" dirty="0"/>
          </a:p>
        </p:txBody>
      </p:sp>
      <p:sp>
        <p:nvSpPr>
          <p:cNvPr id="6" name="Rectangle 5"/>
          <p:cNvSpPr/>
          <p:nvPr/>
        </p:nvSpPr>
        <p:spPr>
          <a:xfrm>
            <a:off x="5943600" y="1447800"/>
            <a:ext cx="3010761"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 million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418959" y="2819400"/>
            <a:ext cx="2840842" cy="830997"/>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$30 billion</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10843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u="sng" dirty="0" smtClean="0"/>
              <a:t>Which of these is FICTION?</a:t>
            </a:r>
            <a:endParaRPr lang="en-US" u="sng" dirty="0"/>
          </a:p>
        </p:txBody>
      </p:sp>
      <p:sp>
        <p:nvSpPr>
          <p:cNvPr id="3" name="Content Placeholder 2"/>
          <p:cNvSpPr>
            <a:spLocks noGrp="1"/>
          </p:cNvSpPr>
          <p:nvPr>
            <p:ph idx="1"/>
          </p:nvPr>
        </p:nvSpPr>
        <p:spPr>
          <a:xfrm>
            <a:off x="0" y="1295400"/>
            <a:ext cx="8991600" cy="5334000"/>
          </a:xfrm>
        </p:spPr>
        <p:txBody>
          <a:bodyPr>
            <a:normAutofit fontScale="70000" lnSpcReduction="20000"/>
          </a:bodyPr>
          <a:lstStyle/>
          <a:p>
            <a:pPr marL="0" indent="0">
              <a:buNone/>
            </a:pPr>
            <a:r>
              <a:rPr lang="en-US" b="1" u="sng" dirty="0">
                <a:solidFill>
                  <a:srgbClr val="FF0000"/>
                </a:solidFill>
              </a:rPr>
              <a:t>CAUSES OF THE GREAT DEPRESSION </a:t>
            </a:r>
            <a:endParaRPr lang="en-US" b="1" u="sng" dirty="0" smtClean="0">
              <a:solidFill>
                <a:srgbClr val="FF0000"/>
              </a:solidFill>
            </a:endParaRPr>
          </a:p>
          <a:p>
            <a:pPr marL="0" indent="0">
              <a:buNone/>
            </a:pPr>
            <a:r>
              <a:rPr lang="en-US" dirty="0" smtClean="0"/>
              <a:t>Although historians and </a:t>
            </a:r>
            <a:r>
              <a:rPr lang="en-US" dirty="0"/>
              <a:t>economists differ on the main causes of the </a:t>
            </a:r>
            <a:r>
              <a:rPr lang="en-US" dirty="0" smtClean="0"/>
              <a:t>Great Depression</a:t>
            </a:r>
            <a:r>
              <a:rPr lang="en-US" dirty="0"/>
              <a:t>, most cite a common set of factors, among them:</a:t>
            </a:r>
          </a:p>
          <a:p>
            <a:r>
              <a:rPr lang="en-US" dirty="0" smtClean="0"/>
              <a:t>tariffs and </a:t>
            </a:r>
            <a:r>
              <a:rPr lang="en-US" dirty="0"/>
              <a:t>war debt policies that cut down the </a:t>
            </a:r>
            <a:r>
              <a:rPr lang="en-US" dirty="0" smtClean="0"/>
              <a:t>foreign market </a:t>
            </a:r>
            <a:r>
              <a:rPr lang="en-US" dirty="0"/>
              <a:t>for  </a:t>
            </a:r>
            <a:r>
              <a:rPr lang="en-US" dirty="0" smtClean="0"/>
              <a:t>  </a:t>
            </a:r>
          </a:p>
          <a:p>
            <a:pPr marL="0" indent="0">
              <a:buNone/>
            </a:pPr>
            <a:r>
              <a:rPr lang="en-US" dirty="0"/>
              <a:t> </a:t>
            </a:r>
            <a:r>
              <a:rPr lang="en-US" dirty="0" smtClean="0"/>
              <a:t>      American goods</a:t>
            </a:r>
            <a:endParaRPr lang="en-US" dirty="0"/>
          </a:p>
          <a:p>
            <a:r>
              <a:rPr lang="en-US" dirty="0" smtClean="0"/>
              <a:t>a </a:t>
            </a:r>
            <a:r>
              <a:rPr lang="en-US" dirty="0"/>
              <a:t>crisis in the farm sector</a:t>
            </a:r>
          </a:p>
          <a:p>
            <a:r>
              <a:rPr lang="en-US" dirty="0" smtClean="0"/>
              <a:t>the </a:t>
            </a:r>
            <a:r>
              <a:rPr lang="en-US" dirty="0"/>
              <a:t>availability of easy credit</a:t>
            </a:r>
          </a:p>
          <a:p>
            <a:r>
              <a:rPr lang="en-US" dirty="0" smtClean="0"/>
              <a:t>equal </a:t>
            </a:r>
            <a:r>
              <a:rPr lang="en-US" dirty="0"/>
              <a:t>distribution of </a:t>
            </a:r>
            <a:r>
              <a:rPr lang="en-US" dirty="0" smtClean="0"/>
              <a:t>income</a:t>
            </a:r>
          </a:p>
          <a:p>
            <a:endParaRPr lang="en-US" dirty="0"/>
          </a:p>
          <a:p>
            <a:pPr marL="0" indent="0">
              <a:buNone/>
            </a:pPr>
            <a:r>
              <a:rPr lang="en-US" dirty="0"/>
              <a:t>These factors led to falling demand for </a:t>
            </a:r>
            <a:r>
              <a:rPr lang="en-US" dirty="0" smtClean="0"/>
              <a:t>consumer goods</a:t>
            </a:r>
            <a:r>
              <a:rPr lang="en-US" dirty="0"/>
              <a:t>, even as </a:t>
            </a:r>
            <a:r>
              <a:rPr lang="en-US" dirty="0" smtClean="0"/>
              <a:t>newly  mechanized </a:t>
            </a:r>
            <a:r>
              <a:rPr lang="en-US" dirty="0"/>
              <a:t>factories produced </a:t>
            </a:r>
            <a:r>
              <a:rPr lang="en-US" dirty="0" smtClean="0"/>
              <a:t>more products</a:t>
            </a:r>
            <a:r>
              <a:rPr lang="en-US" dirty="0"/>
              <a:t>. The federal government contributed to the </a:t>
            </a:r>
            <a:r>
              <a:rPr lang="en-US" dirty="0" smtClean="0"/>
              <a:t>crisis by </a:t>
            </a:r>
            <a:r>
              <a:rPr lang="en-US" dirty="0"/>
              <a:t>keeping interest rates low, thereby allowing </a:t>
            </a:r>
            <a:r>
              <a:rPr lang="en-US" dirty="0" smtClean="0"/>
              <a:t>companies and </a:t>
            </a:r>
            <a:r>
              <a:rPr lang="en-US" dirty="0"/>
              <a:t>individuals to borrow easily and build up large </a:t>
            </a:r>
            <a:r>
              <a:rPr lang="en-US" dirty="0" smtClean="0"/>
              <a:t>debts. Some </a:t>
            </a:r>
            <a:r>
              <a:rPr lang="en-US" dirty="0"/>
              <a:t>of this borrowed money was used to buy the </a:t>
            </a:r>
            <a:r>
              <a:rPr lang="en-US" dirty="0" smtClean="0"/>
              <a:t>stocks that </a:t>
            </a:r>
            <a:r>
              <a:rPr lang="en-US" dirty="0"/>
              <a:t>later led to the crash</a:t>
            </a:r>
            <a:r>
              <a:rPr lang="en-US" dirty="0" smtClean="0"/>
              <a:t>.</a:t>
            </a:r>
          </a:p>
          <a:p>
            <a:pPr marL="0" indent="0">
              <a:buNone/>
            </a:pPr>
            <a:endParaRPr lang="en-US" dirty="0" smtClean="0"/>
          </a:p>
          <a:p>
            <a:pPr marL="0" indent="0">
              <a:buNone/>
            </a:pPr>
            <a:r>
              <a:rPr lang="en-US" b="1" dirty="0" err="1" smtClean="0"/>
              <a:t>FICTION</a:t>
            </a:r>
            <a:r>
              <a:rPr lang="en-US" b="1" dirty="0" err="1" smtClean="0">
                <a:sym typeface="Wingdings" panose="05000000000000000000" pitchFamily="2" charset="2"/>
              </a:rPr>
              <a:t></a:t>
            </a:r>
            <a:r>
              <a:rPr lang="en-US" b="1" dirty="0" err="1" smtClean="0"/>
              <a:t>equal</a:t>
            </a:r>
            <a:r>
              <a:rPr lang="en-US" b="1" dirty="0" smtClean="0"/>
              <a:t> </a:t>
            </a:r>
            <a:r>
              <a:rPr lang="en-US" b="1" dirty="0"/>
              <a:t>distribution of </a:t>
            </a:r>
            <a:r>
              <a:rPr lang="en-US" b="1" dirty="0" smtClean="0"/>
              <a:t>income…</a:t>
            </a:r>
            <a:r>
              <a:rPr lang="en-US" b="1" i="1" dirty="0" smtClean="0"/>
              <a:t>UNEQUAL</a:t>
            </a:r>
            <a:endParaRPr lang="en-US" b="1" dirty="0"/>
          </a:p>
          <a:p>
            <a:pPr marL="0" indent="0">
              <a:buNone/>
            </a:pPr>
            <a:endParaRPr lang="en-US" dirty="0"/>
          </a:p>
        </p:txBody>
      </p:sp>
    </p:spTree>
    <p:extLst>
      <p:ext uri="{BB962C8B-B14F-4D97-AF65-F5344CB8AC3E}">
        <p14:creationId xmlns:p14="http://schemas.microsoft.com/office/powerpoint/2010/main" val="20829852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1000"/>
                                        <p:tgtEl>
                                          <p:spTgt spid="3">
                                            <p:txEl>
                                              <p:pRg st="10" end="10"/>
                                            </p:txEl>
                                          </p:spTgt>
                                        </p:tgtEl>
                                      </p:cBhvr>
                                    </p:animEffect>
                                    <p:anim calcmode="lin" valueType="num">
                                      <p:cBhvr>
                                        <p:cTn id="1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545608" cy="259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2133600"/>
            <a:ext cx="4191000" cy="461665"/>
          </a:xfrm>
          <a:prstGeom prst="rect">
            <a:avLst/>
          </a:prstGeom>
          <a:solidFill>
            <a:srgbClr val="FFFF00"/>
          </a:solidFill>
        </p:spPr>
        <p:txBody>
          <a:bodyPr wrap="square" rtlCol="0">
            <a:spAutoFit/>
          </a:bodyPr>
          <a:lstStyle/>
          <a:p>
            <a:r>
              <a:rPr lang="en-US" sz="2400" b="1" dirty="0" smtClean="0">
                <a:ln>
                  <a:solidFill>
                    <a:srgbClr val="FFFF00"/>
                  </a:solidFill>
                </a:ln>
              </a:rPr>
              <a:t>What is being described here?</a:t>
            </a:r>
            <a:endParaRPr lang="en-US" sz="2400" b="1" dirty="0">
              <a:ln>
                <a:solidFill>
                  <a:srgbClr val="FFFF00"/>
                </a:solidFill>
              </a:ln>
            </a:endParaRPr>
          </a:p>
        </p:txBody>
      </p:sp>
      <p:sp>
        <p:nvSpPr>
          <p:cNvPr id="5" name="Rectangle 4"/>
          <p:cNvSpPr/>
          <p:nvPr/>
        </p:nvSpPr>
        <p:spPr>
          <a:xfrm>
            <a:off x="0" y="2548116"/>
            <a:ext cx="9144000" cy="1261884"/>
          </a:xfrm>
          <a:prstGeom prst="rect">
            <a:avLst/>
          </a:prstGeom>
        </p:spPr>
        <p:txBody>
          <a:bodyPr wrap="square">
            <a:spAutoFit/>
          </a:bodyPr>
          <a:lstStyle/>
          <a:p>
            <a:r>
              <a:rPr lang="en-US" sz="1900" dirty="0"/>
              <a:t>The drought and winds </a:t>
            </a:r>
            <a:r>
              <a:rPr lang="en-US" sz="1900" dirty="0" smtClean="0"/>
              <a:t>of the </a:t>
            </a:r>
            <a:r>
              <a:rPr lang="en-US" sz="1900" b="1" u="sng" dirty="0" smtClean="0"/>
              <a:t>DUST BOWL’s devastation </a:t>
            </a:r>
            <a:r>
              <a:rPr lang="en-US" sz="1900" dirty="0" smtClean="0"/>
              <a:t>lasted </a:t>
            </a:r>
            <a:r>
              <a:rPr lang="en-US" sz="1900" dirty="0"/>
              <a:t>for more than seven years. </a:t>
            </a:r>
            <a:r>
              <a:rPr lang="en-US" sz="1900" dirty="0" smtClean="0"/>
              <a:t>The dust </a:t>
            </a:r>
            <a:r>
              <a:rPr lang="en-US" sz="1900" dirty="0"/>
              <a:t>storms in Kansas, Colorado, New Mexico, Nebraska, </a:t>
            </a:r>
            <a:r>
              <a:rPr lang="en-US" sz="1900" dirty="0" smtClean="0"/>
              <a:t>the Dakotas</a:t>
            </a:r>
            <a:r>
              <a:rPr lang="en-US" sz="1900" dirty="0"/>
              <a:t>, Oklahoma, and Texas were a great hardship—but only </a:t>
            </a:r>
            <a:r>
              <a:rPr lang="en-US" sz="1900" dirty="0" smtClean="0"/>
              <a:t>one of </a:t>
            </a:r>
            <a:r>
              <a:rPr lang="en-US" sz="1900" dirty="0"/>
              <a:t>many—that Americans faced during the Great Depression.</a:t>
            </a:r>
          </a:p>
        </p:txBody>
      </p:sp>
      <p:sp>
        <p:nvSpPr>
          <p:cNvPr id="6" name="Rectangle 5"/>
          <p:cNvSpPr/>
          <p:nvPr/>
        </p:nvSpPr>
        <p:spPr>
          <a:xfrm>
            <a:off x="152400" y="3841790"/>
            <a:ext cx="3505200" cy="3016210"/>
          </a:xfrm>
          <a:prstGeom prst="rect">
            <a:avLst/>
          </a:prstGeom>
        </p:spPr>
        <p:txBody>
          <a:bodyPr wrap="square">
            <a:spAutoFit/>
          </a:bodyPr>
          <a:lstStyle/>
          <a:p>
            <a:r>
              <a:rPr lang="en-US" sz="1900" dirty="0"/>
              <a:t>In the 1930s, drought and windstorms turned much of the Great Plains into a “Dust Bowl.” Farmers watched helplessly as winds picked up precious topsoil and blew it away in massive dust clouds. The drought affected much more of the country than just the Dust Bowl, but this region suffered the most.</a:t>
            </a:r>
            <a:endParaRPr lang="en-US" sz="1900" dirty="0">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07555"/>
            <a:ext cx="4986584" cy="294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388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arn(in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noAutofit/>
          </a:bodyPr>
          <a:lstStyle/>
          <a:p>
            <a:r>
              <a:rPr lang="en-US" sz="4000" b="1" u="sng" dirty="0" smtClean="0"/>
              <a:t>Ch</a:t>
            </a:r>
            <a:r>
              <a:rPr lang="en-US" sz="4000" b="1" u="sng" dirty="0"/>
              <a:t>. </a:t>
            </a:r>
            <a:r>
              <a:rPr lang="en-US" sz="4000" b="1" u="sng" dirty="0" smtClean="0"/>
              <a:t>15:  The </a:t>
            </a:r>
            <a:r>
              <a:rPr lang="en-US" sz="4000" b="1" u="sng" dirty="0"/>
              <a:t>New </a:t>
            </a:r>
            <a:r>
              <a:rPr lang="en-US" sz="4000" b="1" u="sng" dirty="0" smtClean="0"/>
              <a:t>Deal</a:t>
            </a:r>
            <a:br>
              <a:rPr lang="en-US" sz="4000" b="1" u="sng" dirty="0" smtClean="0"/>
            </a:br>
            <a:r>
              <a:rPr lang="en-US" sz="4000" dirty="0"/>
              <a:t>(p. 486-523)</a:t>
            </a:r>
            <a:r>
              <a:rPr lang="en-US" dirty="0"/>
              <a:t/>
            </a:r>
            <a:br>
              <a:rPr lang="en-US" dirty="0"/>
            </a:br>
            <a:endParaRPr lang="en-US" b="1" u="sng" dirty="0"/>
          </a:p>
        </p:txBody>
      </p:sp>
      <p:sp>
        <p:nvSpPr>
          <p:cNvPr id="3" name="Content Placeholder 2"/>
          <p:cNvSpPr>
            <a:spLocks noGrp="1"/>
          </p:cNvSpPr>
          <p:nvPr>
            <p:ph idx="1"/>
          </p:nvPr>
        </p:nvSpPr>
        <p:spPr/>
        <p:txBody>
          <a:bodyPr>
            <a:normAutofit/>
          </a:bodyPr>
          <a:lstStyle/>
          <a:p>
            <a:pPr marL="0" indent="0">
              <a:buNone/>
            </a:pPr>
            <a:r>
              <a:rPr lang="en-US" b="1" u="sng" dirty="0" smtClean="0"/>
              <a:t>History Alive!</a:t>
            </a:r>
            <a:r>
              <a:rPr lang="en-US" b="1" dirty="0" smtClean="0"/>
              <a:t> </a:t>
            </a:r>
          </a:p>
          <a:p>
            <a:pPr marL="0" indent="0">
              <a:buNone/>
            </a:pPr>
            <a:endParaRPr lang="en-US" b="1" u="sng" dirty="0"/>
          </a:p>
          <a:p>
            <a:pPr marL="0" indent="0">
              <a:buNone/>
            </a:pPr>
            <a:r>
              <a:rPr lang="en-US" b="1" dirty="0"/>
              <a:t>Ch. 33  </a:t>
            </a:r>
            <a:r>
              <a:rPr lang="en-US" dirty="0"/>
              <a:t>(p.  412-427)</a:t>
            </a:r>
          </a:p>
          <a:p>
            <a:pPr marL="0" indent="0">
              <a:buNone/>
            </a:pPr>
            <a:r>
              <a:rPr lang="en-US" dirty="0"/>
              <a:t>The New Deal and its Legacy</a:t>
            </a:r>
          </a:p>
          <a:p>
            <a:pPr marL="0" indent="0">
              <a:buNone/>
            </a:pPr>
            <a:endParaRPr lang="en-US" u="sng" dirty="0"/>
          </a:p>
        </p:txBody>
      </p:sp>
    </p:spTree>
    <p:extLst>
      <p:ext uri="{BB962C8B-B14F-4D97-AF65-F5344CB8AC3E}">
        <p14:creationId xmlns:p14="http://schemas.microsoft.com/office/powerpoint/2010/main" val="27761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
            <a:ext cx="8229600" cy="762000"/>
          </a:xfrm>
        </p:spPr>
        <p:txBody>
          <a:bodyPr/>
          <a:lstStyle/>
          <a:p>
            <a:r>
              <a:rPr lang="en-US" dirty="0" smtClean="0">
                <a:solidFill>
                  <a:srgbClr val="FF0000"/>
                </a:solidFill>
              </a:rPr>
              <a:t>Nativists</a:t>
            </a:r>
            <a:endParaRPr lang="en-U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8" y="762000"/>
            <a:ext cx="9144000" cy="3291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2667000" cy="31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phobos.ramapo.edu/~theed/MLS%20610%20Multiethnic/images/c%20Feb%207%20Other%20Europeans/nativist-cartoon-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85" y="3958833"/>
            <a:ext cx="3200400" cy="285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13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u="sng" dirty="0" smtClean="0"/>
              <a:t>THE HUNDRED DAYS </a:t>
            </a:r>
            <a:br>
              <a:rPr lang="en-US" u="sng" dirty="0" smtClean="0"/>
            </a:br>
            <a:r>
              <a:rPr lang="en-US" i="1" dirty="0" smtClean="0"/>
              <a:t>Fact or Fiction?</a:t>
            </a:r>
            <a:endParaRPr lang="en-US" u="sng" dirty="0"/>
          </a:p>
        </p:txBody>
      </p:sp>
      <p:sp>
        <p:nvSpPr>
          <p:cNvPr id="3" name="Content Placeholder 2"/>
          <p:cNvSpPr>
            <a:spLocks noGrp="1"/>
          </p:cNvSpPr>
          <p:nvPr>
            <p:ph idx="1"/>
          </p:nvPr>
        </p:nvSpPr>
        <p:spPr>
          <a:xfrm>
            <a:off x="152400" y="1066800"/>
            <a:ext cx="8991600" cy="5410200"/>
          </a:xfrm>
        </p:spPr>
        <p:txBody>
          <a:bodyPr>
            <a:normAutofit lnSpcReduction="10000"/>
          </a:bodyPr>
          <a:lstStyle/>
          <a:p>
            <a:pPr marL="0" indent="0">
              <a:buNone/>
            </a:pPr>
            <a:r>
              <a:rPr lang="en-US" dirty="0" smtClean="0"/>
              <a:t>On taking office</a:t>
            </a:r>
            <a:r>
              <a:rPr lang="en-US" dirty="0"/>
              <a:t>, the Roosevelt </a:t>
            </a:r>
            <a:r>
              <a:rPr lang="en-US" dirty="0" smtClean="0"/>
              <a:t>administration launched </a:t>
            </a:r>
            <a:r>
              <a:rPr lang="en-US" dirty="0"/>
              <a:t>a period </a:t>
            </a:r>
            <a:r>
              <a:rPr lang="en-US" dirty="0" smtClean="0"/>
              <a:t>of intense </a:t>
            </a:r>
            <a:r>
              <a:rPr lang="en-US" dirty="0"/>
              <a:t>activity known as </a:t>
            </a:r>
            <a:r>
              <a:rPr lang="en-US" dirty="0" smtClean="0"/>
              <a:t>the Hundred </a:t>
            </a:r>
            <a:r>
              <a:rPr lang="en-US" dirty="0"/>
              <a:t>Days, lasting </a:t>
            </a:r>
            <a:r>
              <a:rPr lang="en-US" dirty="0" smtClean="0"/>
              <a:t>from March </a:t>
            </a:r>
            <a:r>
              <a:rPr lang="en-US" dirty="0"/>
              <a:t>9 to June 16, </a:t>
            </a:r>
            <a:r>
              <a:rPr lang="en-US" dirty="0" smtClean="0"/>
              <a:t>1932.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During </a:t>
            </a:r>
            <a:r>
              <a:rPr lang="en-US" dirty="0"/>
              <a:t>this period, </a:t>
            </a:r>
            <a:r>
              <a:rPr lang="en-US" dirty="0" smtClean="0"/>
              <a:t>Congress passed 5 major pieces </a:t>
            </a:r>
            <a:r>
              <a:rPr lang="en-US" dirty="0"/>
              <a:t>of </a:t>
            </a:r>
            <a:r>
              <a:rPr lang="en-US" dirty="0">
                <a:solidFill>
                  <a:srgbClr val="FF0000"/>
                </a:solidFill>
              </a:rPr>
              <a:t>New Deal </a:t>
            </a:r>
            <a:r>
              <a:rPr lang="en-US" dirty="0" smtClean="0">
                <a:solidFill>
                  <a:srgbClr val="FF0000"/>
                </a:solidFill>
              </a:rPr>
              <a:t>legislation. These </a:t>
            </a:r>
            <a:r>
              <a:rPr lang="en-US" dirty="0">
                <a:solidFill>
                  <a:srgbClr val="FF0000"/>
                </a:solidFill>
              </a:rPr>
              <a:t>laws, and others that </a:t>
            </a:r>
            <a:r>
              <a:rPr lang="en-US" dirty="0" smtClean="0">
                <a:solidFill>
                  <a:srgbClr val="FF0000"/>
                </a:solidFill>
              </a:rPr>
              <a:t>followed, significantly expanded the </a:t>
            </a:r>
            <a:r>
              <a:rPr lang="en-US" dirty="0">
                <a:solidFill>
                  <a:srgbClr val="FF0000"/>
                </a:solidFill>
              </a:rPr>
              <a:t>federal government’s role </a:t>
            </a:r>
            <a:r>
              <a:rPr lang="en-US" dirty="0" smtClean="0">
                <a:solidFill>
                  <a:srgbClr val="FF0000"/>
                </a:solidFill>
              </a:rPr>
              <a:t>in the </a:t>
            </a:r>
            <a:r>
              <a:rPr lang="en-US" dirty="0">
                <a:solidFill>
                  <a:srgbClr val="FF0000"/>
                </a:solidFill>
              </a:rPr>
              <a:t>nation’s economy</a:t>
            </a:r>
            <a:r>
              <a:rPr lang="en-US" dirty="0"/>
              <a:t>.</a:t>
            </a:r>
          </a:p>
        </p:txBody>
      </p:sp>
      <p:sp>
        <p:nvSpPr>
          <p:cNvPr id="4" name="TextBox 3"/>
          <p:cNvSpPr txBox="1"/>
          <p:nvPr/>
        </p:nvSpPr>
        <p:spPr>
          <a:xfrm>
            <a:off x="457200" y="2895600"/>
            <a:ext cx="8839200" cy="1508105"/>
          </a:xfrm>
          <a:prstGeom prst="rect">
            <a:avLst/>
          </a:prstGeom>
          <a:noFill/>
        </p:spPr>
        <p:txBody>
          <a:bodyPr wrap="square" rtlCol="0">
            <a:spAutoFit/>
          </a:bodyPr>
          <a:lstStyle/>
          <a:p>
            <a:r>
              <a:rPr lang="en-US" sz="3600" b="1" u="sng" dirty="0" smtClean="0"/>
              <a:t>FICTION:</a:t>
            </a:r>
            <a:r>
              <a:rPr lang="en-US" sz="2800" b="1" i="1" dirty="0"/>
              <a:t> </a:t>
            </a:r>
            <a:r>
              <a:rPr lang="en-US" sz="2800" b="1" i="1" dirty="0" smtClean="0"/>
              <a:t> 1933…won election of 1932 against Herbert Hoover with</a:t>
            </a:r>
            <a:r>
              <a:rPr lang="en-US" sz="2800" b="1" dirty="0" smtClean="0"/>
              <a:t> </a:t>
            </a:r>
            <a:r>
              <a:rPr lang="en-US" sz="2800" b="1" i="1" dirty="0"/>
              <a:t>an overwhelming victory, capturing nearly 23 </a:t>
            </a:r>
            <a:r>
              <a:rPr lang="en-US" sz="2800" b="1" i="1" dirty="0" smtClean="0"/>
              <a:t>million votes </a:t>
            </a:r>
            <a:r>
              <a:rPr lang="en-US" sz="2800" b="1" i="1" dirty="0"/>
              <a:t>to Hoover’s nearly 16 million.</a:t>
            </a:r>
          </a:p>
        </p:txBody>
      </p:sp>
      <p:sp>
        <p:nvSpPr>
          <p:cNvPr id="5" name="TextBox 4"/>
          <p:cNvSpPr txBox="1"/>
          <p:nvPr/>
        </p:nvSpPr>
        <p:spPr>
          <a:xfrm>
            <a:off x="381000" y="6211669"/>
            <a:ext cx="8839200" cy="646331"/>
          </a:xfrm>
          <a:prstGeom prst="rect">
            <a:avLst/>
          </a:prstGeom>
          <a:noFill/>
        </p:spPr>
        <p:txBody>
          <a:bodyPr wrap="square" rtlCol="0">
            <a:spAutoFit/>
          </a:bodyPr>
          <a:lstStyle/>
          <a:p>
            <a:r>
              <a:rPr lang="en-US" sz="3600" b="1" u="sng" dirty="0" smtClean="0"/>
              <a:t>FICTION:</a:t>
            </a:r>
            <a:r>
              <a:rPr lang="en-US" sz="2800" b="1" i="1" dirty="0"/>
              <a:t> </a:t>
            </a:r>
            <a:r>
              <a:rPr lang="en-US" sz="2800" b="1" i="1" dirty="0" smtClean="0"/>
              <a:t> over 15 major new laws were passed!</a:t>
            </a:r>
            <a:endParaRPr lang="en-US" sz="2800" b="1" dirty="0"/>
          </a:p>
        </p:txBody>
      </p:sp>
    </p:spTree>
    <p:extLst>
      <p:ext uri="{BB962C8B-B14F-4D97-AF65-F5344CB8AC3E}">
        <p14:creationId xmlns:p14="http://schemas.microsoft.com/office/powerpoint/2010/main" val="32610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43000"/>
          </a:xfrm>
        </p:spPr>
        <p:txBody>
          <a:bodyPr>
            <a:noAutofit/>
          </a:bodyPr>
          <a:lstStyle/>
          <a:p>
            <a:r>
              <a:rPr lang="en-US" sz="2400" b="1" dirty="0">
                <a:solidFill>
                  <a:srgbClr val="FF0000"/>
                </a:solidFill>
              </a:rPr>
              <a:t>L</a:t>
            </a:r>
            <a:r>
              <a:rPr lang="en-US" sz="2400" b="1" dirty="0" smtClean="0">
                <a:solidFill>
                  <a:srgbClr val="FF0000"/>
                </a:solidFill>
              </a:rPr>
              <a:t>aissez-faire vs. deficit spending		right wing vs. left wing</a:t>
            </a:r>
            <a:r>
              <a:rPr lang="en-US" sz="2400" b="1" dirty="0" smtClean="0"/>
              <a:t>	New Deal Coalition 		welfare state</a:t>
            </a:r>
            <a:endParaRPr lang="en-US" sz="2400" dirty="0"/>
          </a:p>
        </p:txBody>
      </p:sp>
      <p:sp>
        <p:nvSpPr>
          <p:cNvPr id="3" name="Content Placeholder 2"/>
          <p:cNvSpPr>
            <a:spLocks noGrp="1"/>
          </p:cNvSpPr>
          <p:nvPr>
            <p:ph idx="1"/>
          </p:nvPr>
        </p:nvSpPr>
        <p:spPr>
          <a:xfrm>
            <a:off x="66298" y="914400"/>
            <a:ext cx="9144000" cy="609599"/>
          </a:xfrm>
        </p:spPr>
        <p:txBody>
          <a:bodyPr>
            <a:noAutofit/>
          </a:bodyPr>
          <a:lstStyle/>
          <a:p>
            <a:pPr marL="0" indent="0">
              <a:buNone/>
            </a:pPr>
            <a:r>
              <a:rPr lang="en-US" sz="2300" b="1" u="sng" dirty="0" smtClean="0">
                <a:solidFill>
                  <a:srgbClr val="FF0000"/>
                </a:solidFill>
              </a:rPr>
              <a:t>Laissez-faire</a:t>
            </a:r>
            <a:r>
              <a:rPr lang="en-US" sz="2300" b="1" dirty="0" smtClean="0">
                <a:solidFill>
                  <a:srgbClr val="FF0000"/>
                </a:solidFill>
              </a:rPr>
              <a:t>:  </a:t>
            </a:r>
            <a:r>
              <a:rPr lang="en-US" sz="2400" b="1" dirty="0">
                <a:solidFill>
                  <a:srgbClr val="FF0000"/>
                </a:solidFill>
              </a:rPr>
              <a:t>a policy that allows businesses to operate with very little interference from the government.</a:t>
            </a:r>
            <a:endParaRPr lang="en-US" sz="2300" b="1" dirty="0" smtClean="0">
              <a:solidFill>
                <a:srgbClr val="FF0000"/>
              </a:solidFill>
            </a:endParaRPr>
          </a:p>
          <a:p>
            <a:pPr marL="0" indent="0">
              <a:buNone/>
            </a:pPr>
            <a:r>
              <a:rPr lang="en-US" sz="2300" b="1" u="sng" dirty="0" smtClean="0">
                <a:solidFill>
                  <a:srgbClr val="FF0000"/>
                </a:solidFill>
              </a:rPr>
              <a:t>deficit spending</a:t>
            </a:r>
            <a:r>
              <a:rPr lang="en-US" sz="2300" b="1" dirty="0" smtClean="0">
                <a:solidFill>
                  <a:srgbClr val="FF0000"/>
                </a:solidFill>
              </a:rPr>
              <a:t>:  </a:t>
            </a:r>
            <a:r>
              <a:rPr lang="en-US" sz="2300" b="1" dirty="0">
                <a:solidFill>
                  <a:srgbClr val="FF0000"/>
                </a:solidFill>
              </a:rPr>
              <a:t>a government's practice of spending more money than it receives in revenue, the difference being made up by </a:t>
            </a:r>
            <a:r>
              <a:rPr lang="en-US" sz="2400" b="1" dirty="0">
                <a:solidFill>
                  <a:srgbClr val="FF0000"/>
                </a:solidFill>
              </a:rPr>
              <a:t>borrowing</a:t>
            </a:r>
            <a:r>
              <a:rPr lang="en-US" sz="2400" b="1" dirty="0" smtClean="0">
                <a:solidFill>
                  <a:srgbClr val="FF0000"/>
                </a:solidFill>
              </a:rPr>
              <a:t>  </a:t>
            </a:r>
            <a:endParaRPr lang="en-US" sz="2000" dirty="0">
              <a:solidFill>
                <a:srgbClr val="FF0000"/>
              </a:solidFill>
            </a:endParaRPr>
          </a:p>
        </p:txBody>
      </p:sp>
      <p:sp>
        <p:nvSpPr>
          <p:cNvPr id="5" name="Rectangle 4"/>
          <p:cNvSpPr/>
          <p:nvPr/>
        </p:nvSpPr>
        <p:spPr>
          <a:xfrm>
            <a:off x="44526" y="2895600"/>
            <a:ext cx="9144000" cy="800219"/>
          </a:xfrm>
          <a:prstGeom prst="rect">
            <a:avLst/>
          </a:prstGeom>
        </p:spPr>
        <p:txBody>
          <a:bodyPr wrap="square">
            <a:spAutoFit/>
          </a:bodyPr>
          <a:lstStyle/>
          <a:p>
            <a:r>
              <a:rPr lang="en-US" sz="2300" b="1" u="sng" dirty="0" smtClean="0">
                <a:solidFill>
                  <a:srgbClr val="FF0000"/>
                </a:solidFill>
              </a:rPr>
              <a:t>right wing</a:t>
            </a:r>
            <a:r>
              <a:rPr lang="en-US" sz="2300" b="1" dirty="0" smtClean="0">
                <a:solidFill>
                  <a:srgbClr val="FF0000"/>
                </a:solidFill>
              </a:rPr>
              <a:t>: </a:t>
            </a:r>
            <a:r>
              <a:rPr lang="en-US" sz="2300" b="1" dirty="0">
                <a:solidFill>
                  <a:srgbClr val="FF0000"/>
                </a:solidFill>
              </a:rPr>
              <a:t>the conservative side of the political spectrum</a:t>
            </a:r>
            <a:endParaRPr lang="en-US" sz="2300" b="1" dirty="0" smtClean="0">
              <a:solidFill>
                <a:srgbClr val="FF0000"/>
              </a:solidFill>
            </a:endParaRPr>
          </a:p>
          <a:p>
            <a:r>
              <a:rPr lang="en-US" sz="2300" b="1" u="sng" dirty="0" smtClean="0">
                <a:solidFill>
                  <a:srgbClr val="FF0000"/>
                </a:solidFill>
              </a:rPr>
              <a:t>left wing:</a:t>
            </a:r>
            <a:r>
              <a:rPr lang="en-US" sz="2300" b="1" dirty="0" smtClean="0">
                <a:solidFill>
                  <a:srgbClr val="FF0000"/>
                </a:solidFill>
              </a:rPr>
              <a:t>  </a:t>
            </a:r>
            <a:r>
              <a:rPr lang="en-US" sz="2300" b="1" dirty="0">
                <a:solidFill>
                  <a:srgbClr val="FF0000"/>
                </a:solidFill>
              </a:rPr>
              <a:t>the liberal side of the political spectrum</a:t>
            </a:r>
            <a:endParaRPr lang="en-US" sz="2300" u="sng" dirty="0">
              <a:solidFill>
                <a:srgbClr val="FF0000"/>
              </a:solidFill>
            </a:endParaRPr>
          </a:p>
        </p:txBody>
      </p:sp>
      <p:sp>
        <p:nvSpPr>
          <p:cNvPr id="6" name="Rectangle 5"/>
          <p:cNvSpPr/>
          <p:nvPr/>
        </p:nvSpPr>
        <p:spPr>
          <a:xfrm>
            <a:off x="66298" y="3810000"/>
            <a:ext cx="9054947" cy="1862048"/>
          </a:xfrm>
          <a:prstGeom prst="rect">
            <a:avLst/>
          </a:prstGeom>
        </p:spPr>
        <p:txBody>
          <a:bodyPr wrap="square">
            <a:spAutoFit/>
          </a:bodyPr>
          <a:lstStyle/>
          <a:p>
            <a:r>
              <a:rPr lang="en-US" sz="2300" b="1" u="sng" dirty="0" smtClean="0"/>
              <a:t>New Deal Coalition</a:t>
            </a:r>
            <a:r>
              <a:rPr lang="en-US" sz="2300" b="1" dirty="0" smtClean="0"/>
              <a:t>:  a </a:t>
            </a:r>
            <a:r>
              <a:rPr lang="en-US" sz="2300" b="1" dirty="0"/>
              <a:t>political partnership formed during the 1930s among various social and political groups in support of the New Deal, the Democratic Party, and Franklin D. </a:t>
            </a:r>
            <a:r>
              <a:rPr lang="en-US" sz="2300" b="1" dirty="0" smtClean="0"/>
              <a:t>Roosevelt. </a:t>
            </a:r>
            <a:r>
              <a:rPr lang="en-US" sz="2300" b="1" dirty="0"/>
              <a:t>Besides women and minority groups, the coalition included industrial workers, farmers, immigrants, reformers, southern whites, and city dwellers. </a:t>
            </a:r>
          </a:p>
        </p:txBody>
      </p:sp>
      <p:sp>
        <p:nvSpPr>
          <p:cNvPr id="7" name="Rectangle 6"/>
          <p:cNvSpPr/>
          <p:nvPr/>
        </p:nvSpPr>
        <p:spPr>
          <a:xfrm>
            <a:off x="55412" y="5791200"/>
            <a:ext cx="9070553" cy="1154162"/>
          </a:xfrm>
          <a:prstGeom prst="rect">
            <a:avLst/>
          </a:prstGeom>
        </p:spPr>
        <p:txBody>
          <a:bodyPr wrap="square">
            <a:spAutoFit/>
          </a:bodyPr>
          <a:lstStyle/>
          <a:p>
            <a:r>
              <a:rPr lang="en-US" sz="2300" b="1" u="sng" dirty="0" smtClean="0"/>
              <a:t>welfare state</a:t>
            </a:r>
            <a:r>
              <a:rPr lang="en-US" sz="2300" b="1" dirty="0" smtClean="0"/>
              <a:t>: </a:t>
            </a:r>
            <a:r>
              <a:rPr lang="en-US" sz="2300" b="1" dirty="0"/>
              <a:t>a social system in which the government takes responsibility for the economic well being of its citizens by providing programs and direct assistance</a:t>
            </a:r>
            <a:endParaRPr lang="en-US" sz="2300" dirty="0"/>
          </a:p>
        </p:txBody>
      </p:sp>
    </p:spTree>
    <p:extLst>
      <p:ext uri="{BB962C8B-B14F-4D97-AF65-F5344CB8AC3E}">
        <p14:creationId xmlns:p14="http://schemas.microsoft.com/office/powerpoint/2010/main" val="1518720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304800"/>
            <a:ext cx="8915400" cy="487362"/>
          </a:xfrm>
        </p:spPr>
        <p:txBody>
          <a:bodyPr>
            <a:normAutofit fontScale="90000"/>
          </a:bodyPr>
          <a:lstStyle/>
          <a:p>
            <a:r>
              <a:rPr lang="en-US" sz="3600" b="1" u="sng" dirty="0" smtClean="0"/>
              <a:t>What are the </a:t>
            </a:r>
            <a:r>
              <a:rPr lang="en-US" sz="3600" b="1" u="sng" dirty="0" smtClean="0">
                <a:solidFill>
                  <a:srgbClr val="FF0000"/>
                </a:solidFill>
              </a:rPr>
              <a:t>three “R’s” of FDR’s New Deal</a:t>
            </a:r>
            <a:r>
              <a:rPr lang="en-US" sz="3600" b="1" u="sng" dirty="0" smtClean="0"/>
              <a:t>?</a:t>
            </a:r>
            <a:endParaRPr lang="en-US" sz="3600"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029" y="914400"/>
            <a:ext cx="547531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1719804"/>
            <a:ext cx="1524000" cy="507831"/>
          </a:xfrm>
          <a:prstGeom prst="rect">
            <a:avLst/>
          </a:prstGeom>
          <a:noFill/>
        </p:spPr>
        <p:txBody>
          <a:bodyPr wrap="square" lIns="91440" tIns="45720" rIns="91440" bIns="45720">
            <a:spAutoFit/>
          </a:bodyPr>
          <a:lstStyle/>
          <a:p>
            <a:pPr algn="ctr"/>
            <a:r>
              <a:rPr lang="en-US" sz="27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Relief</a:t>
            </a:r>
            <a:endParaRPr lang="en-US" sz="27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21771" y="3175084"/>
            <a:ext cx="1828800" cy="507831"/>
          </a:xfrm>
          <a:prstGeom prst="rect">
            <a:avLst/>
          </a:prstGeom>
          <a:noFill/>
        </p:spPr>
        <p:txBody>
          <a:bodyPr wrap="square" lIns="91440" tIns="45720" rIns="91440" bIns="45720">
            <a:spAutoFit/>
          </a:bodyPr>
          <a:lstStyle/>
          <a:p>
            <a:pPr algn="ctr"/>
            <a:r>
              <a:rPr lang="en-US" sz="27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Recovery</a:t>
            </a:r>
            <a:endParaRPr lang="en-US" sz="27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174171" y="4495800"/>
            <a:ext cx="1524000" cy="507831"/>
          </a:xfrm>
          <a:prstGeom prst="rect">
            <a:avLst/>
          </a:prstGeom>
          <a:noFill/>
        </p:spPr>
        <p:txBody>
          <a:bodyPr wrap="square" lIns="91440" tIns="45720" rIns="91440" bIns="45720">
            <a:spAutoFit/>
          </a:bodyPr>
          <a:lstStyle/>
          <a:p>
            <a:pPr algn="ctr"/>
            <a:r>
              <a:rPr lang="en-US" sz="27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Reform</a:t>
            </a:r>
            <a:endParaRPr lang="en-US" sz="27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extBox 4"/>
          <p:cNvSpPr txBox="1"/>
          <p:nvPr/>
        </p:nvSpPr>
        <p:spPr>
          <a:xfrm>
            <a:off x="7282345" y="1719804"/>
            <a:ext cx="1709255" cy="2308324"/>
          </a:xfrm>
          <a:prstGeom prst="rect">
            <a:avLst/>
          </a:prstGeom>
          <a:noFill/>
        </p:spPr>
        <p:txBody>
          <a:bodyPr wrap="square" rtlCol="0">
            <a:spAutoFit/>
          </a:bodyPr>
          <a:lstStyle/>
          <a:p>
            <a:pPr algn="ctr"/>
            <a:r>
              <a:rPr lang="en-US" b="1" dirty="0" smtClean="0"/>
              <a:t>Can you “see” or recall examples of programs or initiatives that demonstrate FDR’s goals for America? </a:t>
            </a:r>
            <a:endParaRPr lang="en-US" b="1"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572440" y="3313440"/>
              <a:ext cx="45000" cy="89640"/>
            </p14:xfrm>
          </p:contentPart>
        </mc:Choice>
        <mc:Fallback xmlns="">
          <p:pic>
            <p:nvPicPr>
              <p:cNvPr id="3" name="Ink 2"/>
              <p:cNvPicPr/>
              <p:nvPr/>
            </p:nvPicPr>
            <p:blipFill>
              <a:blip r:embed="rId4"/>
              <a:stretch>
                <a:fillRect/>
              </a:stretch>
            </p:blipFill>
            <p:spPr>
              <a:xfrm>
                <a:off x="5563080" y="3304080"/>
                <a:ext cx="63720" cy="108360"/>
              </a:xfrm>
              <a:prstGeom prst="rect">
                <a:avLst/>
              </a:prstGeom>
            </p:spPr>
          </p:pic>
        </mc:Fallback>
      </mc:AlternateContent>
    </p:spTree>
    <p:extLst>
      <p:ext uri="{BB962C8B-B14F-4D97-AF65-F5344CB8AC3E}">
        <p14:creationId xmlns:p14="http://schemas.microsoft.com/office/powerpoint/2010/main" val="25491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u="sng" dirty="0" smtClean="0"/>
              <a:t>History Alive!</a:t>
            </a:r>
            <a:r>
              <a:rPr lang="en-US" dirty="0" smtClean="0"/>
              <a:t>, p. 424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486627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066800"/>
            <a:ext cx="1600200" cy="1569660"/>
          </a:xfrm>
          <a:prstGeom prst="rect">
            <a:avLst/>
          </a:prstGeom>
          <a:noFill/>
        </p:spPr>
        <p:txBody>
          <a:bodyPr wrap="square" rtlCol="0">
            <a:spAutoFit/>
          </a:bodyPr>
          <a:lstStyle/>
          <a:p>
            <a:pPr algn="ctr"/>
            <a:r>
              <a:rPr lang="en-US" sz="2400" b="1" dirty="0" smtClean="0"/>
              <a:t>Who benefitted from the New Deal?</a:t>
            </a:r>
            <a:endParaRPr lang="en-US" sz="2400" b="1" dirty="0"/>
          </a:p>
        </p:txBody>
      </p:sp>
    </p:spTree>
    <p:extLst>
      <p:ext uri="{BB962C8B-B14F-4D97-AF65-F5344CB8AC3E}">
        <p14:creationId xmlns:p14="http://schemas.microsoft.com/office/powerpoint/2010/main" val="2416408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39268" cy="629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3074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4" y="1524000"/>
            <a:ext cx="90740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009"/>
            <a:ext cx="9198429" cy="99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485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08" y="76200"/>
            <a:ext cx="8338457" cy="735467"/>
          </a:xfrm>
        </p:spPr>
        <p:txBody>
          <a:bodyPr>
            <a:normAutofit/>
          </a:bodyPr>
          <a:lstStyle/>
          <a:p>
            <a:r>
              <a:rPr lang="en-US" sz="3600" u="sng" dirty="0" smtClean="0"/>
              <a:t>“What </a:t>
            </a:r>
            <a:r>
              <a:rPr lang="en-US" sz="3600" u="sng" dirty="0" smtClean="0">
                <a:solidFill>
                  <a:srgbClr val="FF0000"/>
                </a:solidFill>
              </a:rPr>
              <a:t>New Deal program</a:t>
            </a:r>
            <a:r>
              <a:rPr lang="en-US" sz="3600" u="sng" dirty="0" smtClean="0"/>
              <a:t> am I?”</a:t>
            </a:r>
            <a:endParaRPr lang="en-US" sz="3600" u="sng" dirty="0"/>
          </a:p>
        </p:txBody>
      </p:sp>
      <p:sp>
        <p:nvSpPr>
          <p:cNvPr id="3" name="Content Placeholder 2"/>
          <p:cNvSpPr>
            <a:spLocks noGrp="1"/>
          </p:cNvSpPr>
          <p:nvPr>
            <p:ph idx="1"/>
          </p:nvPr>
        </p:nvSpPr>
        <p:spPr>
          <a:xfrm>
            <a:off x="76200" y="2179637"/>
            <a:ext cx="8991600" cy="4525963"/>
          </a:xfrm>
        </p:spPr>
        <p:txBody>
          <a:bodyPr>
            <a:normAutofit fontScale="55000" lnSpcReduction="20000"/>
          </a:bodyPr>
          <a:lstStyle/>
          <a:p>
            <a:pPr marL="0" indent="0">
              <a:buNone/>
            </a:pPr>
            <a:r>
              <a:rPr lang="en-US" sz="3100" dirty="0" smtClean="0"/>
              <a:t>-a </a:t>
            </a:r>
            <a:r>
              <a:rPr lang="en-US" sz="3100" dirty="0"/>
              <a:t>law passed by Congress in 1933 to increase production while boosting wages and </a:t>
            </a:r>
            <a:r>
              <a:rPr lang="en-US" sz="3100" dirty="0" smtClean="0"/>
              <a:t>prices; it was the </a:t>
            </a:r>
            <a:r>
              <a:rPr lang="en-US" sz="3100" dirty="0"/>
              <a:t>centerpiece of the New Deal’s efforts to breathe life into the economy. It was designed to increase production while boosting wages and prices. Its goals were to make more goods available and to give consumers more money with which to buy them. </a:t>
            </a:r>
          </a:p>
          <a:p>
            <a:pPr marL="0" indent="0">
              <a:buNone/>
            </a:pPr>
            <a:r>
              <a:rPr lang="en-US" b="1" u="sng" dirty="0" smtClean="0"/>
              <a:t>NIRA created the National </a:t>
            </a:r>
            <a:r>
              <a:rPr lang="en-US" b="1" u="sng" dirty="0"/>
              <a:t>Recovery </a:t>
            </a:r>
            <a:r>
              <a:rPr lang="en-US" b="1" u="sng" dirty="0" smtClean="0"/>
              <a:t>Administration (NRA) &amp;  targeted </a:t>
            </a:r>
            <a:r>
              <a:rPr lang="en-US" b="1" u="sng" dirty="0"/>
              <a:t>the needs of </a:t>
            </a:r>
            <a:r>
              <a:rPr lang="en-US" b="1" u="sng" dirty="0" smtClean="0"/>
              <a:t>3 </a:t>
            </a:r>
            <a:r>
              <a:rPr lang="en-US" b="1" u="sng" dirty="0"/>
              <a:t>groups</a:t>
            </a:r>
            <a:r>
              <a:rPr lang="en-US" dirty="0" smtClean="0"/>
              <a:t>: </a:t>
            </a:r>
          </a:p>
          <a:p>
            <a:pPr marL="0" indent="0">
              <a:buNone/>
            </a:pPr>
            <a:endParaRPr lang="en-US" dirty="0"/>
          </a:p>
          <a:p>
            <a:pPr marL="0" indent="0">
              <a:buNone/>
            </a:pPr>
            <a:r>
              <a:rPr lang="en-US" dirty="0" smtClean="0"/>
              <a:t>To help business, the law set up the National Recovery Administration (NRA). This government agency worked with business leaders to create codes of fair competition in various industries. Each industry followed its own code, which required companies in that industry to standardize products, set minimum prices, and announce any expected price increases; This agency tried to aid farmers by reducing crop production and raising prices. Farmers had long suffered from low market prices for their products, which eroded their purchasing power—their ability to buy farm machinery and other goods. Many farmers also lost their farms because they were unable to pay their mortgages.</a:t>
            </a:r>
          </a:p>
          <a:p>
            <a:pPr marL="0" indent="0">
              <a:buNone/>
            </a:pPr>
            <a:endParaRPr lang="en-US" dirty="0" smtClean="0"/>
          </a:p>
          <a:p>
            <a:pPr marL="0" indent="0">
              <a:buNone/>
            </a:pPr>
            <a:r>
              <a:rPr lang="en-US" dirty="0" smtClean="0"/>
              <a:t>-a </a:t>
            </a:r>
            <a:r>
              <a:rPr lang="en-US" dirty="0"/>
              <a:t>work-relief program established in 1933, as part of the First Hundred Days of the New Deal, to provide work for unemployed Americans during the Great </a:t>
            </a:r>
            <a:r>
              <a:rPr lang="en-US" dirty="0" smtClean="0"/>
              <a:t>Depression; </a:t>
            </a:r>
            <a:r>
              <a:rPr lang="en-US" dirty="0"/>
              <a:t>which gave young men jobs planting trees and working on other </a:t>
            </a:r>
            <a:r>
              <a:rPr lang="en-US" dirty="0" smtClean="0"/>
              <a:t>projects typically involving natural preservation.</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0886"/>
            <a:ext cx="1207372" cy="156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0886"/>
            <a:ext cx="941712" cy="204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6065"/>
            <a:ext cx="2166938" cy="83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914400"/>
            <a:ext cx="6248400" cy="461665"/>
          </a:xfrm>
          <a:prstGeom prst="rect">
            <a:avLst/>
          </a:prstGeom>
          <a:noFill/>
        </p:spPr>
        <p:txBody>
          <a:bodyPr wrap="square" rtlCol="0">
            <a:spAutoFit/>
          </a:bodyPr>
          <a:lstStyle/>
          <a:p>
            <a:pPr algn="ctr"/>
            <a:r>
              <a:rPr lang="en-US" sz="2400" b="1" dirty="0" smtClean="0">
                <a:solidFill>
                  <a:srgbClr val="FF0000"/>
                </a:solidFill>
              </a:rPr>
              <a:t>NIRA (NRA)	AAA	WPA	CCC</a:t>
            </a:r>
            <a:endParaRPr lang="en-US" sz="2400" b="1" dirty="0">
              <a:solidFill>
                <a:srgbClr val="FF0000"/>
              </a:solidFill>
            </a:endParaRPr>
          </a:p>
        </p:txBody>
      </p:sp>
      <p:sp>
        <p:nvSpPr>
          <p:cNvPr id="5" name="Rectangle 4"/>
          <p:cNvSpPr/>
          <p:nvPr/>
        </p:nvSpPr>
        <p:spPr>
          <a:xfrm>
            <a:off x="5747012" y="2754868"/>
            <a:ext cx="3257815" cy="369332"/>
          </a:xfrm>
          <a:prstGeom prst="rect">
            <a:avLst/>
          </a:prstGeom>
        </p:spPr>
        <p:txBody>
          <a:bodyPr wrap="none">
            <a:spAutoFit/>
          </a:bodyPr>
          <a:lstStyle/>
          <a:p>
            <a:r>
              <a:rPr lang="en-US" b="1" dirty="0"/>
              <a:t>National Industrial Recovery Act</a:t>
            </a:r>
            <a:endParaRPr lang="en-US" dirty="0"/>
          </a:p>
        </p:txBody>
      </p:sp>
      <p:sp>
        <p:nvSpPr>
          <p:cNvPr id="6" name="Rectangle 5"/>
          <p:cNvSpPr/>
          <p:nvPr/>
        </p:nvSpPr>
        <p:spPr>
          <a:xfrm>
            <a:off x="1981200" y="3288268"/>
            <a:ext cx="4399859" cy="369332"/>
          </a:xfrm>
          <a:prstGeom prst="rect">
            <a:avLst/>
          </a:prstGeom>
        </p:spPr>
        <p:txBody>
          <a:bodyPr wrap="none">
            <a:spAutoFit/>
          </a:bodyPr>
          <a:lstStyle/>
          <a:p>
            <a:r>
              <a:rPr lang="en-US" b="1" dirty="0"/>
              <a:t>business, labor unions, and the unemployed</a:t>
            </a:r>
          </a:p>
        </p:txBody>
      </p:sp>
      <p:sp>
        <p:nvSpPr>
          <p:cNvPr id="9" name="Rectangle 8"/>
          <p:cNvSpPr/>
          <p:nvPr/>
        </p:nvSpPr>
        <p:spPr>
          <a:xfrm>
            <a:off x="3101070" y="6477000"/>
            <a:ext cx="2900346" cy="369332"/>
          </a:xfrm>
          <a:prstGeom prst="rect">
            <a:avLst/>
          </a:prstGeom>
        </p:spPr>
        <p:txBody>
          <a:bodyPr wrap="none">
            <a:spAutoFit/>
          </a:bodyPr>
          <a:lstStyle/>
          <a:p>
            <a:r>
              <a:rPr lang="en-US" b="1" dirty="0"/>
              <a:t>Civilian Conservation </a:t>
            </a:r>
            <a:r>
              <a:rPr lang="en-US" b="1" dirty="0" smtClean="0"/>
              <a:t>Corps </a:t>
            </a:r>
            <a:endParaRPr lang="en-US" dirty="0"/>
          </a:p>
        </p:txBody>
      </p:sp>
    </p:spTree>
    <p:extLst>
      <p:ext uri="{BB962C8B-B14F-4D97-AF65-F5344CB8AC3E}">
        <p14:creationId xmlns:p14="http://schemas.microsoft.com/office/powerpoint/2010/main" val="21182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heel(1)">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edge">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08" y="76200"/>
            <a:ext cx="8338457" cy="735467"/>
          </a:xfrm>
        </p:spPr>
        <p:txBody>
          <a:bodyPr>
            <a:normAutofit/>
          </a:bodyPr>
          <a:lstStyle/>
          <a:p>
            <a:r>
              <a:rPr lang="en-US" sz="3600" u="sng" dirty="0" smtClean="0"/>
              <a:t>“What </a:t>
            </a:r>
            <a:r>
              <a:rPr lang="en-US" sz="3600" u="sng" dirty="0" smtClean="0">
                <a:solidFill>
                  <a:srgbClr val="FF0000"/>
                </a:solidFill>
              </a:rPr>
              <a:t>New Deal program </a:t>
            </a:r>
            <a:r>
              <a:rPr lang="en-US" sz="3600" u="sng" dirty="0" smtClean="0"/>
              <a:t>am I?”</a:t>
            </a:r>
            <a:endParaRPr lang="en-US" sz="3600" u="sng" dirty="0"/>
          </a:p>
        </p:txBody>
      </p:sp>
      <p:sp>
        <p:nvSpPr>
          <p:cNvPr id="3" name="Content Placeholder 2"/>
          <p:cNvSpPr>
            <a:spLocks noGrp="1"/>
          </p:cNvSpPr>
          <p:nvPr>
            <p:ph idx="1"/>
          </p:nvPr>
        </p:nvSpPr>
        <p:spPr>
          <a:xfrm>
            <a:off x="0" y="2690515"/>
            <a:ext cx="9144000" cy="4525963"/>
          </a:xfrm>
        </p:spPr>
        <p:txBody>
          <a:bodyPr>
            <a:noAutofit/>
          </a:bodyPr>
          <a:lstStyle/>
          <a:p>
            <a:pPr marL="0" indent="0">
              <a:buNone/>
            </a:pPr>
            <a:r>
              <a:rPr lang="en-US" sz="2500" dirty="0" smtClean="0"/>
              <a:t>-a </a:t>
            </a:r>
            <a:r>
              <a:rPr lang="en-US" sz="2500" dirty="0"/>
              <a:t>federal agency created by Congress in 1933 to help reduce farmers' crop production and restore the prices of their goods to a reasonable </a:t>
            </a:r>
            <a:r>
              <a:rPr lang="en-US" sz="2500" dirty="0" smtClean="0"/>
              <a:t>level.</a:t>
            </a:r>
            <a:endParaRPr lang="en-US" sz="2500" dirty="0"/>
          </a:p>
          <a:p>
            <a:pPr marL="0" indent="0">
              <a:buNone/>
            </a:pPr>
            <a:r>
              <a:rPr lang="en-US" sz="2500" dirty="0" smtClean="0"/>
              <a:t>-a relief </a:t>
            </a:r>
            <a:r>
              <a:rPr lang="en-US" sz="2500" dirty="0"/>
              <a:t>organization established in </a:t>
            </a:r>
            <a:r>
              <a:rPr lang="en-US" sz="2500" dirty="0" smtClean="0"/>
              <a:t>1939 to </a:t>
            </a:r>
            <a:r>
              <a:rPr lang="en-US" sz="2500" dirty="0"/>
              <a:t>provide work for unemployed Americans during the Great </a:t>
            </a:r>
            <a:r>
              <a:rPr lang="en-US" sz="2500" dirty="0" smtClean="0"/>
              <a:t>Depression.  They </a:t>
            </a:r>
            <a:r>
              <a:rPr lang="en-US" sz="2500" dirty="0"/>
              <a:t>built hundreds of thousands of bridges, public buildings, and parks. At the urging of Eleanor Roosevelt, </a:t>
            </a:r>
            <a:r>
              <a:rPr lang="en-US" sz="2500" dirty="0" smtClean="0"/>
              <a:t>it </a:t>
            </a:r>
            <a:r>
              <a:rPr lang="en-US" sz="2500" dirty="0"/>
              <a:t>also established arts projects. It hired unemployed artists to paint murals in public buildings. Musicians combed the American backcountry to find and record folk music. Writers created guidebooks to the states.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0886"/>
            <a:ext cx="1207372" cy="156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886"/>
            <a:ext cx="1073827" cy="233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376065"/>
            <a:ext cx="2950029" cy="113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914400"/>
            <a:ext cx="6248400" cy="461665"/>
          </a:xfrm>
          <a:prstGeom prst="rect">
            <a:avLst/>
          </a:prstGeom>
          <a:noFill/>
        </p:spPr>
        <p:txBody>
          <a:bodyPr wrap="square" rtlCol="0">
            <a:spAutoFit/>
          </a:bodyPr>
          <a:lstStyle/>
          <a:p>
            <a:pPr algn="ctr"/>
            <a:r>
              <a:rPr lang="en-US" sz="2400" b="1" dirty="0" smtClean="0">
                <a:solidFill>
                  <a:srgbClr val="FF0000"/>
                </a:solidFill>
              </a:rPr>
              <a:t>NIRA (NRA)	AAA	WPA	CCC</a:t>
            </a:r>
            <a:endParaRPr lang="en-US" sz="2400" b="1" dirty="0">
              <a:solidFill>
                <a:srgbClr val="FF0000"/>
              </a:solidFill>
            </a:endParaRPr>
          </a:p>
        </p:txBody>
      </p:sp>
      <p:sp>
        <p:nvSpPr>
          <p:cNvPr id="5" name="Rectangle 4"/>
          <p:cNvSpPr/>
          <p:nvPr/>
        </p:nvSpPr>
        <p:spPr>
          <a:xfrm>
            <a:off x="3003957" y="3505200"/>
            <a:ext cx="4375557" cy="400110"/>
          </a:xfrm>
          <a:prstGeom prst="rect">
            <a:avLst/>
          </a:prstGeom>
        </p:spPr>
        <p:txBody>
          <a:bodyPr wrap="none">
            <a:spAutoFit/>
          </a:bodyPr>
          <a:lstStyle/>
          <a:p>
            <a:r>
              <a:rPr lang="en-US" sz="2000" b="1" dirty="0"/>
              <a:t>Agricultural Adjustment Administration</a:t>
            </a:r>
          </a:p>
        </p:txBody>
      </p:sp>
      <p:sp>
        <p:nvSpPr>
          <p:cNvPr id="6" name="Rectangle 5"/>
          <p:cNvSpPr/>
          <p:nvPr/>
        </p:nvSpPr>
        <p:spPr>
          <a:xfrm>
            <a:off x="5507539" y="6312541"/>
            <a:ext cx="3472233" cy="400110"/>
          </a:xfrm>
          <a:prstGeom prst="rect">
            <a:avLst/>
          </a:prstGeom>
        </p:spPr>
        <p:txBody>
          <a:bodyPr wrap="none">
            <a:spAutoFit/>
          </a:bodyPr>
          <a:lstStyle/>
          <a:p>
            <a:r>
              <a:rPr lang="en-US" sz="2000" b="1" dirty="0"/>
              <a:t>Works Progress Administration</a:t>
            </a:r>
          </a:p>
        </p:txBody>
      </p:sp>
    </p:spTree>
    <p:extLst>
      <p:ext uri="{BB962C8B-B14F-4D97-AF65-F5344CB8AC3E}">
        <p14:creationId xmlns:p14="http://schemas.microsoft.com/office/powerpoint/2010/main" val="26612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8991600" cy="1143000"/>
          </a:xfrm>
        </p:spPr>
        <p:txBody>
          <a:bodyPr>
            <a:normAutofit fontScale="90000"/>
          </a:bodyPr>
          <a:lstStyle/>
          <a:p>
            <a:r>
              <a:rPr lang="en-US" sz="2700" dirty="0"/>
              <a:t>Although the First New Deal was popular with most Americans, it sparked criticism from both the left and the right. Critics on the right complained that much of the tax money being pumped into the economy by New Deal programs was being wasted. Critics on the left argued that the New Deal was not doing enough to help those in need.</a:t>
            </a: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617"/>
            <a:ext cx="4985198" cy="50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87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593701"/>
          </a:xfrm>
        </p:spPr>
        <p:txBody>
          <a:bodyPr>
            <a:noAutofit/>
          </a:bodyPr>
          <a:lstStyle/>
          <a:p>
            <a:r>
              <a:rPr lang="en-US" sz="2400" b="1" i="1" u="sng" dirty="0" smtClean="0"/>
              <a:t>What is your assessment of the </a:t>
            </a:r>
            <a:r>
              <a:rPr lang="en-US" sz="2400" b="1" i="1" u="sng" dirty="0" smtClean="0">
                <a:solidFill>
                  <a:srgbClr val="FF0000"/>
                </a:solidFill>
              </a:rPr>
              <a:t>New Deal &amp; its lasting legacy</a:t>
            </a:r>
            <a:r>
              <a:rPr lang="en-US" sz="2400" b="1" i="1" u="sng" dirty="0" smtClean="0"/>
              <a:t>?</a:t>
            </a:r>
            <a:endParaRPr lang="en-US" sz="2400" b="1" i="1"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82" y="868339"/>
            <a:ext cx="8233718" cy="583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7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6834"/>
            <a:ext cx="5715000" cy="675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453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143000"/>
          </a:xfrm>
        </p:spPr>
        <p:txBody>
          <a:bodyPr>
            <a:noAutofit/>
          </a:bodyPr>
          <a:lstStyle/>
          <a:p>
            <a:r>
              <a:rPr lang="en-US" sz="2200" b="1" dirty="0"/>
              <a:t>Strike-related violence, such as shown here, fueled some </a:t>
            </a:r>
            <a:r>
              <a:rPr lang="en-US" sz="2200" b="1" dirty="0">
                <a:solidFill>
                  <a:srgbClr val="FF0000"/>
                </a:solidFill>
              </a:rPr>
              <a:t>Americans’ fears that radical union activity might lead to revolution. </a:t>
            </a:r>
            <a:r>
              <a:rPr lang="en-US" sz="2200" b="1" dirty="0"/>
              <a:t>Public fear of </a:t>
            </a:r>
            <a:r>
              <a:rPr lang="en-US" sz="2200" b="1" u="sng" dirty="0"/>
              <a:t>radicals</a:t>
            </a:r>
            <a:r>
              <a:rPr lang="en-US" sz="2200" b="1" dirty="0"/>
              <a:t> contributed to unions’ decline</a:t>
            </a:r>
            <a:r>
              <a:rPr lang="en-US" sz="2200" b="1" dirty="0" smtClean="0"/>
              <a:t>.</a:t>
            </a:r>
            <a:endParaRPr lang="en-US" sz="2200" b="1" dirty="0"/>
          </a:p>
        </p:txBody>
      </p:sp>
      <p:pic>
        <p:nvPicPr>
          <p:cNvPr id="6146" name="Picture 2" descr="http://s3.amazonaws.com/plato_production/system/images/2913/large/PAI_LT_SE26-3_Photo2.jpg?AWSAccessKeyId=AKIAIP3H4NBLMYKZ3OWQ&amp;Expires=1324471118&amp;Signature=UayBSVDxrMeYZTEajKFnVWN8RuE%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9048"/>
            <a:ext cx="9144000" cy="52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6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6623</TotalTime>
  <Words>7750</Words>
  <Application>Microsoft Office PowerPoint</Application>
  <PresentationFormat>On-screen Show (4:3)</PresentationFormat>
  <Paragraphs>527</Paragraphs>
  <Slides>79</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79</vt:i4>
      </vt:variant>
    </vt:vector>
  </HeadingPairs>
  <TitlesOfParts>
    <vt:vector size="91" baseType="lpstr">
      <vt:lpstr>Arial</vt:lpstr>
      <vt:lpstr>Calibri</vt:lpstr>
      <vt:lpstr>FranklinGothic-Book</vt:lpstr>
      <vt:lpstr>FranklinGothic-BookOblique</vt:lpstr>
      <vt:lpstr>FranklinGothic-Demi</vt:lpstr>
      <vt:lpstr>Garamond-Book</vt:lpstr>
      <vt:lpstr>SnellRoundhand-BlackScript</vt:lpstr>
      <vt:lpstr>StoneSerif-Bold</vt:lpstr>
      <vt:lpstr>Times New Roman</vt:lpstr>
      <vt:lpstr>Wingdings</vt:lpstr>
      <vt:lpstr>Office Theme</vt:lpstr>
      <vt:lpstr>6_Office Theme</vt:lpstr>
      <vt:lpstr>Unit III District Exam Items The 1920’s, Great Depression, New Deal  </vt:lpstr>
      <vt:lpstr>Chapter 12, Summary Politics of the Roaring Twenties </vt:lpstr>
      <vt:lpstr>Chapter 13, Summary The Roaring Life of the 1920s </vt:lpstr>
      <vt:lpstr>Ch. 14: The Great Depression</vt:lpstr>
      <vt:lpstr>Ch. 15: The New Deal</vt:lpstr>
      <vt:lpstr>A hotly protested criminal trial, held from 1920 to 1927, in which Italian immigrants Nicola Sacco and Bartolomeo Vanzetti were convicted of robbing and murdering two men and sentenced to death; many people believed that the trial was unfair and that the defendants were prosecuted because they were anarchists, not because they were guilty.</vt:lpstr>
      <vt:lpstr>Nativists</vt:lpstr>
      <vt:lpstr>PowerPoint Presentation</vt:lpstr>
      <vt:lpstr>Strike-related violence, such as shown here, fueled some Americans’ fears that radical union activity might lead to revolution. Public fear of radicals contributed to unions’ decline.</vt:lpstr>
      <vt:lpstr>PowerPoint Presentation</vt:lpstr>
      <vt:lpstr>PowerPoint Presentation</vt:lpstr>
      <vt:lpstr>I.W.W. Headquarters After Palmer Raid, 1919 </vt:lpstr>
      <vt:lpstr>PowerPoint Presentation</vt:lpstr>
      <vt:lpstr>PowerPoint Presentation</vt:lpstr>
      <vt:lpstr>Red Scare</vt:lpstr>
      <vt:lpstr>PowerPoint Presentation</vt:lpstr>
      <vt:lpstr>PowerPoint Presentation</vt:lpstr>
      <vt:lpstr>Notice the two big dips in this graph. The first one follows passage of the Emergency Immigration Act of 1921. The second shows the impact of the Immigration Act of 1924. </vt:lpstr>
      <vt:lpstr>The first Ku Klux Klan arose during Recon­struction to intimidate freedmen. It faded away after Reconstruction but was reborn in 1915. This new KKK targeted African Americans, immigrants, Jews, Catholics, and anyone with values that Klan members saw as “un-American.”  Klan membership swelled to 3-4 million members and gained considerable political power throughout the country.  The KKK portrayed itself as a defender of American values.</vt:lpstr>
      <vt:lpstr>PowerPoint Presentation</vt:lpstr>
      <vt:lpstr>The Roaring 1920s </vt:lpstr>
      <vt:lpstr>The Roaring 1920s </vt:lpstr>
      <vt:lpstr>As soon as World War I ended, the federal government canceled its contracts with weapons manufacturers, like this one in New Jersey. Hundreds of thousands of factory workers were laid off. At the same time, the army released nearly 4 million soldiers. The result was massive unemployment and an economic recession.  Like many workers after World War I, Sacco and Vanzetti were union men.   A poorly planned demobilization resulted in an economic recession after World War I. As unemployment rose, living standards for all but the richest Americans declined. </vt:lpstr>
      <vt:lpstr>Vocabulary </vt:lpstr>
      <vt:lpstr>Vocabulary </vt:lpstr>
      <vt:lpstr>Alive! 26 - Understanding Postwar Tensions</vt:lpstr>
      <vt:lpstr>Alive! 27 - The Politics of Normalcy</vt:lpstr>
      <vt:lpstr>Alive! 28 - Popular Culture in the Roaring Twenties</vt:lpstr>
      <vt:lpstr>Alive! 29 - The Clash Between   Traditionalism and Modernism</vt:lpstr>
      <vt:lpstr>“The Great Depression &amp; New Deal”</vt:lpstr>
      <vt:lpstr>“The Great Depression &amp; New Deal”</vt:lpstr>
      <vt:lpstr>PowerPoint Presentation</vt:lpstr>
      <vt:lpstr>Vocabulary </vt:lpstr>
      <vt:lpstr>Ch.  30 - The Causes of the Great Depression What caused the most severe economic crisis in American history? </vt:lpstr>
      <vt:lpstr>Ch. 31 - The Response to the Economic Collapse   How did the government respond to the collapse that began in 1929?</vt:lpstr>
      <vt:lpstr>Ch. 33 - The New Deal and Its Legacy        How did the expansion of government during the New Deal affect the nation?</vt:lpstr>
      <vt:lpstr>Unit III:  1920s, Great Depression, and New Deal </vt:lpstr>
      <vt:lpstr>PowerPoint Presentation</vt:lpstr>
      <vt:lpstr>PowerPoint Presentation</vt:lpstr>
      <vt:lpstr>PowerPoint Presentation</vt:lpstr>
      <vt:lpstr>PowerPoint Presentation</vt:lpstr>
      <vt:lpstr>Ch. 12: Politics of the Roaring Twenties (p.  410-431)</vt:lpstr>
      <vt:lpstr>demobilization  recession  radicalism  Palmer Raids</vt:lpstr>
      <vt:lpstr>quota system        normalcy  fiscal policy  speculators</vt:lpstr>
      <vt:lpstr>A PERSONAL VOICE A. MITCHELL PALMER </vt:lpstr>
      <vt:lpstr>Interpret this graph…</vt:lpstr>
      <vt:lpstr>PowerPoint Presentation</vt:lpstr>
      <vt:lpstr>When I say (or you see)…      you say (think of)???</vt:lpstr>
      <vt:lpstr>Fact or Fiction?</vt:lpstr>
      <vt:lpstr>The Americans, Sec. 3</vt:lpstr>
      <vt:lpstr>Ch. 13 The Roaring Life of the 1920s (p.  432-461) </vt:lpstr>
      <vt:lpstr>What 3 “things” made the 1920s a “ROARING” era?</vt:lpstr>
      <vt:lpstr>traditionalist     modernist    fundamentalism   popular culture</vt:lpstr>
      <vt:lpstr>Volstead Act      speakeasy     consumer culture    speculators</vt:lpstr>
      <vt:lpstr>A PERSONAL VOICE Clarence Darrow &amp; William Jennings Bryan </vt:lpstr>
      <vt:lpstr>PowerPoint Presentation</vt:lpstr>
      <vt:lpstr>THE MOVE NORTH</vt:lpstr>
      <vt:lpstr>PowerPoint Presentation</vt:lpstr>
      <vt:lpstr>The Americans, Ch. 13, Sec. 4</vt:lpstr>
      <vt:lpstr>Ch. 14:  The Great Depression  (p. 462-485) </vt:lpstr>
      <vt:lpstr>PowerPoint Presentation</vt:lpstr>
      <vt:lpstr>buying on margin   broker     bull vs. bear market   overproduction “vs.” underconsumption</vt:lpstr>
      <vt:lpstr>conservative vs. liberal</vt:lpstr>
      <vt:lpstr>PowerPoint Presentation</vt:lpstr>
      <vt:lpstr>PowerPoint Presentation</vt:lpstr>
      <vt:lpstr>Fact or Fiction?</vt:lpstr>
      <vt:lpstr>Which of these is FICTION?</vt:lpstr>
      <vt:lpstr>PowerPoint Presentation</vt:lpstr>
      <vt:lpstr>Ch. 15:  The New Deal (p. 486-523) </vt:lpstr>
      <vt:lpstr>THE HUNDRED DAYS  Fact or Fiction?</vt:lpstr>
      <vt:lpstr>Laissez-faire vs. deficit spending  right wing vs. left wing New Deal Coalition   welfare state</vt:lpstr>
      <vt:lpstr>What are the three “R’s” of FDR’s New Deal?</vt:lpstr>
      <vt:lpstr>History Alive!, p. 424</vt:lpstr>
      <vt:lpstr>PowerPoint Presentation</vt:lpstr>
      <vt:lpstr>PowerPoint Presentation</vt:lpstr>
      <vt:lpstr>“What New Deal program am I?”</vt:lpstr>
      <vt:lpstr>“What New Deal program am I?”</vt:lpstr>
      <vt:lpstr>Although the First New Deal was popular with most Americans, it sparked criticism from both the left and the right. Critics on the right complained that much of the tax money being pumped into the economy by New Deal programs was being wasted. Critics on the left argued that the New Deal was not doing enough to help those in need. </vt:lpstr>
      <vt:lpstr>What is your assessment of the New Deal &amp; its lasting legacy?</vt:lpstr>
    </vt:vector>
  </TitlesOfParts>
  <Company>Central Bucks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Socratic Seminar  The Americans, Chapters 12-15  History Alive!, Ch. 26-33</dc:title>
  <dc:creator>ROBINSON, MARK</dc:creator>
  <cp:lastModifiedBy>ROBINSON, MARK</cp:lastModifiedBy>
  <cp:revision>225</cp:revision>
  <cp:lastPrinted>2015-01-12T15:06:08Z</cp:lastPrinted>
  <dcterms:created xsi:type="dcterms:W3CDTF">2014-01-24T15:28:33Z</dcterms:created>
  <dcterms:modified xsi:type="dcterms:W3CDTF">2015-01-13T19:27:25Z</dcterms:modified>
</cp:coreProperties>
</file>