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538" r:id="rId2"/>
    <p:sldId id="549" r:id="rId3"/>
    <p:sldId id="550" r:id="rId4"/>
    <p:sldId id="551" r:id="rId5"/>
    <p:sldId id="552" r:id="rId6"/>
    <p:sldId id="553" r:id="rId7"/>
    <p:sldId id="554" r:id="rId8"/>
    <p:sldId id="555" r:id="rId9"/>
    <p:sldId id="556" r:id="rId10"/>
    <p:sldId id="557" r:id="rId11"/>
    <p:sldId id="558" r:id="rId12"/>
    <p:sldId id="559" r:id="rId13"/>
    <p:sldId id="560" r:id="rId14"/>
    <p:sldId id="561" r:id="rId15"/>
    <p:sldId id="562" r:id="rId16"/>
    <p:sldId id="563" r:id="rId17"/>
    <p:sldId id="564" r:id="rId18"/>
    <p:sldId id="565" r:id="rId19"/>
    <p:sldId id="566" r:id="rId20"/>
    <p:sldId id="567" r:id="rId21"/>
    <p:sldId id="568" r:id="rId22"/>
    <p:sldId id="569"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43" r:id="rId36"/>
    <p:sldId id="542" r:id="rId37"/>
    <p:sldId id="541" r:id="rId38"/>
    <p:sldId id="521" r:id="rId39"/>
    <p:sldId id="540" r:id="rId40"/>
    <p:sldId id="539" r:id="rId41"/>
    <p:sldId id="523" r:id="rId42"/>
    <p:sldId id="524" r:id="rId43"/>
    <p:sldId id="525" r:id="rId44"/>
    <p:sldId id="526" r:id="rId45"/>
    <p:sldId id="527" r:id="rId46"/>
    <p:sldId id="548" r:id="rId47"/>
    <p:sldId id="546" r:id="rId48"/>
    <p:sldId id="544" r:id="rId49"/>
    <p:sldId id="545"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77266" autoAdjust="0"/>
  </p:normalViewPr>
  <p:slideViewPr>
    <p:cSldViewPr>
      <p:cViewPr>
        <p:scale>
          <a:sx n="66" d="100"/>
          <a:sy n="66" d="100"/>
        </p:scale>
        <p:origin x="-648" y="186"/>
      </p:cViewPr>
      <p:guideLst>
        <p:guide orient="horz" pos="2160"/>
        <p:guide pos="2880"/>
      </p:guideLst>
    </p:cSldViewPr>
  </p:slideViewPr>
  <p:outlineViewPr>
    <p:cViewPr>
      <p:scale>
        <a:sx n="33" d="100"/>
        <a:sy n="33" d="100"/>
      </p:scale>
      <p:origin x="0" y="6174"/>
    </p:cViewPr>
  </p:outlineViewPr>
  <p:notesTextViewPr>
    <p:cViewPr>
      <p:scale>
        <a:sx n="1" d="1"/>
        <a:sy n="1" d="1"/>
      </p:scale>
      <p:origin x="0" y="0"/>
    </p:cViewPr>
  </p:notesTextViewPr>
  <p:sorterViewPr>
    <p:cViewPr>
      <p:scale>
        <a:sx n="100" d="100"/>
        <a:sy n="100" d="100"/>
      </p:scale>
      <p:origin x="0" y="4206"/>
    </p:cViewPr>
  </p:sorterViewPr>
  <p:notesViewPr>
    <p:cSldViewPr>
      <p:cViewPr varScale="1">
        <p:scale>
          <a:sx n="59" d="100"/>
          <a:sy n="59" d="100"/>
        </p:scale>
        <p:origin x="-274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408A404-DC38-4114-A7B4-D545ACA79A1C}" type="datetimeFigureOut">
              <a:rPr lang="en-US" smtClean="0"/>
              <a:t>6/9/2014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158E9B4-51B5-4802-B3F0-D7C77D173A50}" type="slidenum">
              <a:rPr lang="en-US" smtClean="0"/>
              <a:t>‹#›</a:t>
            </a:fld>
            <a:endParaRPr lang="en-US"/>
          </a:p>
        </p:txBody>
      </p:sp>
    </p:spTree>
    <p:extLst>
      <p:ext uri="{BB962C8B-B14F-4D97-AF65-F5344CB8AC3E}">
        <p14:creationId xmlns:p14="http://schemas.microsoft.com/office/powerpoint/2010/main" val="3380305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66E0E84-2CEA-42FE-8BA9-3269D4204C3A}" type="datetimeFigureOut">
              <a:rPr lang="en-US" smtClean="0"/>
              <a:t>6/9/2014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0269D8-FB19-4A68-8BE5-C6DC177439E5}" type="slidenum">
              <a:rPr lang="en-US" smtClean="0"/>
              <a:t>‹#›</a:t>
            </a:fld>
            <a:endParaRPr lang="en-US"/>
          </a:p>
        </p:txBody>
      </p:sp>
    </p:spTree>
    <p:extLst>
      <p:ext uri="{BB962C8B-B14F-4D97-AF65-F5344CB8AC3E}">
        <p14:creationId xmlns:p14="http://schemas.microsoft.com/office/powerpoint/2010/main" val="412924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269D8-FB19-4A68-8BE5-C6DC177439E5}" type="slidenum">
              <a:rPr lang="en-US" smtClean="0"/>
              <a:t>11</a:t>
            </a:fld>
            <a:endParaRPr lang="en-US"/>
          </a:p>
        </p:txBody>
      </p:sp>
    </p:spTree>
    <p:extLst>
      <p:ext uri="{BB962C8B-B14F-4D97-AF65-F5344CB8AC3E}">
        <p14:creationId xmlns:p14="http://schemas.microsoft.com/office/powerpoint/2010/main" val="186316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0269D8-FB19-4A68-8BE5-C6DC177439E5}" type="slidenum">
              <a:rPr lang="en-US" smtClean="0"/>
              <a:t>38</a:t>
            </a:fld>
            <a:endParaRPr lang="en-US"/>
          </a:p>
        </p:txBody>
      </p:sp>
    </p:spTree>
    <p:extLst>
      <p:ext uri="{BB962C8B-B14F-4D97-AF65-F5344CB8AC3E}">
        <p14:creationId xmlns:p14="http://schemas.microsoft.com/office/powerpoint/2010/main" val="1215758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F86EC4-A142-44DA-9718-68A195D2BAC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175948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86EC4-A142-44DA-9718-68A195D2BAC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1668534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86EC4-A142-44DA-9718-68A195D2BAC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2336052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F86EC4-A142-44DA-9718-68A195D2BAC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367051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F86EC4-A142-44DA-9718-68A195D2BAC8}" type="datetimeFigureOut">
              <a:rPr lang="en-US" smtClean="0"/>
              <a:pPr/>
              <a:t>6/9/2014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8047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F86EC4-A142-44DA-9718-68A195D2BAC8}"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2482009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F86EC4-A142-44DA-9718-68A195D2BAC8}" type="datetimeFigureOut">
              <a:rPr lang="en-US" smtClean="0"/>
              <a:pPr/>
              <a:t>6/9/2014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877410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F86EC4-A142-44DA-9718-68A195D2BAC8}" type="datetimeFigureOut">
              <a:rPr lang="en-US" smtClean="0"/>
              <a:pPr/>
              <a:t>6/9/2014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1949031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86EC4-A142-44DA-9718-68A195D2BAC8}" type="datetimeFigureOut">
              <a:rPr lang="en-US" smtClean="0"/>
              <a:pPr/>
              <a:t>6/9/2014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3445985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86EC4-A142-44DA-9718-68A195D2BAC8}"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79252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F86EC4-A142-44DA-9718-68A195D2BAC8}" type="datetimeFigureOut">
              <a:rPr lang="en-US" smtClean="0"/>
              <a:pPr/>
              <a:t>6/9/2014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8F9D0-7664-413E-952C-BA304C4DACD9}" type="slidenum">
              <a:rPr lang="en-US" smtClean="0"/>
              <a:pPr/>
              <a:t>‹#›</a:t>
            </a:fld>
            <a:endParaRPr lang="en-US"/>
          </a:p>
        </p:txBody>
      </p:sp>
    </p:spTree>
    <p:extLst>
      <p:ext uri="{BB962C8B-B14F-4D97-AF65-F5344CB8AC3E}">
        <p14:creationId xmlns:p14="http://schemas.microsoft.com/office/powerpoint/2010/main" val="2386219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86EC4-A142-44DA-9718-68A195D2BAC8}" type="datetimeFigureOut">
              <a:rPr lang="en-US" smtClean="0"/>
              <a:pPr/>
              <a:t>6/9/2014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8F9D0-7664-413E-952C-BA304C4DACD9}" type="slidenum">
              <a:rPr lang="en-US" smtClean="0"/>
              <a:pPr/>
              <a:t>‹#›</a:t>
            </a:fld>
            <a:endParaRPr lang="en-US"/>
          </a:p>
        </p:txBody>
      </p:sp>
    </p:spTree>
    <p:extLst>
      <p:ext uri="{BB962C8B-B14F-4D97-AF65-F5344CB8AC3E}">
        <p14:creationId xmlns:p14="http://schemas.microsoft.com/office/powerpoint/2010/main" val="1830974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libguides.wsulibs.wsu.edu/content.php?pid=109047&amp;sid=820606"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com/url?sa=i&amp;rct=j&amp;q=women%20in%20college%20graph&amp;source=images&amp;cd=&amp;cad=rja&amp;uact=8&amp;docid=WGfDUvzLaxgN5M&amp;tbnid=fZrt_-oF2Y2i7M:&amp;ved=0CAUQjRw&amp;url=http://www.swifteconomics.com/2009/09/18/lies-damned-lies-and-statistics-the-college-gap/&amp;ei=Qh-PU99Zxd6wBOeLgIAI&amp;bvm=bv.68235269,d.b2k&amp;psig=AFQjCNEEzxeW34awK5mojHWLBn1GLEeRsA&amp;ust=1401974970542930" TargetMode="Externa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Title%20IX%20graph&amp;source=images&amp;cd=&amp;cad=rja&amp;uact=8&amp;docid=Yz3tVfZz5vuf4M&amp;tbnid=1_mfT-Sp-iZXOM:&amp;ved=0CAUQjRw&amp;url=http://sportsmediapost.com/title-ix/&amp;ei=lB-PU9SAJqrmsATV0YCADQ&amp;bvm=bv.68235269,d.b2k&amp;psig=AFQjCNEKVniM1QZAFr-KfzLp_sj8TJ8oew&amp;ust=140197505432820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http://obsessivejew.com/blog/wp-content/uploads/image/levittownny.jpg"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4876800" cy="1143000"/>
          </a:xfrm>
        </p:spPr>
        <p:txBody>
          <a:bodyPr>
            <a:normAutofit fontScale="90000"/>
          </a:bodyPr>
          <a:lstStyle/>
          <a:p>
            <a:r>
              <a:rPr lang="en-US" b="1" u="sng" dirty="0"/>
              <a:t>Decades of Change</a:t>
            </a:r>
            <a:r>
              <a:rPr lang="en-US" dirty="0"/>
              <a:t>					 </a:t>
            </a:r>
            <a:br>
              <a:rPr lang="en-US" dirty="0"/>
            </a:br>
            <a:endParaRPr lang="en-US" dirty="0"/>
          </a:p>
        </p:txBody>
      </p:sp>
      <p:sp>
        <p:nvSpPr>
          <p:cNvPr id="3" name="Content Placeholder 2"/>
          <p:cNvSpPr>
            <a:spLocks noGrp="1"/>
          </p:cNvSpPr>
          <p:nvPr>
            <p:ph idx="1"/>
          </p:nvPr>
        </p:nvSpPr>
        <p:spPr>
          <a:xfrm>
            <a:off x="228600" y="533400"/>
            <a:ext cx="3886200" cy="6324600"/>
          </a:xfrm>
        </p:spPr>
        <p:txBody>
          <a:bodyPr>
            <a:normAutofit fontScale="77500" lnSpcReduction="20000"/>
          </a:bodyPr>
          <a:lstStyle/>
          <a:p>
            <a:pPr marL="0" indent="0">
              <a:buNone/>
            </a:pPr>
            <a:r>
              <a:rPr lang="en-US" dirty="0"/>
              <a:t/>
            </a:r>
            <a:br>
              <a:rPr lang="en-US" dirty="0"/>
            </a:br>
            <a:r>
              <a:rPr lang="en-US" dirty="0"/>
              <a:t>GI Bill of Rights</a:t>
            </a:r>
          </a:p>
          <a:p>
            <a:pPr marL="0" indent="0">
              <a:buNone/>
            </a:pPr>
            <a:r>
              <a:rPr lang="en-US" dirty="0"/>
              <a:t>Baby boom</a:t>
            </a:r>
          </a:p>
          <a:p>
            <a:pPr marL="0" indent="0">
              <a:buNone/>
            </a:pPr>
            <a:r>
              <a:rPr lang="en-US" dirty="0"/>
              <a:t>Growth of the </a:t>
            </a:r>
            <a:r>
              <a:rPr lang="en-US" dirty="0" smtClean="0"/>
              <a:t>suburbs</a:t>
            </a:r>
            <a:endParaRPr lang="en-US" dirty="0"/>
          </a:p>
          <a:p>
            <a:pPr marL="0" indent="0">
              <a:buNone/>
            </a:pPr>
            <a:r>
              <a:rPr lang="en-US" dirty="0" err="1"/>
              <a:t>Levittowns</a:t>
            </a:r>
            <a:endParaRPr lang="en-US" dirty="0"/>
          </a:p>
          <a:p>
            <a:pPr marL="0" indent="0">
              <a:buNone/>
            </a:pPr>
            <a:r>
              <a:rPr lang="en-US" dirty="0"/>
              <a:t>1950s economy</a:t>
            </a:r>
          </a:p>
          <a:p>
            <a:pPr marL="0" indent="0">
              <a:buNone/>
            </a:pPr>
            <a:r>
              <a:rPr lang="en-US" dirty="0"/>
              <a:t>Conformity</a:t>
            </a:r>
          </a:p>
          <a:p>
            <a:pPr marL="0" indent="0">
              <a:buNone/>
            </a:pPr>
            <a:r>
              <a:rPr lang="en-US" dirty="0"/>
              <a:t>Role of women</a:t>
            </a:r>
          </a:p>
          <a:p>
            <a:pPr marL="0" indent="0">
              <a:buNone/>
            </a:pPr>
            <a:r>
              <a:rPr lang="en-US" dirty="0"/>
              <a:t>Popular culture</a:t>
            </a:r>
          </a:p>
          <a:p>
            <a:pPr marL="0" indent="0">
              <a:buNone/>
            </a:pPr>
            <a:r>
              <a:rPr lang="en-US" dirty="0"/>
              <a:t>Civil Rights movement</a:t>
            </a:r>
          </a:p>
          <a:p>
            <a:pPr marL="0" indent="0">
              <a:buNone/>
            </a:pPr>
            <a:r>
              <a:rPr lang="en-US" i="1" dirty="0" smtClean="0"/>
              <a:t>Brown </a:t>
            </a:r>
            <a:r>
              <a:rPr lang="en-US" i="1" dirty="0"/>
              <a:t>v. Board of Education</a:t>
            </a:r>
            <a:endParaRPr lang="en-US" dirty="0"/>
          </a:p>
          <a:p>
            <a:pPr marL="0" indent="0">
              <a:buNone/>
            </a:pPr>
            <a:r>
              <a:rPr lang="en-US" dirty="0"/>
              <a:t>Rosa Parks</a:t>
            </a:r>
          </a:p>
          <a:p>
            <a:pPr marL="0" indent="0">
              <a:buNone/>
            </a:pPr>
            <a:r>
              <a:rPr lang="en-US" dirty="0"/>
              <a:t>Martin Luther King</a:t>
            </a:r>
          </a:p>
          <a:p>
            <a:pPr marL="0" indent="0">
              <a:buNone/>
            </a:pPr>
            <a:r>
              <a:rPr lang="en-US" dirty="0"/>
              <a:t>c</a:t>
            </a:r>
            <a:r>
              <a:rPr lang="en-US" dirty="0" smtClean="0"/>
              <a:t>ivil disobedience</a:t>
            </a:r>
            <a:endParaRPr lang="en-US" dirty="0"/>
          </a:p>
          <a:p>
            <a:pPr marL="0" indent="0">
              <a:buNone/>
            </a:pPr>
            <a:r>
              <a:rPr lang="en-US" dirty="0"/>
              <a:t>1963 March on Washington</a:t>
            </a:r>
          </a:p>
          <a:p>
            <a:pPr marL="0" indent="0">
              <a:buNone/>
            </a:pPr>
            <a:endParaRPr lang="en-US" dirty="0"/>
          </a:p>
        </p:txBody>
      </p:sp>
      <p:sp>
        <p:nvSpPr>
          <p:cNvPr id="4" name="Rectangle 3"/>
          <p:cNvSpPr/>
          <p:nvPr/>
        </p:nvSpPr>
        <p:spPr>
          <a:xfrm>
            <a:off x="4572000" y="914400"/>
            <a:ext cx="4572000" cy="3939540"/>
          </a:xfrm>
          <a:prstGeom prst="rect">
            <a:avLst/>
          </a:prstGeom>
        </p:spPr>
        <p:txBody>
          <a:bodyPr wrap="square">
            <a:spAutoFit/>
          </a:bodyPr>
          <a:lstStyle/>
          <a:p>
            <a:r>
              <a:rPr lang="en-US" sz="2500" dirty="0" smtClean="0"/>
              <a:t>Great </a:t>
            </a:r>
            <a:r>
              <a:rPr lang="en-US" sz="2500" dirty="0"/>
              <a:t>Society</a:t>
            </a:r>
          </a:p>
          <a:p>
            <a:r>
              <a:rPr lang="en-US" sz="2500" dirty="0"/>
              <a:t>Women’s liberation movement</a:t>
            </a:r>
          </a:p>
          <a:p>
            <a:r>
              <a:rPr lang="en-US" sz="2500" dirty="0"/>
              <a:t>Vietnam War</a:t>
            </a:r>
          </a:p>
          <a:p>
            <a:r>
              <a:rPr lang="en-US" sz="2500" i="1" dirty="0" smtClean="0"/>
              <a:t>	Goal</a:t>
            </a:r>
            <a:endParaRPr lang="en-US" sz="2500" i="1" dirty="0"/>
          </a:p>
          <a:p>
            <a:r>
              <a:rPr lang="en-US" sz="2500" i="1" dirty="0" smtClean="0"/>
              <a:t>	Outcome</a:t>
            </a:r>
            <a:endParaRPr lang="en-US" sz="2500" i="1" dirty="0"/>
          </a:p>
          <a:p>
            <a:r>
              <a:rPr lang="en-US" sz="2500" i="1" dirty="0" smtClean="0"/>
              <a:t>	Soldiers</a:t>
            </a:r>
            <a:r>
              <a:rPr lang="en-US" sz="2500" i="1" dirty="0"/>
              <a:t>’ experience</a:t>
            </a:r>
          </a:p>
          <a:p>
            <a:r>
              <a:rPr lang="en-US" sz="2500" i="1" dirty="0" smtClean="0"/>
              <a:t>	Military </a:t>
            </a:r>
            <a:r>
              <a:rPr lang="en-US" sz="2500" i="1" dirty="0"/>
              <a:t>draft</a:t>
            </a:r>
          </a:p>
          <a:p>
            <a:r>
              <a:rPr lang="en-US" sz="2500" i="1" dirty="0" smtClean="0"/>
              <a:t>	Hawks </a:t>
            </a:r>
            <a:r>
              <a:rPr lang="en-US" sz="2500" i="1" dirty="0"/>
              <a:t>vs. Doves</a:t>
            </a:r>
          </a:p>
          <a:p>
            <a:r>
              <a:rPr lang="en-US" sz="2500" dirty="0"/>
              <a:t>Watergate- legacy </a:t>
            </a:r>
          </a:p>
          <a:p>
            <a:r>
              <a:rPr lang="en-US" sz="2500" dirty="0"/>
              <a:t>Three Mile Island</a:t>
            </a:r>
          </a:p>
        </p:txBody>
      </p:sp>
    </p:spTree>
    <p:extLst>
      <p:ext uri="{BB962C8B-B14F-4D97-AF65-F5344CB8AC3E}">
        <p14:creationId xmlns:p14="http://schemas.microsoft.com/office/powerpoint/2010/main" val="353771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4331" y="2743200"/>
            <a:ext cx="4493468" cy="2639942"/>
          </a:xfrm>
        </p:spPr>
        <p:txBody>
          <a:bodyPr>
            <a:noAutofit/>
          </a:bodyPr>
          <a:lstStyle/>
          <a:p>
            <a:pPr marL="0" indent="0">
              <a:buNone/>
            </a:pPr>
            <a:r>
              <a:rPr lang="en-US" sz="2000" dirty="0"/>
              <a:t>The first Levittown homes were just 800 square feet in size, but they came with an expandable attic. Buyers could choose from five models that differed in color, roofline, and window placement. Even the salesmen used assembly-line methods. A buyer could choose a house and sign a contract within three minutes. </a:t>
            </a:r>
          </a:p>
        </p:txBody>
      </p:sp>
      <p:pic>
        <p:nvPicPr>
          <p:cNvPr id="8194" name="Picture 2" descr="http://s3.amazonaws.com/plato_production/system/images/3801/large/PAI_LT_SE41-5_Photo.jpg?AWSAccessKeyId=AKIAIP3H4NBLMYKZ3OWQ&amp;Expires=1335906997&amp;Signature=vLIZbSi9OroHyg2yUst4ZBTjQik%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2420"/>
            <a:ext cx="4569669" cy="25369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3.amazonaws.com/plato_production/system/images/4058/large/PAI_LT_SE41-05a.png?AWSAccessKeyId=AKIAIP3H4NBLMYKZ3OWQ&amp;Expires=1335966533&amp;Signature=0N6ophgymFueLnTq12XfVCmnv3c%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5260"/>
            <a:ext cx="4295823" cy="4991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7422" y="5334000"/>
            <a:ext cx="7350177" cy="1323439"/>
          </a:xfrm>
          <a:prstGeom prst="rect">
            <a:avLst/>
          </a:prstGeom>
        </p:spPr>
        <p:txBody>
          <a:bodyPr wrap="square">
            <a:spAutoFit/>
          </a:bodyPr>
          <a:lstStyle/>
          <a:p>
            <a:r>
              <a:rPr lang="en-US" sz="2000" dirty="0"/>
              <a:t>The rapid growth in housing starts was made possible by a revolution in home construction techniques. Using assembly-line methods pioneered by Henry Ford, homebuilders like the Levitt brothers were able to mass-produce homes at an astonishing rate. </a:t>
            </a:r>
            <a:endParaRPr lang="en-US" sz="2000" dirty="0">
              <a:effectLst/>
            </a:endParaRPr>
          </a:p>
        </p:txBody>
      </p:sp>
      <p:sp>
        <p:nvSpPr>
          <p:cNvPr id="5" name="TextBox 4"/>
          <p:cNvSpPr txBox="1"/>
          <p:nvPr/>
        </p:nvSpPr>
        <p:spPr>
          <a:xfrm>
            <a:off x="7467599" y="5694402"/>
            <a:ext cx="1597870" cy="553998"/>
          </a:xfrm>
          <a:prstGeom prst="rect">
            <a:avLst/>
          </a:prstGeom>
          <a:noFill/>
        </p:spPr>
        <p:txBody>
          <a:bodyPr wrap="square" rtlCol="0">
            <a:spAutoFit/>
          </a:bodyPr>
          <a:lstStyle/>
          <a:p>
            <a:r>
              <a:rPr lang="en-US" sz="3000" b="1" u="sng" dirty="0" smtClean="0"/>
              <a:t>Suburbs</a:t>
            </a:r>
            <a:endParaRPr lang="en-US" sz="3000" b="1" u="sng" dirty="0"/>
          </a:p>
        </p:txBody>
      </p:sp>
    </p:spTree>
    <p:extLst>
      <p:ext uri="{BB962C8B-B14F-4D97-AF65-F5344CB8AC3E}">
        <p14:creationId xmlns:p14="http://schemas.microsoft.com/office/powerpoint/2010/main" val="3187614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144001" cy="1143000"/>
          </a:xfrm>
        </p:spPr>
        <p:txBody>
          <a:bodyPr>
            <a:normAutofit fontScale="90000"/>
          </a:bodyPr>
          <a:lstStyle/>
          <a:p>
            <a:r>
              <a:rPr lang="en-US" sz="4000" u="sng" dirty="0"/>
              <a:t>c</a:t>
            </a:r>
            <a:r>
              <a:rPr lang="en-US" sz="4000" u="sng" dirty="0" smtClean="0"/>
              <a:t>onformity</a:t>
            </a:r>
            <a:r>
              <a:rPr lang="en-US" sz="4000" dirty="0"/>
              <a:t>:  </a:t>
            </a:r>
            <a:r>
              <a:rPr lang="en-US" sz="3300" dirty="0" smtClean="0"/>
              <a:t>1950s were a time </a:t>
            </a:r>
            <a:r>
              <a:rPr lang="en-US" sz="3300" dirty="0"/>
              <a:t>when everyone behaved and thought in socially expected </a:t>
            </a:r>
            <a:r>
              <a:rPr lang="en-US" sz="3300" dirty="0" smtClean="0"/>
              <a:t>ways </a:t>
            </a:r>
            <a:endParaRPr lang="en-US" sz="3300" u="sng" dirty="0"/>
          </a:p>
        </p:txBody>
      </p:sp>
      <p:sp>
        <p:nvSpPr>
          <p:cNvPr id="3" name="Content Placeholder 2"/>
          <p:cNvSpPr>
            <a:spLocks noGrp="1"/>
          </p:cNvSpPr>
          <p:nvPr>
            <p:ph idx="1"/>
          </p:nvPr>
        </p:nvSpPr>
        <p:spPr>
          <a:xfrm>
            <a:off x="-10510" y="1261086"/>
            <a:ext cx="4264293" cy="5444513"/>
          </a:xfrm>
        </p:spPr>
        <p:txBody>
          <a:bodyPr>
            <a:normAutofit fontScale="77500" lnSpcReduction="20000"/>
          </a:bodyPr>
          <a:lstStyle/>
          <a:p>
            <a:r>
              <a:rPr lang="en-US" dirty="0" smtClean="0"/>
              <a:t>Americans looked for normalcy &amp; calm following Great Depression &amp; WW II</a:t>
            </a:r>
          </a:p>
          <a:p>
            <a:r>
              <a:rPr lang="en-US" u="sng" dirty="0" smtClean="0"/>
              <a:t>Ideal family</a:t>
            </a:r>
            <a:r>
              <a:rPr lang="en-US" dirty="0" smtClean="0"/>
              <a:t>?  </a:t>
            </a:r>
          </a:p>
          <a:p>
            <a:pPr marL="0" indent="0">
              <a:buNone/>
            </a:pPr>
            <a:r>
              <a:rPr lang="en-US" dirty="0" smtClean="0"/>
              <a:t>  Father = breadwinner</a:t>
            </a:r>
          </a:p>
          <a:p>
            <a:pPr marL="0" indent="0">
              <a:buNone/>
            </a:pPr>
            <a:r>
              <a:rPr lang="en-US" dirty="0" smtClean="0"/>
              <a:t>  Mother = stay at home,  cook,   </a:t>
            </a:r>
          </a:p>
          <a:p>
            <a:pPr marL="0" indent="0">
              <a:buNone/>
            </a:pPr>
            <a:r>
              <a:rPr lang="en-US" dirty="0"/>
              <a:t>	</a:t>
            </a:r>
            <a:r>
              <a:rPr lang="en-US" dirty="0" smtClean="0"/>
              <a:t>clean, etc. </a:t>
            </a:r>
          </a:p>
          <a:p>
            <a:pPr marL="0" indent="0">
              <a:buNone/>
            </a:pPr>
            <a:r>
              <a:rPr lang="en-US" dirty="0" smtClean="0"/>
              <a:t>  Children = clean-cut, behaved 	&amp; respectful, did chores</a:t>
            </a:r>
          </a:p>
          <a:p>
            <a:r>
              <a:rPr lang="en-US" dirty="0" smtClean="0"/>
              <a:t>Similarity did NOT sit well with everyone…a counterculture movement develops as people resist the “sameness” of the 1950s ideals</a:t>
            </a:r>
          </a:p>
        </p:txBody>
      </p:sp>
      <p:pic>
        <p:nvPicPr>
          <p:cNvPr id="1026" name="Picture 2" descr="http://xroads.virginia.edu/~MA05/dulis/fo/images/gray.JPG"/>
          <p:cNvPicPr>
            <a:picLocks noChangeAspect="1" noChangeArrowheads="1"/>
          </p:cNvPicPr>
          <p:nvPr/>
        </p:nvPicPr>
        <p:blipFill rotWithShape="1">
          <a:blip r:embed="rId3">
            <a:extLst>
              <a:ext uri="{28A0092B-C50C-407E-A947-70E740481C1C}">
                <a14:useLocalDpi xmlns:a14="http://schemas.microsoft.com/office/drawing/2010/main" val="0"/>
              </a:ext>
            </a:extLst>
          </a:blip>
          <a:srcRect r="13676"/>
          <a:stretch/>
        </p:blipFill>
        <p:spPr bwMode="auto">
          <a:xfrm>
            <a:off x="4253783" y="1371600"/>
            <a:ext cx="2273141" cy="2367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pitalcentury.com/levittow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813788"/>
            <a:ext cx="3338732"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358" y="6244520"/>
            <a:ext cx="5486400" cy="646331"/>
          </a:xfrm>
          <a:prstGeom prst="rect">
            <a:avLst/>
          </a:prstGeom>
        </p:spPr>
        <p:txBody>
          <a:bodyPr wrap="square">
            <a:spAutoFit/>
          </a:bodyPr>
          <a:lstStyle/>
          <a:p>
            <a:r>
              <a:rPr lang="en-US" dirty="0">
                <a:hlinkClick r:id="rId5"/>
              </a:rPr>
              <a:t>http://libguides.wsulibs.wsu.edu/content.php?pid=109047&amp;sid=820606</a:t>
            </a:r>
            <a:endParaRPr lang="en-US" dirty="0"/>
          </a:p>
        </p:txBody>
      </p:sp>
      <p:pic>
        <p:nvPicPr>
          <p:cNvPr id="1030" name="Picture 6" descr="http://s3.amazonaws.com/plato_production/system/images/2467/large/PAI_LT_SE42-0_Photo.jpg?AWSAccessKeyId=AKIAIP3H4NBLMYKZ3OWQ&amp;Expires=1336326241&amp;Signature=AxrdKs3DZ%2FNaGjewI4pN9iJZFw4%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2305" y="1371600"/>
            <a:ext cx="2257763"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32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228600"/>
            <a:ext cx="2590800" cy="1143000"/>
          </a:xfrm>
        </p:spPr>
        <p:txBody>
          <a:bodyPr/>
          <a:lstStyle/>
          <a:p>
            <a:r>
              <a:rPr lang="en-US" u="sng" dirty="0" smtClean="0"/>
              <a:t>prosperity</a:t>
            </a:r>
            <a:endParaRPr lang="en-US" u="sng" dirty="0"/>
          </a:p>
        </p:txBody>
      </p:sp>
      <p:sp>
        <p:nvSpPr>
          <p:cNvPr id="3" name="Content Placeholder 2"/>
          <p:cNvSpPr>
            <a:spLocks noGrp="1"/>
          </p:cNvSpPr>
          <p:nvPr>
            <p:ph idx="1"/>
          </p:nvPr>
        </p:nvSpPr>
        <p:spPr>
          <a:xfrm>
            <a:off x="6248400" y="838200"/>
            <a:ext cx="2895600" cy="6440328"/>
          </a:xfrm>
        </p:spPr>
        <p:txBody>
          <a:bodyPr>
            <a:normAutofit fontScale="85000" lnSpcReduction="10000"/>
          </a:bodyPr>
          <a:lstStyle/>
          <a:p>
            <a:pPr marL="0" indent="0">
              <a:buNone/>
            </a:pPr>
            <a:r>
              <a:rPr lang="en-US" dirty="0"/>
              <a:t>At the end of World War II, many economists feared the economy would once again fall into a depression. Instead, consumer spending helped spur a long period of economic growth. The nation’s productivity more than doubled from 1945 to 1960. </a:t>
            </a:r>
          </a:p>
          <a:p>
            <a:endParaRPr lang="en-US" dirty="0"/>
          </a:p>
        </p:txBody>
      </p:sp>
      <p:pic>
        <p:nvPicPr>
          <p:cNvPr id="6146" name="Picture 2" descr="http://s3.amazonaws.com/plato_production/system/images/3489/large/PAI_LT_SE41-03.png?AWSAccessKeyId=AKIAIP3H4NBLMYKZ3OWQ&amp;Expires=1335906674&amp;Signature=qedn5AQ22spYq7LsvRcAlYbitsg%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0286"/>
            <a:ext cx="5943600" cy="6440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64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3124200" cy="1143000"/>
          </a:xfrm>
        </p:spPr>
        <p:txBody>
          <a:bodyPr/>
          <a:lstStyle/>
          <a:p>
            <a:r>
              <a:rPr lang="en-US" u="sng" dirty="0" smtClean="0"/>
              <a:t>poverty</a:t>
            </a:r>
            <a:endParaRPr lang="en-US" u="sng" dirty="0"/>
          </a:p>
        </p:txBody>
      </p:sp>
      <p:sp>
        <p:nvSpPr>
          <p:cNvPr id="3" name="Content Placeholder 2"/>
          <p:cNvSpPr>
            <a:spLocks noGrp="1"/>
          </p:cNvSpPr>
          <p:nvPr>
            <p:ph idx="1"/>
          </p:nvPr>
        </p:nvSpPr>
        <p:spPr>
          <a:xfrm>
            <a:off x="24984" y="685800"/>
            <a:ext cx="5156616" cy="6248400"/>
          </a:xfrm>
        </p:spPr>
        <p:txBody>
          <a:bodyPr>
            <a:normAutofit fontScale="92500" lnSpcReduction="20000"/>
          </a:bodyPr>
          <a:lstStyle/>
          <a:p>
            <a:r>
              <a:rPr lang="en-US" dirty="0" smtClean="0"/>
              <a:t>40 million “other” Americans lived in poverty &amp; were not benefitting from the economic boom of the 1950s</a:t>
            </a:r>
          </a:p>
          <a:p>
            <a:r>
              <a:rPr lang="en-US" dirty="0" smtClean="0"/>
              <a:t>Elderly people, single women &amp; children, minority groups such as African-Americans, Latinos, and Native Americans </a:t>
            </a:r>
          </a:p>
          <a:p>
            <a:r>
              <a:rPr lang="en-US" dirty="0" smtClean="0"/>
              <a:t>By 1962, 1 in 4 Americans were poor</a:t>
            </a:r>
          </a:p>
          <a:p>
            <a:r>
              <a:rPr lang="en-US" dirty="0" smtClean="0"/>
              <a:t>Suburban growth took people, businesses, &amp; tax money from urban centers…decay &amp; poverty rose </a:t>
            </a:r>
            <a:endParaRPr lang="en-US" dirty="0"/>
          </a:p>
        </p:txBody>
      </p:sp>
      <p:pic>
        <p:nvPicPr>
          <p:cNvPr id="2052" name="Picture 4" descr="http://3.bp.blogspot.com/_473nrD5vEv8/S1Mqx7s-mjI/AAAAAAAACMQ/oDjZCxKDZmI/s400/poor-famil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192" y="3472523"/>
            <a:ext cx="2498697" cy="32345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eblackcu.net/portal/files/display/175/thumbnail"/>
          <p:cNvPicPr>
            <a:picLocks noChangeAspect="1" noChangeArrowheads="1"/>
          </p:cNvPicPr>
          <p:nvPr/>
        </p:nvPicPr>
        <p:blipFill rotWithShape="1">
          <a:blip r:embed="rId3">
            <a:extLst>
              <a:ext uri="{28A0092B-C50C-407E-A947-70E740481C1C}">
                <a14:useLocalDpi xmlns:a14="http://schemas.microsoft.com/office/drawing/2010/main" val="0"/>
              </a:ext>
            </a:extLst>
          </a:blip>
          <a:srcRect l="13243" r="11723"/>
          <a:stretch/>
        </p:blipFill>
        <p:spPr bwMode="auto">
          <a:xfrm>
            <a:off x="5257800" y="304800"/>
            <a:ext cx="3665483" cy="3061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71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5638800" cy="1143000"/>
          </a:xfrm>
        </p:spPr>
        <p:txBody>
          <a:bodyPr/>
          <a:lstStyle/>
          <a:p>
            <a:r>
              <a:rPr lang="en-US" u="sng" dirty="0"/>
              <a:t>w</a:t>
            </a:r>
            <a:r>
              <a:rPr lang="en-US" u="sng" dirty="0" smtClean="0"/>
              <a:t>hite flight</a:t>
            </a:r>
            <a:endParaRPr lang="en-US" u="sng" dirty="0"/>
          </a:p>
        </p:txBody>
      </p:sp>
      <p:sp>
        <p:nvSpPr>
          <p:cNvPr id="3" name="Content Placeholder 2"/>
          <p:cNvSpPr>
            <a:spLocks noGrp="1"/>
          </p:cNvSpPr>
          <p:nvPr>
            <p:ph idx="1"/>
          </p:nvPr>
        </p:nvSpPr>
        <p:spPr>
          <a:xfrm>
            <a:off x="-152400" y="1219200"/>
            <a:ext cx="4869713" cy="5410200"/>
          </a:xfrm>
        </p:spPr>
        <p:txBody>
          <a:bodyPr>
            <a:normAutofit fontScale="85000" lnSpcReduction="20000"/>
          </a:bodyPr>
          <a:lstStyle/>
          <a:p>
            <a:r>
              <a:rPr lang="en-US" dirty="0" smtClean="0"/>
              <a:t>Large numbers of white citizens left cities and moved to suburbs in 1950s resulting in isolation from other races &amp; classes</a:t>
            </a:r>
          </a:p>
          <a:p>
            <a:r>
              <a:rPr lang="en-US" dirty="0" smtClean="0"/>
              <a:t>Between WW II and 1960, nearly 5 million African Americans moved from the rural South to urban areas</a:t>
            </a:r>
          </a:p>
          <a:p>
            <a:r>
              <a:rPr lang="en-US" dirty="0" smtClean="0"/>
              <a:t>Cities lost businesses &amp; property taxes, so schools, public transportation, fire, &amp; police departments were underfunded</a:t>
            </a:r>
          </a:p>
          <a:p>
            <a:r>
              <a:rPr lang="en-US" dirty="0" smtClean="0"/>
              <a:t>Urban poor suffered</a:t>
            </a:r>
          </a:p>
          <a:p>
            <a:endParaRPr lang="en-US" dirty="0"/>
          </a:p>
        </p:txBody>
      </p:sp>
      <p:pic>
        <p:nvPicPr>
          <p:cNvPr id="1026" name="Picture 2" descr="http://www.brownvboard.net/images/indexfade/hs_05a16f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313" y="270534"/>
            <a:ext cx="4401287" cy="628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162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191000" cy="1143000"/>
          </a:xfrm>
        </p:spPr>
        <p:txBody>
          <a:bodyPr/>
          <a:lstStyle/>
          <a:p>
            <a:r>
              <a:rPr lang="en-US" u="sng" dirty="0"/>
              <a:t>u</a:t>
            </a:r>
            <a:r>
              <a:rPr lang="en-US" u="sng" dirty="0" smtClean="0"/>
              <a:t>rban renewal</a:t>
            </a:r>
            <a:endParaRPr lang="en-US" u="sng" dirty="0"/>
          </a:p>
        </p:txBody>
      </p:sp>
      <p:sp>
        <p:nvSpPr>
          <p:cNvPr id="3" name="Content Placeholder 2"/>
          <p:cNvSpPr>
            <a:spLocks noGrp="1"/>
          </p:cNvSpPr>
          <p:nvPr>
            <p:ph idx="1"/>
          </p:nvPr>
        </p:nvSpPr>
        <p:spPr>
          <a:xfrm>
            <a:off x="0" y="990600"/>
            <a:ext cx="4191000" cy="5410200"/>
          </a:xfrm>
        </p:spPr>
        <p:txBody>
          <a:bodyPr>
            <a:normAutofit fontScale="77500" lnSpcReduction="20000"/>
          </a:bodyPr>
          <a:lstStyle/>
          <a:p>
            <a:r>
              <a:rPr lang="en-US" dirty="0"/>
              <a:t>a program of land redevelopment in areas </a:t>
            </a:r>
            <a:r>
              <a:rPr lang="en-US" dirty="0" smtClean="0"/>
              <a:t>of </a:t>
            </a:r>
            <a:r>
              <a:rPr lang="en-US" dirty="0"/>
              <a:t>moderate to high density urban land </a:t>
            </a:r>
            <a:r>
              <a:rPr lang="en-US" dirty="0" smtClean="0"/>
              <a:t>use (cities)</a:t>
            </a:r>
          </a:p>
          <a:p>
            <a:r>
              <a:rPr lang="en-US" dirty="0"/>
              <a:t>relocation of businesses, the demolition of structures, the relocation of </a:t>
            </a:r>
            <a:r>
              <a:rPr lang="en-US" dirty="0" smtClean="0"/>
              <a:t>people</a:t>
            </a:r>
            <a:endParaRPr lang="en-US" dirty="0"/>
          </a:p>
          <a:p>
            <a:r>
              <a:rPr lang="en-US" dirty="0" smtClean="0"/>
              <a:t>less </a:t>
            </a:r>
            <a:r>
              <a:rPr lang="en-US" dirty="0"/>
              <a:t>congestion when areas of cities receive freeways and </a:t>
            </a:r>
            <a:r>
              <a:rPr lang="en-US" dirty="0" smtClean="0"/>
              <a:t>expressways</a:t>
            </a:r>
          </a:p>
          <a:p>
            <a:r>
              <a:rPr lang="en-US" dirty="0" smtClean="0"/>
              <a:t>Truman gained Congressional support for cities to clear out slums &amp; build 810,000 housing units for low-income families</a:t>
            </a:r>
            <a:endParaRPr lang="en-US" dirty="0"/>
          </a:p>
        </p:txBody>
      </p:sp>
      <p:pic>
        <p:nvPicPr>
          <p:cNvPr id="2050" name="Picture 2" descr="http://upload.wikimedia.org/wikipedia/commons/thumb/8/8b/Cabrini_Green_Housing_Project.jpg/300px-Cabrini_Green_Housing_Proj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543" y="152400"/>
            <a:ext cx="4331775" cy="34076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farm3.static.flickr.com/2153/2075385806_a742ddfb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09974"/>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042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500" u="sng" dirty="0"/>
              <a:t>The </a:t>
            </a:r>
            <a:r>
              <a:rPr lang="en-US" sz="3500" b="1" u="sng" dirty="0"/>
              <a:t>African-American Civil Rights Movement</a:t>
            </a:r>
            <a:endParaRPr lang="en-US" sz="3500" dirty="0"/>
          </a:p>
        </p:txBody>
      </p:sp>
      <p:sp>
        <p:nvSpPr>
          <p:cNvPr id="3" name="Content Placeholder 2"/>
          <p:cNvSpPr>
            <a:spLocks noGrp="1"/>
          </p:cNvSpPr>
          <p:nvPr>
            <p:ph idx="1"/>
          </p:nvPr>
        </p:nvSpPr>
        <p:spPr>
          <a:xfrm>
            <a:off x="228600" y="1447800"/>
            <a:ext cx="8915400" cy="6019800"/>
          </a:xfrm>
        </p:spPr>
        <p:txBody>
          <a:bodyPr>
            <a:normAutofit/>
          </a:bodyPr>
          <a:lstStyle/>
          <a:p>
            <a:pPr marL="0" indent="0">
              <a:buNone/>
            </a:pPr>
            <a:r>
              <a:rPr lang="en-US" dirty="0"/>
              <a:t>The </a:t>
            </a:r>
            <a:r>
              <a:rPr lang="en-US" b="1" dirty="0"/>
              <a:t>African-American Civil Rights Movement</a:t>
            </a:r>
            <a:r>
              <a:rPr lang="en-US" dirty="0"/>
              <a:t> </a:t>
            </a:r>
            <a:r>
              <a:rPr lang="en-US" u="sng" dirty="0"/>
              <a:t>(1955–1968)</a:t>
            </a:r>
            <a:r>
              <a:rPr lang="en-US" dirty="0"/>
              <a:t> refers to the social </a:t>
            </a:r>
            <a:r>
              <a:rPr lang="en-US" b="1" u="sng" dirty="0"/>
              <a:t>movements</a:t>
            </a:r>
            <a:r>
              <a:rPr lang="en-US" dirty="0"/>
              <a:t> in the United States aimed at outlawing </a:t>
            </a:r>
            <a:r>
              <a:rPr lang="en-US" b="1" u="sng" dirty="0"/>
              <a:t>racial discrimination</a:t>
            </a:r>
            <a:r>
              <a:rPr lang="en-US" dirty="0"/>
              <a:t> against African Americans and restoring voting </a:t>
            </a:r>
            <a:r>
              <a:rPr lang="en-US" b="1" u="sng" dirty="0"/>
              <a:t>rights</a:t>
            </a:r>
            <a:r>
              <a:rPr lang="en-US" dirty="0"/>
              <a:t> to them. The emergence of the </a:t>
            </a:r>
            <a:r>
              <a:rPr lang="en-US" b="1" u="sng" dirty="0"/>
              <a:t>Black Power Movement</a:t>
            </a:r>
            <a:r>
              <a:rPr lang="en-US" dirty="0"/>
              <a:t>, which lasted roughly from 1966 to 1975, enlarged the aims of the Civil Rights Movement to include racial dignity, </a:t>
            </a:r>
            <a:r>
              <a:rPr lang="en-US" b="1" u="sng" dirty="0"/>
              <a:t>economic</a:t>
            </a:r>
            <a:r>
              <a:rPr lang="en-US" dirty="0"/>
              <a:t> and political </a:t>
            </a:r>
            <a:r>
              <a:rPr lang="en-US" b="1" u="sng" dirty="0"/>
              <a:t>self-sufficiency</a:t>
            </a:r>
            <a:r>
              <a:rPr lang="en-US" dirty="0"/>
              <a:t>, and freedom from </a:t>
            </a:r>
            <a:r>
              <a:rPr lang="en-US" b="1" u="sng" dirty="0"/>
              <a:t>oppression</a:t>
            </a:r>
            <a:r>
              <a:rPr lang="en-US" dirty="0"/>
              <a:t> by white Americans</a:t>
            </a:r>
            <a:r>
              <a:rPr lang="en-US" dirty="0" smtClean="0"/>
              <a:t>.</a:t>
            </a:r>
            <a:endParaRPr lang="en-US" dirty="0"/>
          </a:p>
        </p:txBody>
      </p:sp>
    </p:spTree>
    <p:extLst>
      <p:ext uri="{BB962C8B-B14F-4D97-AF65-F5344CB8AC3E}">
        <p14:creationId xmlns:p14="http://schemas.microsoft.com/office/powerpoint/2010/main" val="866825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500" u="sng" dirty="0"/>
              <a:t>The </a:t>
            </a:r>
            <a:r>
              <a:rPr lang="en-US" sz="3500" b="1" u="sng" dirty="0"/>
              <a:t>African-American Civil Rights Movement</a:t>
            </a:r>
            <a:endParaRPr lang="en-US" sz="3500" dirty="0"/>
          </a:p>
        </p:txBody>
      </p:sp>
      <p:sp>
        <p:nvSpPr>
          <p:cNvPr id="3" name="Content Placeholder 2"/>
          <p:cNvSpPr>
            <a:spLocks noGrp="1"/>
          </p:cNvSpPr>
          <p:nvPr>
            <p:ph idx="1"/>
          </p:nvPr>
        </p:nvSpPr>
        <p:spPr>
          <a:xfrm>
            <a:off x="228600" y="1219200"/>
            <a:ext cx="8686800" cy="5638800"/>
          </a:xfrm>
        </p:spPr>
        <p:txBody>
          <a:bodyPr>
            <a:normAutofit fontScale="92500" lnSpcReduction="20000"/>
          </a:bodyPr>
          <a:lstStyle/>
          <a:p>
            <a:pPr marL="0" indent="0">
              <a:buNone/>
            </a:pPr>
            <a:r>
              <a:rPr lang="en-US" dirty="0" smtClean="0"/>
              <a:t>The </a:t>
            </a:r>
            <a:r>
              <a:rPr lang="en-US" dirty="0"/>
              <a:t>movement was characterized by major campaigns of </a:t>
            </a:r>
            <a:r>
              <a:rPr lang="en-US" b="1" u="sng" dirty="0"/>
              <a:t>civil resistance</a:t>
            </a:r>
            <a:r>
              <a:rPr lang="en-US" dirty="0"/>
              <a:t>. Between 1955 and 1968, acts of </a:t>
            </a:r>
            <a:r>
              <a:rPr lang="en-US" b="1" u="sng" dirty="0"/>
              <a:t>nonviolent</a:t>
            </a:r>
            <a:r>
              <a:rPr lang="en-US" dirty="0"/>
              <a:t> protest and civil </a:t>
            </a:r>
            <a:r>
              <a:rPr lang="en-US" b="1" u="sng" dirty="0"/>
              <a:t>disobedience </a:t>
            </a:r>
            <a:r>
              <a:rPr lang="en-US" dirty="0"/>
              <a:t>produced crisis situations between </a:t>
            </a:r>
            <a:r>
              <a:rPr lang="en-US" b="1" u="sng" dirty="0"/>
              <a:t>activists </a:t>
            </a:r>
            <a:r>
              <a:rPr lang="en-US" dirty="0"/>
              <a:t>and government </a:t>
            </a:r>
            <a:r>
              <a:rPr lang="en-US" b="1" u="sng" dirty="0"/>
              <a:t>authorities</a:t>
            </a:r>
            <a:r>
              <a:rPr lang="en-US" dirty="0"/>
              <a:t>. Federal, state, and local governments, businesses, and communities often had to respond immediately to these situations that highlighted the </a:t>
            </a:r>
            <a:r>
              <a:rPr lang="en-US" b="1" u="sng" dirty="0"/>
              <a:t>inequities</a:t>
            </a:r>
            <a:r>
              <a:rPr lang="en-US" dirty="0"/>
              <a:t> faced by African Americans. Forms of protest and/or civil disobedience included </a:t>
            </a:r>
            <a:r>
              <a:rPr lang="en-US" b="1" u="sng" dirty="0"/>
              <a:t>boycotts</a:t>
            </a:r>
            <a:r>
              <a:rPr lang="en-US" dirty="0"/>
              <a:t> such as the successful </a:t>
            </a:r>
            <a:r>
              <a:rPr lang="en-US" b="1" u="sng" dirty="0"/>
              <a:t>Montgomery</a:t>
            </a:r>
            <a:r>
              <a:rPr lang="en-US" dirty="0"/>
              <a:t> Bus Boycott (1955–1956) in Alabama; "</a:t>
            </a:r>
            <a:r>
              <a:rPr lang="en-US" b="1" u="sng" dirty="0"/>
              <a:t>sit-ins</a:t>
            </a:r>
            <a:r>
              <a:rPr lang="en-US" dirty="0"/>
              <a:t>" such as the influential </a:t>
            </a:r>
            <a:r>
              <a:rPr lang="en-US" b="1" u="sng" dirty="0"/>
              <a:t>Greensboro</a:t>
            </a:r>
            <a:r>
              <a:rPr lang="en-US" dirty="0"/>
              <a:t> sit-ins (1960) in North Carolina; </a:t>
            </a:r>
            <a:r>
              <a:rPr lang="en-US" b="1" u="sng" dirty="0"/>
              <a:t>marches</a:t>
            </a:r>
            <a:r>
              <a:rPr lang="en-US" dirty="0"/>
              <a:t>, such as the </a:t>
            </a:r>
            <a:r>
              <a:rPr lang="en-US" b="1" u="sng" dirty="0"/>
              <a:t>Selma</a:t>
            </a:r>
            <a:r>
              <a:rPr lang="en-US" dirty="0"/>
              <a:t> to Montgomery marches (1965) in Alabama; and a wide range of other nonviolent activities</a:t>
            </a:r>
            <a:r>
              <a:rPr lang="en-US" dirty="0" smtClean="0"/>
              <a:t>.</a:t>
            </a:r>
            <a:endParaRPr lang="en-US" dirty="0"/>
          </a:p>
        </p:txBody>
      </p:sp>
    </p:spTree>
    <p:extLst>
      <p:ext uri="{BB962C8B-B14F-4D97-AF65-F5344CB8AC3E}">
        <p14:creationId xmlns:p14="http://schemas.microsoft.com/office/powerpoint/2010/main" val="1266777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500" u="sng" dirty="0"/>
              <a:t>The </a:t>
            </a:r>
            <a:r>
              <a:rPr lang="en-US" sz="3500" b="1" u="sng" dirty="0"/>
              <a:t>African-American Civil Rights Movement</a:t>
            </a:r>
            <a:endParaRPr lang="en-US" sz="3500" dirty="0"/>
          </a:p>
        </p:txBody>
      </p:sp>
      <p:sp>
        <p:nvSpPr>
          <p:cNvPr id="3" name="Content Placeholder 2"/>
          <p:cNvSpPr>
            <a:spLocks noGrp="1"/>
          </p:cNvSpPr>
          <p:nvPr>
            <p:ph idx="1"/>
          </p:nvPr>
        </p:nvSpPr>
        <p:spPr>
          <a:xfrm>
            <a:off x="152400" y="1219200"/>
            <a:ext cx="8915400" cy="6019800"/>
          </a:xfrm>
        </p:spPr>
        <p:txBody>
          <a:bodyPr>
            <a:normAutofit fontScale="92500" lnSpcReduction="10000"/>
          </a:bodyPr>
          <a:lstStyle/>
          <a:p>
            <a:pPr marL="0" indent="0">
              <a:buNone/>
            </a:pPr>
            <a:r>
              <a:rPr lang="en-US" dirty="0" smtClean="0"/>
              <a:t>Noted </a:t>
            </a:r>
            <a:r>
              <a:rPr lang="en-US" dirty="0"/>
              <a:t>legislative achievements during this phase of the Civil Rights Movement were passage of </a:t>
            </a:r>
            <a:r>
              <a:rPr lang="en-US" b="1" u="sng" dirty="0"/>
              <a:t>Civil Rights Act of 1964</a:t>
            </a:r>
            <a:r>
              <a:rPr lang="en-US" dirty="0" smtClean="0"/>
              <a:t>, </a:t>
            </a:r>
            <a:r>
              <a:rPr lang="en-US" dirty="0"/>
              <a:t>that banned discrimination based on "race, color, religion, or national origin" in employment practices and public accommodations; the </a:t>
            </a:r>
            <a:r>
              <a:rPr lang="en-US" b="1" u="sng" dirty="0"/>
              <a:t>Voting Rights Act of 1965</a:t>
            </a:r>
            <a:r>
              <a:rPr lang="en-US" dirty="0"/>
              <a:t>, that restored and protected voting rights; the </a:t>
            </a:r>
            <a:r>
              <a:rPr lang="en-US" b="1" u="sng" dirty="0"/>
              <a:t>Immigration and Nationality Services Act of 1965</a:t>
            </a:r>
            <a:r>
              <a:rPr lang="en-US" dirty="0"/>
              <a:t>, that dramatically opened entry to the U.S. to immigrants other than traditional European groups; and the </a:t>
            </a:r>
            <a:r>
              <a:rPr lang="en-US" b="1" u="sng" dirty="0"/>
              <a:t>Fair Housing Act of 1968</a:t>
            </a:r>
            <a:r>
              <a:rPr lang="en-US" dirty="0"/>
              <a:t>, that banned discrimination in the sale or rental of housing. African Americans re-entered </a:t>
            </a:r>
            <a:r>
              <a:rPr lang="en-US" b="1" u="sng" dirty="0" smtClean="0"/>
              <a:t>politics</a:t>
            </a:r>
            <a:r>
              <a:rPr lang="en-US" b="1" dirty="0" smtClean="0"/>
              <a:t> </a:t>
            </a:r>
            <a:r>
              <a:rPr lang="en-US" dirty="0" smtClean="0"/>
              <a:t>in </a:t>
            </a:r>
            <a:r>
              <a:rPr lang="en-US" dirty="0"/>
              <a:t>the South, and across the country young people were inspired </a:t>
            </a:r>
            <a:r>
              <a:rPr lang="en-US" dirty="0" smtClean="0"/>
              <a:t>to take </a:t>
            </a:r>
            <a:r>
              <a:rPr lang="en-US" b="1" u="sng" dirty="0"/>
              <a:t>action</a:t>
            </a:r>
            <a:r>
              <a:rPr lang="en-US" dirty="0"/>
              <a:t>.</a:t>
            </a:r>
          </a:p>
          <a:p>
            <a:endParaRPr lang="en-US" dirty="0"/>
          </a:p>
        </p:txBody>
      </p:sp>
    </p:spTree>
    <p:extLst>
      <p:ext uri="{BB962C8B-B14F-4D97-AF65-F5344CB8AC3E}">
        <p14:creationId xmlns:p14="http://schemas.microsoft.com/office/powerpoint/2010/main" val="3946862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
            <a:ext cx="8229600" cy="960120"/>
          </a:xfrm>
        </p:spPr>
        <p:txBody>
          <a:bodyPr>
            <a:normAutofit/>
          </a:bodyPr>
          <a:lstStyle/>
          <a:p>
            <a:r>
              <a:rPr lang="en-US" u="sng" dirty="0" smtClean="0"/>
              <a:t>Thanks for your WORK!</a:t>
            </a:r>
            <a:endParaRPr lang="en-US" u="sng" dirty="0"/>
          </a:p>
        </p:txBody>
      </p:sp>
      <p:sp>
        <p:nvSpPr>
          <p:cNvPr id="5" name="Content Placeholder 2"/>
          <p:cNvSpPr>
            <a:spLocks noGrp="1"/>
          </p:cNvSpPr>
          <p:nvPr>
            <p:ph idx="1"/>
          </p:nvPr>
        </p:nvSpPr>
        <p:spPr>
          <a:xfrm>
            <a:off x="152400" y="1066800"/>
            <a:ext cx="3581400" cy="3810000"/>
          </a:xfrm>
        </p:spPr>
        <p:txBody>
          <a:bodyPr>
            <a:normAutofit fontScale="40000" lnSpcReduction="20000"/>
          </a:bodyPr>
          <a:lstStyle/>
          <a:p>
            <a:pPr marL="0" indent="0">
              <a:buNone/>
            </a:pPr>
            <a:r>
              <a:rPr lang="en-US" sz="5500" b="1" dirty="0" smtClean="0"/>
              <a:t>Brown </a:t>
            </a:r>
            <a:r>
              <a:rPr lang="en-US" sz="5500" b="1" dirty="0"/>
              <a:t>v. Board of Education </a:t>
            </a:r>
            <a:r>
              <a:rPr lang="en-US" sz="5500" dirty="0"/>
              <a:t>(1954</a:t>
            </a:r>
            <a:r>
              <a:rPr lang="en-US" sz="5500" dirty="0" smtClean="0"/>
              <a:t>)</a:t>
            </a:r>
          </a:p>
          <a:p>
            <a:pPr marL="0" indent="0">
              <a:buNone/>
            </a:pPr>
            <a:r>
              <a:rPr lang="en-US" sz="5500" u="sng" dirty="0" smtClean="0"/>
              <a:t>Alive!</a:t>
            </a:r>
            <a:r>
              <a:rPr lang="en-US" sz="5500" dirty="0" smtClean="0"/>
              <a:t> p. 574</a:t>
            </a:r>
          </a:p>
          <a:p>
            <a:pPr marL="0" indent="0">
              <a:buNone/>
            </a:pPr>
            <a:r>
              <a:rPr lang="en-US" sz="5500" dirty="0" smtClean="0"/>
              <a:t>Also </a:t>
            </a:r>
            <a:r>
              <a:rPr lang="en-US" sz="5500" dirty="0"/>
              <a:t>read p. 568</a:t>
            </a:r>
          </a:p>
          <a:p>
            <a:pPr marL="0" indent="0">
              <a:buNone/>
            </a:pPr>
            <a:r>
              <a:rPr lang="en-US" sz="5500" b="1" i="1" dirty="0" err="1"/>
              <a:t>Plessy</a:t>
            </a:r>
            <a:r>
              <a:rPr lang="en-US" sz="5500" b="1" i="1" dirty="0"/>
              <a:t> v. Ferguson </a:t>
            </a:r>
            <a:r>
              <a:rPr lang="en-US" sz="5500" i="1" dirty="0"/>
              <a:t>(1896)</a:t>
            </a:r>
          </a:p>
          <a:p>
            <a:pPr marL="0" indent="0">
              <a:buNone/>
            </a:pPr>
            <a:r>
              <a:rPr lang="en-US" sz="5500" dirty="0" smtClean="0"/>
              <a:t>p</a:t>
            </a:r>
            <a:r>
              <a:rPr lang="en-US" sz="5500" dirty="0"/>
              <a:t>. </a:t>
            </a:r>
            <a:r>
              <a:rPr lang="en-US" sz="5500" dirty="0" smtClean="0"/>
              <a:t>580-581</a:t>
            </a:r>
          </a:p>
          <a:p>
            <a:pPr marL="0" indent="0">
              <a:buNone/>
            </a:pPr>
            <a:r>
              <a:rPr lang="en-US" sz="5500" b="1" dirty="0" smtClean="0"/>
              <a:t>School Desegregation</a:t>
            </a:r>
          </a:p>
          <a:p>
            <a:pPr marL="0" indent="0">
              <a:buNone/>
            </a:pPr>
            <a:endParaRPr lang="en-US" sz="5500" b="1" i="1" dirty="0"/>
          </a:p>
          <a:p>
            <a:pPr marL="0" indent="0">
              <a:buNone/>
            </a:pPr>
            <a:r>
              <a:rPr lang="en-US" sz="5500" b="1" i="1" dirty="0" smtClean="0"/>
              <a:t>What </a:t>
            </a:r>
            <a:r>
              <a:rPr lang="en-US" sz="5500" b="1" i="1" dirty="0"/>
              <a:t>is segregation?</a:t>
            </a:r>
            <a:r>
              <a:rPr lang="en-US" sz="5500" dirty="0"/>
              <a:t>	</a:t>
            </a:r>
            <a:r>
              <a:rPr lang="en-US" dirty="0"/>
              <a:t>											 </a:t>
            </a:r>
          </a:p>
          <a:p>
            <a:endParaRPr lang="en-US" dirty="0"/>
          </a:p>
        </p:txBody>
      </p:sp>
      <p:sp>
        <p:nvSpPr>
          <p:cNvPr id="6" name="Content Placeholder 2"/>
          <p:cNvSpPr txBox="1">
            <a:spLocks/>
          </p:cNvSpPr>
          <p:nvPr/>
        </p:nvSpPr>
        <p:spPr>
          <a:xfrm>
            <a:off x="152400" y="4305300"/>
            <a:ext cx="4724400" cy="5105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300" dirty="0" smtClean="0"/>
              <a:t>Rosa Parks &amp; Montgomery Bus Boycott</a:t>
            </a:r>
          </a:p>
          <a:p>
            <a:pPr marL="0" indent="0">
              <a:buFont typeface="Arial" pitchFamily="34" charset="0"/>
              <a:buNone/>
            </a:pPr>
            <a:r>
              <a:rPr lang="en-US" sz="2300" u="sng" dirty="0" smtClean="0"/>
              <a:t>Alive!</a:t>
            </a:r>
            <a:r>
              <a:rPr lang="en-US" sz="2300" dirty="0" smtClean="0"/>
              <a:t> p. 578-579</a:t>
            </a:r>
          </a:p>
          <a:p>
            <a:pPr marL="0" indent="0">
              <a:buFont typeface="Arial" pitchFamily="34" charset="0"/>
              <a:buNone/>
            </a:pPr>
            <a:endParaRPr lang="en-US" sz="2300" dirty="0" smtClean="0"/>
          </a:p>
          <a:p>
            <a:pPr marL="0" indent="0">
              <a:buFont typeface="Arial" pitchFamily="34" charset="0"/>
              <a:buNone/>
            </a:pPr>
            <a:r>
              <a:rPr lang="en-US" sz="2300" dirty="0" smtClean="0"/>
              <a:t>Also read p. 582-583</a:t>
            </a:r>
          </a:p>
          <a:p>
            <a:pPr marL="0" indent="0">
              <a:buFont typeface="Arial" pitchFamily="34" charset="0"/>
              <a:buNone/>
            </a:pPr>
            <a:endParaRPr lang="en-US" sz="2300" dirty="0" smtClean="0"/>
          </a:p>
          <a:p>
            <a:pPr marL="0" indent="0">
              <a:buFont typeface="Arial" pitchFamily="34" charset="0"/>
              <a:buNone/>
            </a:pPr>
            <a:r>
              <a:rPr lang="en-US" sz="2300" b="1" i="1" dirty="0" smtClean="0"/>
              <a:t>What is the difference between activism &amp; civil disobedience?</a:t>
            </a:r>
            <a:r>
              <a:rPr lang="en-US" dirty="0" smtClean="0"/>
              <a:t>																											 </a:t>
            </a:r>
          </a:p>
          <a:p>
            <a:endParaRPr lang="en-US" dirty="0"/>
          </a:p>
        </p:txBody>
      </p:sp>
      <p:sp>
        <p:nvSpPr>
          <p:cNvPr id="7" name="Content Placeholder 2"/>
          <p:cNvSpPr txBox="1">
            <a:spLocks/>
          </p:cNvSpPr>
          <p:nvPr/>
        </p:nvSpPr>
        <p:spPr>
          <a:xfrm>
            <a:off x="5334000" y="1066800"/>
            <a:ext cx="3810000" cy="42672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000" dirty="0" smtClean="0"/>
              <a:t>Martin Luther King Jr.</a:t>
            </a:r>
          </a:p>
          <a:p>
            <a:pPr marL="0" indent="0">
              <a:buFont typeface="Arial" pitchFamily="34" charset="0"/>
              <a:buNone/>
            </a:pPr>
            <a:r>
              <a:rPr lang="en-US" sz="5000" b="1" dirty="0" smtClean="0"/>
              <a:t>A Campaign in Birmingham</a:t>
            </a:r>
            <a:endParaRPr lang="en-US" sz="5000" dirty="0" smtClean="0"/>
          </a:p>
          <a:p>
            <a:pPr marL="0" indent="0">
              <a:buFont typeface="Arial" pitchFamily="34" charset="0"/>
              <a:buNone/>
            </a:pPr>
            <a:r>
              <a:rPr lang="en-US" sz="5000" u="sng" dirty="0" smtClean="0"/>
              <a:t>Alive!</a:t>
            </a:r>
            <a:r>
              <a:rPr lang="en-US" sz="5000" dirty="0" smtClean="0"/>
              <a:t> p. 584-586</a:t>
            </a:r>
          </a:p>
          <a:p>
            <a:pPr marL="0" indent="0">
              <a:buFont typeface="Arial" pitchFamily="34" charset="0"/>
              <a:buNone/>
            </a:pPr>
            <a:r>
              <a:rPr lang="en-US" sz="5000" dirty="0" smtClean="0"/>
              <a:t>Also read p. 586</a:t>
            </a:r>
          </a:p>
          <a:p>
            <a:pPr marL="0" indent="0">
              <a:buFont typeface="Arial" pitchFamily="34" charset="0"/>
              <a:buNone/>
            </a:pPr>
            <a:r>
              <a:rPr lang="en-US" sz="5000" b="1" i="1" dirty="0" smtClean="0"/>
              <a:t>Achieving Landmark Civil Rights Legislation </a:t>
            </a:r>
            <a:endParaRPr lang="en-US" sz="5000" i="1" dirty="0" smtClean="0"/>
          </a:p>
          <a:p>
            <a:pPr marL="0" indent="0">
              <a:buFont typeface="Arial" pitchFamily="34" charset="0"/>
              <a:buNone/>
            </a:pPr>
            <a:endParaRPr lang="en-US" sz="5000" b="1" i="1" dirty="0" smtClean="0"/>
          </a:p>
          <a:p>
            <a:pPr marL="0" indent="0">
              <a:buFont typeface="Arial" pitchFamily="34" charset="0"/>
              <a:buNone/>
            </a:pPr>
            <a:r>
              <a:rPr lang="en-US" sz="5000" b="1" i="1" dirty="0" smtClean="0"/>
              <a:t>How far should the government go to promote equality and opportunity?</a:t>
            </a:r>
            <a:r>
              <a:rPr lang="en-US" dirty="0" smtClean="0"/>
              <a:t>																										 </a:t>
            </a:r>
          </a:p>
          <a:p>
            <a:endParaRPr lang="en-US" dirty="0"/>
          </a:p>
        </p:txBody>
      </p:sp>
      <p:sp>
        <p:nvSpPr>
          <p:cNvPr id="8" name="Content Placeholder 2"/>
          <p:cNvSpPr txBox="1">
            <a:spLocks/>
          </p:cNvSpPr>
          <p:nvPr/>
        </p:nvSpPr>
        <p:spPr>
          <a:xfrm>
            <a:off x="4860758" y="4327358"/>
            <a:ext cx="4299284" cy="44196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000" dirty="0" smtClean="0"/>
              <a:t>John F. Kennedy</a:t>
            </a:r>
          </a:p>
          <a:p>
            <a:pPr marL="0" indent="0">
              <a:buFont typeface="Arial" pitchFamily="34" charset="0"/>
              <a:buNone/>
            </a:pPr>
            <a:r>
              <a:rPr lang="en-US" sz="5000" dirty="0" smtClean="0"/>
              <a:t>Ch. 48, The Age of Camelot</a:t>
            </a:r>
          </a:p>
          <a:p>
            <a:pPr marL="0" indent="0">
              <a:buFont typeface="Arial" pitchFamily="34" charset="0"/>
              <a:buNone/>
            </a:pPr>
            <a:r>
              <a:rPr lang="en-US" sz="5000" dirty="0" smtClean="0"/>
              <a:t>p. 625-637</a:t>
            </a:r>
          </a:p>
          <a:p>
            <a:pPr marL="0" indent="0">
              <a:buFont typeface="Arial" pitchFamily="34" charset="0"/>
              <a:buNone/>
            </a:pPr>
            <a:r>
              <a:rPr lang="en-US" sz="5000" i="1" u="sng" dirty="0" smtClean="0"/>
              <a:t>Focus on: </a:t>
            </a:r>
          </a:p>
          <a:p>
            <a:pPr marL="914400" indent="-914400">
              <a:buFont typeface="Arial" pitchFamily="34" charset="0"/>
              <a:buAutoNum type="arabicParenR"/>
            </a:pPr>
            <a:r>
              <a:rPr lang="en-US" sz="5000" i="1" dirty="0" smtClean="0"/>
              <a:t>Election and his administration</a:t>
            </a:r>
          </a:p>
          <a:p>
            <a:pPr marL="914400" indent="-914400">
              <a:buFont typeface="Arial" pitchFamily="34" charset="0"/>
              <a:buAutoNum type="arabicParenR"/>
            </a:pPr>
            <a:r>
              <a:rPr lang="en-US" sz="5000" i="1" dirty="0" smtClean="0"/>
              <a:t>His cautious approach to civil rights</a:t>
            </a:r>
          </a:p>
          <a:p>
            <a:pPr marL="914400" indent="-914400">
              <a:buFont typeface="Arial" pitchFamily="34" charset="0"/>
              <a:buAutoNum type="arabicParenR"/>
            </a:pPr>
            <a:r>
              <a:rPr lang="en-US" sz="5000" i="1" dirty="0" smtClean="0"/>
              <a:t>Tragic and controversial end to Camelot</a:t>
            </a:r>
            <a:r>
              <a:rPr lang="en-US" sz="5000" dirty="0" smtClean="0"/>
              <a:t>	</a:t>
            </a:r>
            <a:r>
              <a:rPr lang="en-US" dirty="0" smtClean="0"/>
              <a:t>																						 </a:t>
            </a:r>
          </a:p>
          <a:p>
            <a:endParaRPr lang="en-US" dirty="0"/>
          </a:p>
        </p:txBody>
      </p:sp>
      <p:cxnSp>
        <p:nvCxnSpPr>
          <p:cNvPr id="10" name="Straight Connector 9"/>
          <p:cNvCxnSpPr/>
          <p:nvPr/>
        </p:nvCxnSpPr>
        <p:spPr>
          <a:xfrm>
            <a:off x="0" y="4191000"/>
            <a:ext cx="9160042"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60758" y="1219200"/>
            <a:ext cx="0" cy="5470358"/>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487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839200" cy="7239000"/>
          </a:xfrm>
        </p:spPr>
        <p:txBody>
          <a:bodyPr>
            <a:normAutofit/>
          </a:bodyPr>
          <a:lstStyle/>
          <a:p>
            <a:pPr algn="l"/>
            <a:r>
              <a:rPr lang="en-US" b="1" dirty="0">
                <a:solidFill>
                  <a:schemeClr val="tx1"/>
                </a:solidFill>
              </a:rPr>
              <a:t>Chapter </a:t>
            </a:r>
            <a:r>
              <a:rPr lang="en-US" b="1" dirty="0" smtClean="0">
                <a:solidFill>
                  <a:schemeClr val="tx1"/>
                </a:solidFill>
              </a:rPr>
              <a:t>19				</a:t>
            </a:r>
            <a:r>
              <a:rPr lang="en-US" b="1" i="1" dirty="0" smtClean="0">
                <a:solidFill>
                  <a:schemeClr val="tx1"/>
                </a:solidFill>
              </a:rPr>
              <a:t>The </a:t>
            </a:r>
            <a:r>
              <a:rPr lang="en-US" b="1" i="1" dirty="0">
                <a:solidFill>
                  <a:schemeClr val="tx1"/>
                </a:solidFill>
              </a:rPr>
              <a:t>Postwar Boom</a:t>
            </a:r>
            <a:endParaRPr lang="en-US" dirty="0">
              <a:solidFill>
                <a:schemeClr val="tx1"/>
              </a:solidFill>
            </a:endParaRPr>
          </a:p>
          <a:p>
            <a:r>
              <a:rPr lang="en-US" u="sng" dirty="0"/>
              <a:t>1. What social, economic, and political changes</a:t>
            </a:r>
          </a:p>
          <a:p>
            <a:r>
              <a:rPr lang="en-US" u="sng" dirty="0"/>
              <a:t>occurred after World War II?</a:t>
            </a:r>
          </a:p>
          <a:p>
            <a:pPr algn="l"/>
            <a:r>
              <a:rPr lang="en-US" dirty="0" smtClean="0">
                <a:solidFill>
                  <a:schemeClr val="tx1"/>
                </a:solidFill>
              </a:rPr>
              <a:t>Using </a:t>
            </a:r>
            <a:r>
              <a:rPr lang="en-US" dirty="0">
                <a:solidFill>
                  <a:schemeClr val="tx1"/>
                </a:solidFill>
              </a:rPr>
              <a:t>the GI bill, millions of returning soldiers got an education and bought homes in the growing </a:t>
            </a:r>
            <a:r>
              <a:rPr lang="en-US" dirty="0" smtClean="0">
                <a:solidFill>
                  <a:schemeClr val="tx1"/>
                </a:solidFill>
              </a:rPr>
              <a:t>suburbs.  By 1960, 1/3 of Americans lived in suburbs.  After </a:t>
            </a:r>
            <a:r>
              <a:rPr lang="en-US" dirty="0">
                <a:solidFill>
                  <a:schemeClr val="tx1"/>
                </a:solidFill>
              </a:rPr>
              <a:t>years of denial, consumers launched a spending spree that helped fuel an economic boom. Voters grew more </a:t>
            </a:r>
            <a:r>
              <a:rPr lang="en-US" dirty="0" smtClean="0">
                <a:solidFill>
                  <a:schemeClr val="tx1"/>
                </a:solidFill>
              </a:rPr>
              <a:t>conservative and Truman, who desegregated </a:t>
            </a:r>
            <a:r>
              <a:rPr lang="en-US" dirty="0">
                <a:solidFill>
                  <a:schemeClr val="tx1"/>
                </a:solidFill>
              </a:rPr>
              <a:t>the armed forces </a:t>
            </a:r>
            <a:r>
              <a:rPr lang="en-US" dirty="0" smtClean="0">
                <a:solidFill>
                  <a:schemeClr val="tx1"/>
                </a:solidFill>
              </a:rPr>
              <a:t>&amp; proposed </a:t>
            </a:r>
            <a:r>
              <a:rPr lang="en-US" dirty="0">
                <a:solidFill>
                  <a:schemeClr val="tx1"/>
                </a:solidFill>
              </a:rPr>
              <a:t>a civil rights bill for </a:t>
            </a:r>
            <a:r>
              <a:rPr lang="en-US" dirty="0" smtClean="0">
                <a:solidFill>
                  <a:schemeClr val="tx1"/>
                </a:solidFill>
              </a:rPr>
              <a:t>African Americans  </a:t>
            </a:r>
            <a:r>
              <a:rPr lang="en-US" dirty="0">
                <a:solidFill>
                  <a:schemeClr val="tx1"/>
                </a:solidFill>
              </a:rPr>
              <a:t>decided not to run for </a:t>
            </a:r>
            <a:r>
              <a:rPr lang="en-US" dirty="0" smtClean="0">
                <a:solidFill>
                  <a:schemeClr val="tx1"/>
                </a:solidFill>
              </a:rPr>
              <a:t>re-election.  Republican Dwight D. Eisenhower was elected to two terms.</a:t>
            </a:r>
            <a:endParaRPr lang="en-US" dirty="0">
              <a:solidFill>
                <a:schemeClr val="tx1"/>
              </a:solidFill>
            </a:endParaRPr>
          </a:p>
        </p:txBody>
      </p:sp>
    </p:spTree>
    <p:extLst>
      <p:ext uri="{BB962C8B-B14F-4D97-AF65-F5344CB8AC3E}">
        <p14:creationId xmlns:p14="http://schemas.microsoft.com/office/powerpoint/2010/main" val="2446684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83" y="-457200"/>
            <a:ext cx="8763000" cy="1295400"/>
          </a:xfrm>
        </p:spPr>
        <p:txBody>
          <a:bodyPr>
            <a:normAutofit/>
          </a:bodyPr>
          <a:lstStyle/>
          <a:p>
            <a:r>
              <a:rPr lang="en-US" u="sng" dirty="0" smtClean="0"/>
              <a:t>Brown v. Board of Education</a:t>
            </a:r>
            <a:endParaRPr lang="en-US" u="sng" dirty="0"/>
          </a:p>
        </p:txBody>
      </p:sp>
      <p:sp>
        <p:nvSpPr>
          <p:cNvPr id="3" name="Content Placeholder 2"/>
          <p:cNvSpPr>
            <a:spLocks noGrp="1"/>
          </p:cNvSpPr>
          <p:nvPr>
            <p:ph idx="1"/>
          </p:nvPr>
        </p:nvSpPr>
        <p:spPr>
          <a:xfrm>
            <a:off x="152400" y="457200"/>
            <a:ext cx="6934200" cy="6019800"/>
          </a:xfrm>
        </p:spPr>
        <p:txBody>
          <a:bodyPr>
            <a:normAutofit fontScale="25000" lnSpcReduction="20000"/>
          </a:bodyPr>
          <a:lstStyle/>
          <a:p>
            <a:pPr marL="0" indent="0">
              <a:buNone/>
            </a:pPr>
            <a:r>
              <a:rPr lang="en-US" sz="5200" b="1" dirty="0" smtClean="0"/>
              <a:t>Brown </a:t>
            </a:r>
            <a:r>
              <a:rPr lang="en-US" sz="5200" b="1" dirty="0"/>
              <a:t>v. Board of Education </a:t>
            </a:r>
            <a:r>
              <a:rPr lang="en-US" sz="5200" dirty="0"/>
              <a:t>(1954</a:t>
            </a:r>
            <a:r>
              <a:rPr lang="en-US" sz="5200" dirty="0" smtClean="0"/>
              <a:t>)</a:t>
            </a:r>
          </a:p>
          <a:p>
            <a:pPr marL="0" indent="0"/>
            <a:r>
              <a:rPr lang="en-US" sz="5200" dirty="0" smtClean="0"/>
              <a:t>Class action lawsuit (set </a:t>
            </a:r>
            <a:r>
              <a:rPr lang="en-US" sz="5200" dirty="0"/>
              <a:t>of cases) </a:t>
            </a:r>
            <a:r>
              <a:rPr lang="en-US" sz="5200" dirty="0" smtClean="0"/>
              <a:t>brought by the NAACP (National </a:t>
            </a:r>
            <a:r>
              <a:rPr lang="en-US" sz="5200" dirty="0"/>
              <a:t>Association for the Advancement  of Colored People) </a:t>
            </a:r>
            <a:r>
              <a:rPr lang="en-US" sz="5200" dirty="0" smtClean="0"/>
              <a:t>against the school board of Topeka, Kansas on behalf of the family of Linda Brown &amp; 12 other families seeking to desegregate schools</a:t>
            </a:r>
          </a:p>
          <a:p>
            <a:pPr marL="0" indent="0"/>
            <a:r>
              <a:rPr lang="en-US" sz="5200" dirty="0" smtClean="0"/>
              <a:t>Cases from Kansas, South Carolina, Virginia, Delaware, and Washington D.C.</a:t>
            </a:r>
          </a:p>
          <a:p>
            <a:pPr marL="0" indent="0"/>
            <a:r>
              <a:rPr lang="en-US" sz="5200" b="1" i="1" dirty="0" smtClean="0"/>
              <a:t> </a:t>
            </a:r>
            <a:r>
              <a:rPr lang="en-US" sz="5200" dirty="0" smtClean="0"/>
              <a:t>Stated that “separated education buildings were not equal therefore segregated schools were unconstitutional”</a:t>
            </a:r>
          </a:p>
          <a:p>
            <a:pPr marL="0" indent="0"/>
            <a:r>
              <a:rPr lang="en-US" sz="5200" dirty="0" smtClean="0"/>
              <a:t>Dismantled legal basis for segregation in schools and other places </a:t>
            </a:r>
          </a:p>
          <a:p>
            <a:pPr marL="0" indent="0"/>
            <a:endParaRPr lang="en-US" sz="5000" baseline="-25000" dirty="0" smtClean="0"/>
          </a:p>
          <a:p>
            <a:pPr marL="0" indent="0">
              <a:buNone/>
            </a:pPr>
            <a:r>
              <a:rPr lang="en-US" sz="5000" b="1" i="1" dirty="0" smtClean="0"/>
              <a:t>Plessy </a:t>
            </a:r>
            <a:r>
              <a:rPr lang="en-US" sz="5000" b="1" i="1" dirty="0"/>
              <a:t>v. Ferguson </a:t>
            </a:r>
            <a:r>
              <a:rPr lang="en-US" sz="5000" i="1" dirty="0"/>
              <a:t>(1896)</a:t>
            </a:r>
          </a:p>
          <a:p>
            <a:pPr marL="0" indent="0"/>
            <a:r>
              <a:rPr lang="en-US" sz="5000" dirty="0" smtClean="0"/>
              <a:t> Was a case to allow railroad cars to be segregated as long as the accommodations were “separate but equal”</a:t>
            </a:r>
          </a:p>
          <a:p>
            <a:pPr marL="0" indent="0"/>
            <a:r>
              <a:rPr lang="en-US" sz="5000" dirty="0" smtClean="0"/>
              <a:t>This case gave rise to many state laws (a.k.a. Jim Crow laws) legalizing segregation in public accommodations, including theatres, restaurants, libraries, parks, and transport services</a:t>
            </a:r>
          </a:p>
          <a:p>
            <a:pPr marL="0" indent="0">
              <a:buNone/>
            </a:pPr>
            <a:endParaRPr lang="en-US" sz="5000" dirty="0"/>
          </a:p>
          <a:p>
            <a:pPr marL="0" indent="0">
              <a:buNone/>
            </a:pPr>
            <a:r>
              <a:rPr lang="en-US" sz="5000" b="1" dirty="0" smtClean="0"/>
              <a:t>School Desegregation</a:t>
            </a:r>
          </a:p>
          <a:p>
            <a:pPr marL="0" indent="0"/>
            <a:r>
              <a:rPr lang="en-US" sz="5000" dirty="0" smtClean="0"/>
              <a:t>Desegregation: It allowed African Americans to come to white schools</a:t>
            </a:r>
          </a:p>
          <a:p>
            <a:pPr marL="0" indent="0"/>
            <a:r>
              <a:rPr lang="en-US" sz="5000" dirty="0" smtClean="0"/>
              <a:t>Before school segregation has been established in almost every southern state along with some northern states western states</a:t>
            </a:r>
          </a:p>
          <a:p>
            <a:pPr marL="0" indent="0"/>
            <a:r>
              <a:rPr lang="en-US" sz="5000" dirty="0" smtClean="0"/>
              <a:t>Although these schools were supposed to be equal for both races it was often not the case, examples would be, whites having buses and blacks having to walk and black teachers getting paid less </a:t>
            </a:r>
          </a:p>
          <a:p>
            <a:pPr marL="0" indent="0"/>
            <a:endParaRPr lang="en-US" sz="5000" dirty="0" smtClean="0"/>
          </a:p>
          <a:p>
            <a:pPr marL="0" indent="0">
              <a:buNone/>
            </a:pPr>
            <a:r>
              <a:rPr lang="en-US" sz="5000" b="1" i="1" dirty="0" smtClean="0"/>
              <a:t>What </a:t>
            </a:r>
            <a:r>
              <a:rPr lang="en-US" sz="5000" b="1" i="1" dirty="0"/>
              <a:t>is segregation</a:t>
            </a:r>
            <a:r>
              <a:rPr lang="en-US" sz="5000" b="1" i="1" dirty="0" smtClean="0"/>
              <a:t>?</a:t>
            </a:r>
            <a:endParaRPr lang="en-US" sz="5400" dirty="0"/>
          </a:p>
          <a:p>
            <a:pPr marL="0" indent="0"/>
            <a:r>
              <a:rPr lang="en-US" sz="5400" dirty="0" smtClean="0"/>
              <a:t>The separation of people based on a characteristic, especially race</a:t>
            </a:r>
          </a:p>
          <a:p>
            <a:pPr marL="0" indent="0"/>
            <a:r>
              <a:rPr lang="en-US" sz="5400" dirty="0" smtClean="0"/>
              <a:t> Two types of housing segregation</a:t>
            </a:r>
          </a:p>
          <a:p>
            <a:pPr marL="400050" lvl="1" indent="0"/>
            <a:r>
              <a:rPr lang="en-US" sz="5000" dirty="0" smtClean="0"/>
              <a:t>De facto segregation established by practice and custom, rather than law</a:t>
            </a:r>
          </a:p>
          <a:p>
            <a:pPr marL="400050" lvl="1" indent="0"/>
            <a:r>
              <a:rPr lang="en-US" sz="5000" dirty="0" smtClean="0"/>
              <a:t>De jure segregation was by the law (</a:t>
            </a:r>
            <a:r>
              <a:rPr lang="en-US" sz="5400" dirty="0" smtClean="0"/>
              <a:t>Was most evident in the </a:t>
            </a:r>
            <a:r>
              <a:rPr lang="en-US" sz="5400" dirty="0"/>
              <a:t>S</a:t>
            </a:r>
            <a:r>
              <a:rPr lang="en-US" sz="5400" dirty="0" smtClean="0"/>
              <a:t>outh)</a:t>
            </a:r>
          </a:p>
          <a:p>
            <a:pPr marL="0" indent="0">
              <a:buNone/>
            </a:pPr>
            <a:r>
              <a:rPr lang="en-US" sz="5400" dirty="0" smtClean="0"/>
              <a:t> </a:t>
            </a:r>
            <a:r>
              <a:rPr lang="en-US" sz="5400" b="1" i="1" dirty="0"/>
              <a:t>Standing up against segregation</a:t>
            </a:r>
            <a:endParaRPr lang="en-US" sz="5400" i="1" dirty="0"/>
          </a:p>
          <a:p>
            <a:pPr marL="0" indent="0"/>
            <a:r>
              <a:rPr lang="en-US" sz="5400" i="1" dirty="0"/>
              <a:t>Nine black students stood up </a:t>
            </a:r>
            <a:r>
              <a:rPr lang="en-US" sz="5400" i="1" dirty="0" smtClean="0"/>
              <a:t>against segregation in in Central </a:t>
            </a:r>
            <a:r>
              <a:rPr lang="en-US" sz="5400" i="1" dirty="0"/>
              <a:t>H</a:t>
            </a:r>
            <a:r>
              <a:rPr lang="en-US" sz="5400" i="1" dirty="0" smtClean="0"/>
              <a:t>igh</a:t>
            </a:r>
            <a:r>
              <a:rPr lang="en-US" sz="5400" dirty="0" smtClean="0"/>
              <a:t> School </a:t>
            </a:r>
            <a:r>
              <a:rPr lang="en-US" sz="5400" dirty="0"/>
              <a:t>in </a:t>
            </a:r>
            <a:endParaRPr lang="en-US" sz="5400" dirty="0" smtClean="0"/>
          </a:p>
          <a:p>
            <a:pPr marL="0" indent="0">
              <a:buNone/>
            </a:pPr>
            <a:r>
              <a:rPr lang="en-US" sz="5400" dirty="0" smtClean="0"/>
              <a:t>Little </a:t>
            </a:r>
            <a:r>
              <a:rPr lang="en-US" sz="5400" dirty="0"/>
              <a:t>Rock, </a:t>
            </a:r>
            <a:r>
              <a:rPr lang="en-US" sz="5400" dirty="0" smtClean="0"/>
              <a:t>Arkansas (1957)…segregationist Gov. </a:t>
            </a:r>
            <a:r>
              <a:rPr lang="en-US" sz="5400" dirty="0" err="1" smtClean="0"/>
              <a:t>Orval</a:t>
            </a:r>
            <a:r>
              <a:rPr lang="en-US" sz="5400" dirty="0" smtClean="0"/>
              <a:t> </a:t>
            </a:r>
            <a:r>
              <a:rPr lang="en-US" sz="5400" dirty="0" err="1" smtClean="0"/>
              <a:t>Faubus</a:t>
            </a:r>
            <a:r>
              <a:rPr lang="en-US" sz="5400" dirty="0" smtClean="0"/>
              <a:t> called in National </a:t>
            </a:r>
          </a:p>
          <a:p>
            <a:pPr marL="0" indent="0">
              <a:buNone/>
            </a:pPr>
            <a:r>
              <a:rPr lang="en-US" sz="5400" dirty="0" smtClean="0"/>
              <a:t>Guard to prevent students from attending…not until 1959 after federal troops were called in by Pres. Eisenhower did integration continue</a:t>
            </a:r>
          </a:p>
        </p:txBody>
      </p:sp>
      <p:pic>
        <p:nvPicPr>
          <p:cNvPr id="5122" name="Picture 2" descr="http://www.baltimoresun.com/media/alternatethumbnails/storygallery/2009-12/40314560-08110931.jpg"/>
          <p:cNvPicPr>
            <a:picLocks noChangeAspect="1" noChangeArrowheads="1"/>
          </p:cNvPicPr>
          <p:nvPr/>
        </p:nvPicPr>
        <p:blipFill>
          <a:blip r:embed="rId2" cstate="print"/>
          <a:srcRect/>
          <a:stretch>
            <a:fillRect/>
          </a:stretch>
        </p:blipFill>
        <p:spPr bwMode="auto">
          <a:xfrm>
            <a:off x="6999141" y="3287421"/>
            <a:ext cx="1959035" cy="1243013"/>
          </a:xfrm>
          <a:prstGeom prst="rect">
            <a:avLst/>
          </a:prstGeom>
          <a:noFill/>
        </p:spPr>
      </p:pic>
      <p:pic>
        <p:nvPicPr>
          <p:cNvPr id="5126" name="Picture 6" descr="http://www.loc.gov/exhibits/brown/images/br0057Cs.jpg"/>
          <p:cNvPicPr>
            <a:picLocks noChangeAspect="1" noChangeArrowheads="1"/>
          </p:cNvPicPr>
          <p:nvPr/>
        </p:nvPicPr>
        <p:blipFill>
          <a:blip r:embed="rId3" cstate="print"/>
          <a:srcRect/>
          <a:stretch>
            <a:fillRect/>
          </a:stretch>
        </p:blipFill>
        <p:spPr bwMode="auto">
          <a:xfrm>
            <a:off x="7343706" y="228600"/>
            <a:ext cx="1501835" cy="1355000"/>
          </a:xfrm>
          <a:prstGeom prst="rect">
            <a:avLst/>
          </a:prstGeom>
          <a:noFill/>
        </p:spPr>
      </p:pic>
      <p:pic>
        <p:nvPicPr>
          <p:cNvPr id="6" name="Picture 2" descr="http://2.bp.blogspot.com/_GFT3ccrRTJE/TB03MXtZ-II/AAAAAAAAGSk/uNZhwCxfPJQ/s1600/Spencer,+AM+Kindergarten,+1951.jpg"/>
          <p:cNvPicPr>
            <a:picLocks noChangeAspect="1" noChangeArrowheads="1"/>
          </p:cNvPicPr>
          <p:nvPr/>
        </p:nvPicPr>
        <p:blipFill>
          <a:blip r:embed="rId4" cstate="print"/>
          <a:srcRect/>
          <a:stretch>
            <a:fillRect/>
          </a:stretch>
        </p:blipFill>
        <p:spPr bwMode="auto">
          <a:xfrm>
            <a:off x="7007058" y="1713962"/>
            <a:ext cx="2067083" cy="1296475"/>
          </a:xfrm>
          <a:prstGeom prst="rect">
            <a:avLst/>
          </a:prstGeom>
          <a:noFill/>
        </p:spPr>
      </p:pic>
      <p:pic>
        <p:nvPicPr>
          <p:cNvPr id="4100" name="Picture 4" descr="http://www.marquette.edu/littlerocknine/images/lr9_studen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41" y="4686795"/>
            <a:ext cx="2819400" cy="158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34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5364212"/>
            <a:ext cx="8763000" cy="1493788"/>
          </a:xfrm>
        </p:spPr>
        <p:txBody>
          <a:bodyPr>
            <a:normAutofit fontScale="70000" lnSpcReduction="20000"/>
          </a:bodyPr>
          <a:lstStyle/>
          <a:p>
            <a:pPr marL="0" indent="0">
              <a:buNone/>
            </a:pPr>
            <a:r>
              <a:rPr lang="en-US" dirty="0"/>
              <a:t>In the South, black schools were often much worse than white schools. In the 1940s, state governments in the South spent twice as much to educate white children and four times as much on white school facilities. Many black students had to make do with poor, unheated classrooms and few books or supplies. </a:t>
            </a:r>
          </a:p>
        </p:txBody>
      </p:sp>
      <p:pic>
        <p:nvPicPr>
          <p:cNvPr id="1026" name="Picture 2" descr="http://s3.amazonaws.com/plato_production/system/images/1616/large/PAI_LT_SE44-2_Photo2.jpg?AWSAccessKeyId=AKIAIP3H4NBLMYKZ3OWQ&amp;Expires=1337117971&amp;Signature=jZvcL9ps4LjBoNk4Q%2BXn2QrP6X4%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05"/>
            <a:ext cx="9144000" cy="5401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282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5562600"/>
            <a:ext cx="8610600" cy="1249363"/>
          </a:xfrm>
        </p:spPr>
        <p:txBody>
          <a:bodyPr>
            <a:noAutofit/>
          </a:bodyPr>
          <a:lstStyle/>
          <a:p>
            <a:pPr marL="0" indent="0">
              <a:buNone/>
            </a:pPr>
            <a:r>
              <a:rPr lang="en-US" sz="2400" dirty="0"/>
              <a:t>The Supreme Court’s ruling in </a:t>
            </a:r>
            <a:r>
              <a:rPr lang="en-US" sz="2400" i="1" dirty="0"/>
              <a:t>Brown v. Board of Education</a:t>
            </a:r>
            <a:r>
              <a:rPr lang="en-US" sz="2400" dirty="0"/>
              <a:t> was big news across the nation. The headline on this issue of the New York Times was typical of news coverage around the country. </a:t>
            </a:r>
          </a:p>
        </p:txBody>
      </p:sp>
      <p:pic>
        <p:nvPicPr>
          <p:cNvPr id="2050" name="Picture 2" descr="http://s3.amazonaws.com/plato_production/system/images/1904/large/PAI_LT_SE44-4_Photo1.jpg?AWSAccessKeyId=AKIAIP3H4NBLMYKZ3OWQ&amp;Expires=1337118124&amp;Signature=wjIoK1scAao6B9tdAW1%2BVIYPefs%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751"/>
            <a:ext cx="7158663"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449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00600" y="5486401"/>
            <a:ext cx="4495800" cy="1219200"/>
          </a:xfrm>
        </p:spPr>
        <p:txBody>
          <a:bodyPr>
            <a:noAutofit/>
          </a:bodyPr>
          <a:lstStyle/>
          <a:p>
            <a:pPr marL="0" indent="0">
              <a:buNone/>
            </a:pPr>
            <a:r>
              <a:rPr lang="en-US" sz="1900" dirty="0"/>
              <a:t>Some southern states had begun to integrate their schools by the mid-1950s. This photograph of an integrated classroom in Louisville, Kentucky, was taken in 1956. </a:t>
            </a:r>
          </a:p>
        </p:txBody>
      </p:sp>
      <p:pic>
        <p:nvPicPr>
          <p:cNvPr id="3074" name="Picture 2" descr="http://s3.amazonaws.com/plato_production/system/images/1845/large/PAI_LT_SE44-4_Photo2.jpg?AWSAccessKeyId=AKIAIP3H4NBLMYKZ3OWQ&amp;Expires=1337118124&amp;Signature=MaBcc9aNUE%2FML%2FuvKnflmXtEDpI%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76200"/>
            <a:ext cx="3886200" cy="53235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3.amazonaws.com/plato_production/system/images/3994/large/PAI_LT_SE44-04b.png?AWSAccessKeyId=AKIAIP3H4NBLMYKZ3OWQ&amp;Expires=1337118124&amp;Signature=WsoxkfulnmC5wpLMhfqWsZxqhHo%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7" y="76200"/>
            <a:ext cx="4724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2296" y="5029200"/>
            <a:ext cx="4572000" cy="1200329"/>
          </a:xfrm>
          <a:prstGeom prst="rect">
            <a:avLst/>
          </a:prstGeom>
        </p:spPr>
        <p:txBody>
          <a:bodyPr>
            <a:spAutoFit/>
          </a:bodyPr>
          <a:lstStyle/>
          <a:p>
            <a:r>
              <a:rPr lang="en-US" dirty="0"/>
              <a:t>In the first 10 years after the Brown ruling, slow progress was made in school desegregation. After 1964, however, the pace of desegregation quickened. </a:t>
            </a:r>
            <a:endParaRPr lang="en-US" dirty="0">
              <a:effectLst/>
            </a:endParaRPr>
          </a:p>
        </p:txBody>
      </p:sp>
    </p:spTree>
    <p:extLst>
      <p:ext uri="{BB962C8B-B14F-4D97-AF65-F5344CB8AC3E}">
        <p14:creationId xmlns:p14="http://schemas.microsoft.com/office/powerpoint/2010/main" val="2364888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3500" u="sng" dirty="0" smtClean="0"/>
              <a:t>Chapter 44</a:t>
            </a:r>
            <a:r>
              <a:rPr lang="en-US" sz="3500" dirty="0" smtClean="0"/>
              <a:t>:  Segregation in the Post-WW II Era</a:t>
            </a:r>
            <a:endParaRPr lang="en-US" sz="3500" dirty="0"/>
          </a:p>
        </p:txBody>
      </p:sp>
      <p:sp>
        <p:nvSpPr>
          <p:cNvPr id="3" name="Content Placeholder 2"/>
          <p:cNvSpPr>
            <a:spLocks noGrp="1"/>
          </p:cNvSpPr>
          <p:nvPr>
            <p:ph idx="1"/>
          </p:nvPr>
        </p:nvSpPr>
        <p:spPr>
          <a:xfrm>
            <a:off x="0" y="685801"/>
            <a:ext cx="8915400" cy="6172200"/>
          </a:xfrm>
        </p:spPr>
        <p:txBody>
          <a:bodyPr>
            <a:normAutofit fontScale="62500" lnSpcReduction="20000"/>
          </a:bodyPr>
          <a:lstStyle/>
          <a:p>
            <a:r>
              <a:rPr lang="en-US" b="1" dirty="0" smtClean="0"/>
              <a:t>Segregation </a:t>
            </a:r>
            <a:r>
              <a:rPr lang="en-US" b="1" dirty="0"/>
              <a:t>remained widespread in the United States after World War II, especially in the South. But there were also signs of change. In the 1940s and 1950s, desegregation began in sports and the military. Civil rights organizations grew stronger. The landmark Supreme Court ruling </a:t>
            </a:r>
            <a:r>
              <a:rPr lang="en-US" b="1" i="1" dirty="0"/>
              <a:t>Brown v. Board of Education</a:t>
            </a:r>
            <a:r>
              <a:rPr lang="en-US" b="1" dirty="0"/>
              <a:t> heralded the beginning of the modern civil rights movement.</a:t>
            </a:r>
            <a:endParaRPr lang="en-US" dirty="0"/>
          </a:p>
          <a:p>
            <a:r>
              <a:rPr lang="en-US" b="1" dirty="0"/>
              <a:t>Segregated society</a:t>
            </a:r>
            <a:r>
              <a:rPr lang="en-US" dirty="0"/>
              <a:t> Segregation affected every aspect of life in the Jim Crow South. De jure segregation was defined by law, while de facto segregation was determined by custom. Blacks in the North and West also experienced de facto segregation, especially in housing.</a:t>
            </a:r>
          </a:p>
          <a:p>
            <a:r>
              <a:rPr lang="en-US" b="1" dirty="0"/>
              <a:t>Breaking the color line</a:t>
            </a:r>
            <a:r>
              <a:rPr lang="en-US" dirty="0"/>
              <a:t> Professional sports began to be integrated in the late 1940s. Most notable was Jackie Robinson’s entry into major league baseball. The integration of professional football and basketball soon followed.</a:t>
            </a:r>
          </a:p>
          <a:p>
            <a:r>
              <a:rPr lang="en-US" b="1" dirty="0"/>
              <a:t>Executive Order 9981</a:t>
            </a:r>
            <a:r>
              <a:rPr lang="en-US" dirty="0"/>
              <a:t> President Truman was determined to integrate the armed forces. His executive order, issued in 1948, ended segregation in the military.</a:t>
            </a:r>
          </a:p>
          <a:p>
            <a:r>
              <a:rPr lang="en-US" b="1" dirty="0"/>
              <a:t>Civil rights groups</a:t>
            </a:r>
            <a:r>
              <a:rPr lang="en-US" dirty="0"/>
              <a:t> Civil rights organizations gained strength in the postwar years. CORE was dedicated to civil rights reform through nonviolent action. The National Urban League tried to help African Americans who were living in northern cities. The NAACP began a legal branch and launched a campaign, led by Thurgood Marshall, to challenge the constitutionality of segregation.</a:t>
            </a:r>
          </a:p>
          <a:p>
            <a:r>
              <a:rPr lang="en-US" b="1" i="1" dirty="0"/>
              <a:t>Brown v. Board of Education</a:t>
            </a:r>
            <a:r>
              <a:rPr lang="en-US" dirty="0"/>
              <a:t> The NAACP’s legal campaign triumphed in 1954, when the Warren Court issued the </a:t>
            </a:r>
            <a:r>
              <a:rPr lang="en-US" i="1" dirty="0"/>
              <a:t>Brown v. Board of Education</a:t>
            </a:r>
            <a:r>
              <a:rPr lang="en-US" dirty="0"/>
              <a:t> decision. This ruling declared segregation in public schools to be unconstitutional and undermined the legal basis for segregation in other areas of American life.</a:t>
            </a:r>
          </a:p>
          <a:p>
            <a:endParaRPr lang="en-US" dirty="0"/>
          </a:p>
        </p:txBody>
      </p:sp>
    </p:spTree>
    <p:extLst>
      <p:ext uri="{BB962C8B-B14F-4D97-AF65-F5344CB8AC3E}">
        <p14:creationId xmlns:p14="http://schemas.microsoft.com/office/powerpoint/2010/main" val="48917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228600"/>
            <a:ext cx="5334000" cy="1143000"/>
          </a:xfrm>
        </p:spPr>
        <p:txBody>
          <a:bodyPr>
            <a:noAutofit/>
          </a:bodyPr>
          <a:lstStyle/>
          <a:p>
            <a:r>
              <a:rPr lang="en-US" sz="3200" i="1" dirty="0" smtClean="0"/>
              <a:t>Rosa Parks and the Montgomery Bus Boycott</a:t>
            </a:r>
            <a:endParaRPr lang="en-US" sz="3200" u="sng" dirty="0"/>
          </a:p>
        </p:txBody>
      </p:sp>
      <p:sp>
        <p:nvSpPr>
          <p:cNvPr id="3" name="Content Placeholder 2"/>
          <p:cNvSpPr>
            <a:spLocks noGrp="1"/>
          </p:cNvSpPr>
          <p:nvPr>
            <p:ph idx="1"/>
          </p:nvPr>
        </p:nvSpPr>
        <p:spPr>
          <a:xfrm>
            <a:off x="304801" y="1752600"/>
            <a:ext cx="7162800" cy="5105400"/>
          </a:xfrm>
        </p:spPr>
        <p:txBody>
          <a:bodyPr>
            <a:normAutofit fontScale="55000" lnSpcReduction="20000"/>
          </a:bodyPr>
          <a:lstStyle/>
          <a:p>
            <a:r>
              <a:rPr lang="en-US" dirty="0" smtClean="0"/>
              <a:t>Was a seamstress (43 years old) with a solid reputation in NAACP </a:t>
            </a:r>
          </a:p>
          <a:p>
            <a:r>
              <a:rPr lang="en-US" dirty="0" smtClean="0"/>
              <a:t>On December 1, 1955 in Montgomery, Alabama, Rosa Parks refused to give up her seat to a white passenger and was arrested</a:t>
            </a:r>
          </a:p>
          <a:p>
            <a:r>
              <a:rPr lang="en-US" dirty="0" smtClean="0"/>
              <a:t>When </a:t>
            </a:r>
            <a:r>
              <a:rPr lang="en-US" dirty="0"/>
              <a:t>the driver of the bus said he would call the police she said, “You may go and do so</a:t>
            </a:r>
            <a:r>
              <a:rPr lang="en-US" dirty="0" smtClean="0"/>
              <a:t>.”</a:t>
            </a:r>
          </a:p>
          <a:p>
            <a:r>
              <a:rPr lang="en-US" dirty="0" smtClean="0"/>
              <a:t>The Montgomery NAACP planned a boycott on Dec. 5</a:t>
            </a:r>
            <a:r>
              <a:rPr lang="en-US" baseline="30000" dirty="0" smtClean="0"/>
              <a:t>th</a:t>
            </a:r>
            <a:r>
              <a:rPr lang="en-US" dirty="0" smtClean="0"/>
              <a:t> and 90% of blacks who usually rode the buses boycotted and refused to ride the bus</a:t>
            </a:r>
          </a:p>
          <a:p>
            <a:r>
              <a:rPr lang="en-US" dirty="0" smtClean="0"/>
              <a:t>Martin Luther King Jr. led the Montgomery </a:t>
            </a:r>
            <a:r>
              <a:rPr lang="en-US" dirty="0"/>
              <a:t>b</a:t>
            </a:r>
            <a:r>
              <a:rPr lang="en-US" dirty="0" smtClean="0"/>
              <a:t>us boycott which lasted 381 days</a:t>
            </a:r>
          </a:p>
          <a:p>
            <a:r>
              <a:rPr lang="en-US" dirty="0" smtClean="0"/>
              <a:t>Boycott was successful and in November 1956 bus segregation was ruled unconstitutional</a:t>
            </a:r>
          </a:p>
          <a:p>
            <a:r>
              <a:rPr lang="en-US" dirty="0" smtClean="0"/>
              <a:t>Civil disobedience is </a:t>
            </a:r>
            <a:r>
              <a:rPr lang="en-US" i="1" dirty="0" smtClean="0"/>
              <a:t>breaking laws </a:t>
            </a:r>
            <a:r>
              <a:rPr lang="en-US" dirty="0" smtClean="0"/>
              <a:t>in a “peaceful” way</a:t>
            </a:r>
            <a:r>
              <a:rPr lang="en-US" i="1" dirty="0" smtClean="0"/>
              <a:t>, </a:t>
            </a:r>
            <a:r>
              <a:rPr lang="en-US" dirty="0" smtClean="0"/>
              <a:t>while activism is protesting in any number intentional ways </a:t>
            </a:r>
            <a:r>
              <a:rPr lang="en-US" dirty="0"/>
              <a:t>to promote, impede or direct social, political, economic, or environmental </a:t>
            </a:r>
            <a:r>
              <a:rPr lang="en-US" dirty="0" smtClean="0"/>
              <a:t>change (</a:t>
            </a:r>
            <a:r>
              <a:rPr lang="en-US" dirty="0" err="1" smtClean="0"/>
              <a:t>ex.writing</a:t>
            </a:r>
            <a:r>
              <a:rPr lang="en-US" dirty="0" smtClean="0"/>
              <a:t> </a:t>
            </a:r>
            <a:r>
              <a:rPr lang="en-US" dirty="0"/>
              <a:t>letters to newspapers or politicians, political campaigning, </a:t>
            </a:r>
            <a:r>
              <a:rPr lang="en-US" dirty="0" smtClean="0"/>
              <a:t>boycotts </a:t>
            </a:r>
            <a:r>
              <a:rPr lang="en-US" dirty="0"/>
              <a:t>or preferentially patronizing businesses, rallies, street marches, strikes, sit-ins, and hunger </a:t>
            </a:r>
            <a:r>
              <a:rPr lang="en-US" dirty="0" smtClean="0"/>
              <a:t>strikes).</a:t>
            </a:r>
          </a:p>
          <a:p>
            <a:r>
              <a:rPr lang="en-US" dirty="0" smtClean="0"/>
              <a:t>The SCLC (Southern </a:t>
            </a:r>
            <a:r>
              <a:rPr lang="en-US" dirty="0"/>
              <a:t>Christian Leadership </a:t>
            </a:r>
            <a:r>
              <a:rPr lang="en-US" dirty="0" smtClean="0"/>
              <a:t>Conference) </a:t>
            </a:r>
            <a:r>
              <a:rPr lang="en-US" dirty="0"/>
              <a:t>vowed </a:t>
            </a:r>
            <a:r>
              <a:rPr lang="en-US" dirty="0" smtClean="0"/>
              <a:t>that they would not resort to violence to achieve their ends but would remain peaceful and steadfast in their pursuit of justice.  </a:t>
            </a:r>
            <a:endParaRPr lang="en-US" dirty="0"/>
          </a:p>
        </p:txBody>
      </p:sp>
      <p:pic>
        <p:nvPicPr>
          <p:cNvPr id="1026" name="Picture 2" descr="http://t2.gstatic.com/images?q=tbn:ANd9GcTY8jSHF8bbrYm3wzKdxjcD5h5kBu0U--9BSbT_sT-lRBAz8yceu3ycd3Xb8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78891"/>
            <a:ext cx="2219325" cy="159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rosaparksfacts.com/images/slides/rosa-park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9" y="152400"/>
            <a:ext cx="1617705" cy="1617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t3.gstatic.com/images?q=tbn:ANd9GcR4_pGeFgiXPgm9Pn9PX3juPXy7bpXOuOR2c6gzspLxPN427i59b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981200"/>
            <a:ext cx="1600654" cy="1102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588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25366"/>
            <a:ext cx="4495800" cy="1727239"/>
          </a:xfrm>
        </p:spPr>
        <p:txBody>
          <a:bodyPr>
            <a:normAutofit fontScale="55000" lnSpcReduction="20000"/>
          </a:bodyPr>
          <a:lstStyle/>
          <a:p>
            <a:pPr marL="0" indent="0">
              <a:buNone/>
            </a:pPr>
            <a:r>
              <a:rPr lang="en-US" dirty="0"/>
              <a:t>In 1961, the Freedom Riders challenged segregation on interstate buses in the South. They faced mob violence along the way, including the firebombing of their bus outside Anniston, Alabama (shown below). Eventually they traveled with federal escorts to protect them. </a:t>
            </a:r>
          </a:p>
        </p:txBody>
      </p:sp>
      <p:pic>
        <p:nvPicPr>
          <p:cNvPr id="3074" name="Picture 2" descr="http://s3.amazonaws.com/plato_production/system/images/1407/large/PAI_LT_SE45-4_Photo2.jpg?AWSAccessKeyId=AKIAIP3H4NBLMYKZ3OWQ&amp;Expires=1337120615&amp;Signature=ZkMSS%2BYnulhZdfTM1NWhS%2BAMwgA%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5" y="152400"/>
            <a:ext cx="5304173" cy="376596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3.amazonaws.com/plato_production/system/images/1544/large/PAI_LT_SE45-4_Photo1.jpg?AWSAccessKeyId=AKIAIP3H4NBLMYKZ3OWQ&amp;Expires=1337120615&amp;Signature=dDKVDhieenfyYdiiGQ1yAreiySs%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874" y="37605"/>
            <a:ext cx="3667125"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5638800"/>
            <a:ext cx="4953000" cy="1200329"/>
          </a:xfrm>
          <a:prstGeom prst="rect">
            <a:avLst/>
          </a:prstGeom>
        </p:spPr>
        <p:txBody>
          <a:bodyPr wrap="square">
            <a:spAutoFit/>
          </a:bodyPr>
          <a:lstStyle/>
          <a:p>
            <a:r>
              <a:rPr lang="en-US" dirty="0"/>
              <a:t>Across the South, protesters held sit-ins to integrate lunch counters. The demonstrators remained nonviolent, even when local residents taunted them. </a:t>
            </a:r>
            <a:endParaRPr lang="en-US" dirty="0">
              <a:effectLst/>
            </a:endParaRPr>
          </a:p>
        </p:txBody>
      </p:sp>
      <p:sp>
        <p:nvSpPr>
          <p:cNvPr id="5" name="TextBox 4"/>
          <p:cNvSpPr txBox="1"/>
          <p:nvPr/>
        </p:nvSpPr>
        <p:spPr>
          <a:xfrm>
            <a:off x="999561" y="5769428"/>
            <a:ext cx="2048439" cy="553998"/>
          </a:xfrm>
          <a:prstGeom prst="rect">
            <a:avLst/>
          </a:prstGeom>
          <a:noFill/>
        </p:spPr>
        <p:txBody>
          <a:bodyPr wrap="square" rtlCol="0">
            <a:spAutoFit/>
          </a:bodyPr>
          <a:lstStyle/>
          <a:p>
            <a:r>
              <a:rPr lang="en-US" sz="3000" b="1" u="sng" dirty="0" smtClean="0"/>
              <a:t>ACTIVISM!</a:t>
            </a:r>
            <a:endParaRPr lang="en-US" sz="3000" b="1" u="sng" dirty="0"/>
          </a:p>
        </p:txBody>
      </p:sp>
    </p:spTree>
    <p:extLst>
      <p:ext uri="{BB962C8B-B14F-4D97-AF65-F5344CB8AC3E}">
        <p14:creationId xmlns:p14="http://schemas.microsoft.com/office/powerpoint/2010/main" val="4156164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dirty="0" smtClean="0"/>
              <a:t>Martin Luther King Jr.</a:t>
            </a:r>
            <a:endParaRPr lang="en-US" dirty="0"/>
          </a:p>
        </p:txBody>
      </p:sp>
      <p:sp>
        <p:nvSpPr>
          <p:cNvPr id="3" name="Content Placeholder 2"/>
          <p:cNvSpPr>
            <a:spLocks noGrp="1"/>
          </p:cNvSpPr>
          <p:nvPr>
            <p:ph idx="1"/>
          </p:nvPr>
        </p:nvSpPr>
        <p:spPr>
          <a:xfrm>
            <a:off x="228600" y="1328598"/>
            <a:ext cx="8915400" cy="5529402"/>
          </a:xfrm>
        </p:spPr>
        <p:txBody>
          <a:bodyPr>
            <a:normAutofit fontScale="92500" lnSpcReduction="10000"/>
          </a:bodyPr>
          <a:lstStyle/>
          <a:p>
            <a:r>
              <a:rPr lang="en-US" sz="2200" dirty="0" smtClean="0"/>
              <a:t>Devoted his life to the civil rights movement and risked his life to change America</a:t>
            </a:r>
          </a:p>
          <a:p>
            <a:r>
              <a:rPr lang="en-US" sz="2200" dirty="0" smtClean="0"/>
              <a:t>President of SCLC (Southern Christian Leadership Conference)</a:t>
            </a:r>
          </a:p>
          <a:p>
            <a:r>
              <a:rPr lang="en-US" sz="2200" dirty="0" smtClean="0"/>
              <a:t>1963:  SCLC aided Birmingham activists (non-violent actions against segregation)</a:t>
            </a:r>
          </a:p>
          <a:p>
            <a:r>
              <a:rPr lang="en-US" sz="2200" dirty="0"/>
              <a:t>As a youth he vowed to “hate all white people.”</a:t>
            </a:r>
          </a:p>
          <a:p>
            <a:r>
              <a:rPr lang="en-US" sz="2200" dirty="0" smtClean="0"/>
              <a:t>Inspired the Civil Rights Act of 1964 with his speeches</a:t>
            </a:r>
          </a:p>
          <a:p>
            <a:r>
              <a:rPr lang="en-US" sz="2200" dirty="0" smtClean="0"/>
              <a:t>His Speech, August 28</a:t>
            </a:r>
            <a:r>
              <a:rPr lang="en-US" sz="2200" baseline="30000" dirty="0" smtClean="0"/>
              <a:t>th</a:t>
            </a:r>
            <a:r>
              <a:rPr lang="en-US" sz="2200" dirty="0" smtClean="0"/>
              <a:t>, 1963, delivered from Lincoln Memorial, spoke of his “dream” for a better America</a:t>
            </a:r>
          </a:p>
          <a:p>
            <a:r>
              <a:rPr lang="en-US" sz="2200" dirty="0" smtClean="0"/>
              <a:t>April 12, He was arrested with 50 others due to the protests for marching at Birmingham City Hall</a:t>
            </a:r>
          </a:p>
          <a:p>
            <a:r>
              <a:rPr lang="en-US" sz="2200" dirty="0" smtClean="0"/>
              <a:t>He advocated in “Letters from a Birmingham Jail:” explained why African Americans were using civil disobedience and other forms of direct action to protest segregation</a:t>
            </a:r>
          </a:p>
          <a:p>
            <a:r>
              <a:rPr lang="en-US" sz="2200" dirty="0" smtClean="0"/>
              <a:t>The success of the Birmingham Campaign didn’t make changes over night, but increased support for the civil rights movement around the country</a:t>
            </a:r>
          </a:p>
          <a:p>
            <a:r>
              <a:rPr lang="en-US" sz="2200" dirty="0" smtClean="0"/>
              <a:t>“Soul force:” MLK’s brand of non-violent resistance</a:t>
            </a:r>
          </a:p>
          <a:p>
            <a:r>
              <a:rPr lang="en-US" sz="2200" dirty="0" smtClean="0"/>
              <a:t>The government should offer protection by law and enforce violations with military interaction to promote equality and opportunity </a:t>
            </a:r>
          </a:p>
          <a:p>
            <a:endParaRPr lang="en-US" dirty="0"/>
          </a:p>
          <a:p>
            <a:endParaRPr lang="en-US" dirty="0" smtClean="0"/>
          </a:p>
          <a:p>
            <a:pPr marL="0" indent="0">
              <a:buNone/>
            </a:pPr>
            <a:endParaRPr lang="en-US" dirty="0" smtClean="0"/>
          </a:p>
        </p:txBody>
      </p:sp>
      <p:pic>
        <p:nvPicPr>
          <p:cNvPr id="2050" name="Picture 2" descr="http://cdn.babble.com/strollerderby/wp-content/uploads/2011/01/i-have-a-dream-speech-martin-luther-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434"/>
            <a:ext cx="1600200" cy="1312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rWP56ezXbA8/TZ4U6l2FWwI/AAAAAAAAABU/yMpwO9l1ElY/s1600/IFWT_MLKMug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597" y="19403"/>
            <a:ext cx="1319504"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609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dirty="0" smtClean="0"/>
              <a:t>Martin Luther King Jr.</a:t>
            </a:r>
            <a:endParaRPr lang="en-US" dirty="0"/>
          </a:p>
        </p:txBody>
      </p:sp>
      <p:sp>
        <p:nvSpPr>
          <p:cNvPr id="3" name="Content Placeholder 2"/>
          <p:cNvSpPr>
            <a:spLocks noGrp="1"/>
          </p:cNvSpPr>
          <p:nvPr>
            <p:ph idx="1"/>
          </p:nvPr>
        </p:nvSpPr>
        <p:spPr>
          <a:xfrm>
            <a:off x="228600" y="1328598"/>
            <a:ext cx="8915400" cy="5867400"/>
          </a:xfrm>
        </p:spPr>
        <p:txBody>
          <a:bodyPr>
            <a:normAutofit/>
          </a:bodyPr>
          <a:lstStyle/>
          <a:p>
            <a:r>
              <a:rPr lang="en-US" sz="2200" dirty="0" smtClean="0"/>
              <a:t>Born Michael Luther King Jr., King had to adjust to a new name in 1934</a:t>
            </a:r>
          </a:p>
          <a:p>
            <a:r>
              <a:rPr lang="en-US" sz="2400" dirty="0"/>
              <a:t>Great speaker and </a:t>
            </a:r>
            <a:r>
              <a:rPr lang="en-US" sz="2400" dirty="0" smtClean="0"/>
              <a:t>writer</a:t>
            </a:r>
          </a:p>
          <a:p>
            <a:pPr marL="342900" lvl="1" indent="-342900">
              <a:buFont typeface="Arial" pitchFamily="34" charset="0"/>
              <a:buChar char="•"/>
            </a:pPr>
            <a:r>
              <a:rPr lang="en-US" sz="2400" dirty="0" smtClean="0"/>
              <a:t>Some  people, such as those in the Black Panthers, began to challenge the idea that non-violent  activism was better than more aggressive (violent?) acts</a:t>
            </a:r>
          </a:p>
          <a:p>
            <a:r>
              <a:rPr lang="en-US" sz="2400" dirty="0" smtClean="0"/>
              <a:t>“Peace is not merely a distant goal that we seek, but a means by which we arrive at that goal.”</a:t>
            </a:r>
            <a:endParaRPr lang="en-US" sz="2400" dirty="0"/>
          </a:p>
          <a:p>
            <a:endParaRPr lang="en-US" dirty="0"/>
          </a:p>
          <a:p>
            <a:endParaRPr lang="en-US" dirty="0" smtClean="0"/>
          </a:p>
          <a:p>
            <a:pPr marL="0" indent="0">
              <a:buNone/>
            </a:pPr>
            <a:endParaRPr lang="en-US" dirty="0" smtClean="0"/>
          </a:p>
        </p:txBody>
      </p:sp>
      <p:pic>
        <p:nvPicPr>
          <p:cNvPr id="2050" name="Picture 2" descr="http://cdn.babble.com/strollerderby/wp-content/uploads/2011/01/i-have-a-dream-speech-martin-luther-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434"/>
            <a:ext cx="1600200" cy="13121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bp.blogspot.com/-rWP56ezXbA8/TZ4U6l2FWwI/AAAAAAAAABU/yMpwO9l1ElY/s1600/IFWT_MLKMug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7250" y="114300"/>
            <a:ext cx="1319504"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59491"/>
            <a:ext cx="2051049" cy="263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6714" y="4484914"/>
            <a:ext cx="2556526" cy="1702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810000"/>
            <a:ext cx="1798620" cy="271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5575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3268980" cy="5364163"/>
          </a:xfrm>
        </p:spPr>
        <p:txBody>
          <a:bodyPr>
            <a:normAutofit fontScale="70000" lnSpcReduction="20000"/>
          </a:bodyPr>
          <a:lstStyle/>
          <a:p>
            <a:pPr marL="0" indent="0">
              <a:buNone/>
            </a:pPr>
            <a:r>
              <a:rPr lang="en-US" dirty="0"/>
              <a:t>Reverend Martin Luther King Jr. quickly established himself as a leader in the struggle for civil rights. </a:t>
            </a:r>
            <a:endParaRPr lang="en-US" dirty="0" smtClean="0"/>
          </a:p>
          <a:p>
            <a:pPr marL="0" indent="0">
              <a:buNone/>
            </a:pPr>
            <a:endParaRPr lang="en-US" dirty="0"/>
          </a:p>
          <a:p>
            <a:pPr marL="0" indent="0">
              <a:buNone/>
            </a:pPr>
            <a:r>
              <a:rPr lang="en-US" dirty="0" smtClean="0"/>
              <a:t>King’s </a:t>
            </a:r>
            <a:r>
              <a:rPr lang="en-US" dirty="0"/>
              <a:t>use of nonviolent protest—which he learned from studying the great Indian leader Mahatma Gandhi—helped shape the civil rights movement. </a:t>
            </a:r>
            <a:endParaRPr lang="en-US" dirty="0" smtClean="0"/>
          </a:p>
          <a:p>
            <a:pPr marL="0" indent="0">
              <a:buNone/>
            </a:pPr>
            <a:endParaRPr lang="en-US" dirty="0"/>
          </a:p>
          <a:p>
            <a:pPr marL="0" indent="0">
              <a:buNone/>
            </a:pPr>
            <a:r>
              <a:rPr lang="en-US" dirty="0" smtClean="0"/>
              <a:t>Here </a:t>
            </a:r>
            <a:r>
              <a:rPr lang="en-US" dirty="0"/>
              <a:t>he is walking with two other civil rights leaders, Ralph Abernathy (left) and Bayard Rustin (right). </a:t>
            </a:r>
          </a:p>
          <a:p>
            <a:endParaRPr lang="en-US" dirty="0"/>
          </a:p>
        </p:txBody>
      </p:sp>
      <p:pic>
        <p:nvPicPr>
          <p:cNvPr id="1026" name="Picture 2" descr="http://s3.amazonaws.com/plato_production/system/images/2659/large/PAI_LT_SE45-2_Photo3.jpg?AWSAccessKeyId=AKIAIP3H4NBLMYKZ3OWQ&amp;Expires=1337120378&amp;Signature=Ce6eSmxVBEdmukX69JJiRWJFksA%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6180" y="304800"/>
            <a:ext cx="5186172"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391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839200" cy="7239000"/>
          </a:xfrm>
        </p:spPr>
        <p:txBody>
          <a:bodyPr>
            <a:normAutofit/>
          </a:bodyPr>
          <a:lstStyle/>
          <a:p>
            <a:pPr algn="l"/>
            <a:r>
              <a:rPr lang="en-US" b="1" dirty="0">
                <a:solidFill>
                  <a:schemeClr val="tx1"/>
                </a:solidFill>
              </a:rPr>
              <a:t>Chapter </a:t>
            </a:r>
            <a:r>
              <a:rPr lang="en-US" b="1" dirty="0" smtClean="0">
                <a:solidFill>
                  <a:schemeClr val="tx1"/>
                </a:solidFill>
              </a:rPr>
              <a:t>19				</a:t>
            </a:r>
            <a:r>
              <a:rPr lang="en-US" b="1" i="1" dirty="0" smtClean="0">
                <a:solidFill>
                  <a:schemeClr val="tx1"/>
                </a:solidFill>
              </a:rPr>
              <a:t>The </a:t>
            </a:r>
            <a:r>
              <a:rPr lang="en-US" b="1" i="1" dirty="0">
                <a:solidFill>
                  <a:schemeClr val="tx1"/>
                </a:solidFill>
              </a:rPr>
              <a:t>Postwar Boom</a:t>
            </a:r>
            <a:endParaRPr lang="en-US" dirty="0">
              <a:solidFill>
                <a:schemeClr val="tx1"/>
              </a:solidFill>
            </a:endParaRPr>
          </a:p>
          <a:p>
            <a:pPr algn="l"/>
            <a:r>
              <a:rPr lang="en-US" u="sng" dirty="0" smtClean="0"/>
              <a:t>2</a:t>
            </a:r>
            <a:r>
              <a:rPr lang="en-US" u="sng" dirty="0"/>
              <a:t>. What were the benefits and costs of prosperity </a:t>
            </a:r>
            <a:r>
              <a:rPr lang="en-US" u="sng" dirty="0" smtClean="0"/>
              <a:t>in </a:t>
            </a:r>
          </a:p>
          <a:p>
            <a:pPr algn="l"/>
            <a:r>
              <a:rPr lang="en-US" dirty="0" smtClean="0"/>
              <a:t>	</a:t>
            </a:r>
            <a:r>
              <a:rPr lang="en-US" u="sng" dirty="0" smtClean="0"/>
              <a:t>the 1950s?</a:t>
            </a:r>
          </a:p>
          <a:p>
            <a:pPr algn="l"/>
            <a:r>
              <a:rPr lang="en-US" dirty="0" smtClean="0">
                <a:solidFill>
                  <a:schemeClr val="tx1"/>
                </a:solidFill>
              </a:rPr>
              <a:t>While </a:t>
            </a:r>
            <a:r>
              <a:rPr lang="en-US" dirty="0">
                <a:solidFill>
                  <a:schemeClr val="tx1"/>
                </a:solidFill>
              </a:rPr>
              <a:t>many enjoyed prosperity in the 1950s, including more leisure </a:t>
            </a:r>
            <a:r>
              <a:rPr lang="en-US" dirty="0" smtClean="0">
                <a:solidFill>
                  <a:schemeClr val="tx1"/>
                </a:solidFill>
              </a:rPr>
              <a:t>time (TV, sports, camping, etc.), </a:t>
            </a:r>
            <a:r>
              <a:rPr lang="en-US" dirty="0">
                <a:solidFill>
                  <a:schemeClr val="tx1"/>
                </a:solidFill>
              </a:rPr>
              <a:t>critics said that the new economy stifled </a:t>
            </a:r>
            <a:r>
              <a:rPr lang="en-US" dirty="0" smtClean="0">
                <a:solidFill>
                  <a:schemeClr val="tx1"/>
                </a:solidFill>
              </a:rPr>
              <a:t>individualism (led to conformity). </a:t>
            </a:r>
            <a:r>
              <a:rPr lang="en-US" dirty="0">
                <a:solidFill>
                  <a:schemeClr val="tx1"/>
                </a:solidFill>
              </a:rPr>
              <a:t>Also, the new car culture, which gave freedom to travel and to live away from work, caused a decline </a:t>
            </a:r>
            <a:r>
              <a:rPr lang="en-US" dirty="0" smtClean="0">
                <a:solidFill>
                  <a:schemeClr val="tx1"/>
                </a:solidFill>
              </a:rPr>
              <a:t>in </a:t>
            </a:r>
            <a:r>
              <a:rPr lang="en-US" dirty="0">
                <a:solidFill>
                  <a:schemeClr val="tx1"/>
                </a:solidFill>
              </a:rPr>
              <a:t>the inner cities and added pollution and traffic deaths to society’s woes</a:t>
            </a:r>
            <a:r>
              <a:rPr lang="en-US" dirty="0" smtClean="0">
                <a:solidFill>
                  <a:schemeClr val="tx1"/>
                </a:solidFill>
              </a:rPr>
              <a:t>.  40% of women worked outside the home by 1960.  </a:t>
            </a:r>
          </a:p>
        </p:txBody>
      </p:sp>
    </p:spTree>
    <p:extLst>
      <p:ext uri="{BB962C8B-B14F-4D97-AF65-F5344CB8AC3E}">
        <p14:creationId xmlns:p14="http://schemas.microsoft.com/office/powerpoint/2010/main" val="94568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00800" y="457200"/>
            <a:ext cx="2590800" cy="6400800"/>
          </a:xfrm>
        </p:spPr>
        <p:txBody>
          <a:bodyPr>
            <a:normAutofit fontScale="62500" lnSpcReduction="20000"/>
          </a:bodyPr>
          <a:lstStyle/>
          <a:p>
            <a:r>
              <a:rPr lang="en-US" dirty="0"/>
              <a:t>Hundreds of people were arrested and jailed during mass demonstrations in Birmingham in 1963. This photograph of protesters at the jail was taken through the bars of a paddy wagon. Martin Luther King Jr. was one of those arrested. It was at this time that he wrote his famous “Letter from a Birmingham Jail.” In it he said, “Injustice anywhere is a threat to justice everywhere . . . Whatever affects one directly, affects all indirectly</a:t>
            </a:r>
            <a:r>
              <a:rPr lang="en-US" dirty="0" smtClean="0"/>
              <a:t>.”</a:t>
            </a:r>
            <a:endParaRPr lang="en-US" dirty="0"/>
          </a:p>
        </p:txBody>
      </p:sp>
      <p:pic>
        <p:nvPicPr>
          <p:cNvPr id="4098" name="Picture 2" descr="http://s3.amazonaws.com/plato_production/system/images/2893/large/PAI_LT_SE45-5_Photo1.jpg?AWSAccessKeyId=AKIAIP3H4NBLMYKZ3OWQ&amp;Expires=1337120839&amp;Signature=YYYPP15kmXPN5QhCM8oQWLGEuUI%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6400800" cy="587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857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u="sng" dirty="0" smtClean="0"/>
              <a:t>Chapter 45:</a:t>
            </a:r>
            <a:r>
              <a:rPr lang="en-US" dirty="0" smtClean="0"/>
              <a:t> </a:t>
            </a:r>
            <a:r>
              <a:rPr lang="en-US" dirty="0"/>
              <a:t>The Civil Rights Revolution: "Like a Mighty Stream"</a:t>
            </a:r>
            <a:endParaRPr lang="en-US" u="sng" dirty="0"/>
          </a:p>
        </p:txBody>
      </p:sp>
      <p:sp>
        <p:nvSpPr>
          <p:cNvPr id="3" name="Content Placeholder 2"/>
          <p:cNvSpPr>
            <a:spLocks noGrp="1"/>
          </p:cNvSpPr>
          <p:nvPr>
            <p:ph idx="1"/>
          </p:nvPr>
        </p:nvSpPr>
        <p:spPr>
          <a:xfrm>
            <a:off x="76200" y="1143000"/>
            <a:ext cx="8991600" cy="5638800"/>
          </a:xfrm>
        </p:spPr>
        <p:txBody>
          <a:bodyPr>
            <a:normAutofit fontScale="40000" lnSpcReduction="20000"/>
          </a:bodyPr>
          <a:lstStyle/>
          <a:p>
            <a:r>
              <a:rPr lang="en-US" sz="4500" b="1" dirty="0" smtClean="0"/>
              <a:t>Between </a:t>
            </a:r>
            <a:r>
              <a:rPr lang="en-US" sz="4500" b="1" dirty="0"/>
              <a:t>1955 and 1965, many key events took place in the civil rights movement. African Americans made great progress in their struggle for rights and equality.</a:t>
            </a:r>
            <a:endParaRPr lang="en-US" sz="4500" dirty="0"/>
          </a:p>
          <a:p>
            <a:r>
              <a:rPr lang="en-US" sz="4500" b="1" dirty="0"/>
              <a:t>Montgomery Bus Boycott</a:t>
            </a:r>
            <a:r>
              <a:rPr lang="en-US" sz="4500" dirty="0"/>
              <a:t> In 1955, blacks in Montgomery, Alabama, began a lengthy boycott of the city’s segregated bus system. As a result, Montgomery’s buses were integrated.</a:t>
            </a:r>
          </a:p>
          <a:p>
            <a:r>
              <a:rPr lang="en-US" sz="4500" b="1" dirty="0"/>
              <a:t>SCLC and SNCC</a:t>
            </a:r>
            <a:r>
              <a:rPr lang="en-US" sz="4500" dirty="0"/>
              <a:t> These two groups helped organize nonviolent civil rights actions. The Southern Christian Leadership Conference was led by Martin Luther King Jr. It played a major role in the Birmingham campaign and other events. The Student Nonviolent Coordinating Committee organized sit-ins and engaged in other forms of civil disobedience.</a:t>
            </a:r>
          </a:p>
          <a:p>
            <a:r>
              <a:rPr lang="en-US" sz="4500" b="1" dirty="0"/>
              <a:t>Freedom Rides</a:t>
            </a:r>
            <a:r>
              <a:rPr lang="en-US" sz="4500" dirty="0"/>
              <a:t> In 1961, black and white Freedom Riders rode buses through the South. They were testing southern compliance with laws outlawing segregation in interstate transport. The riders were subjected to violence and eventually received federal protection.</a:t>
            </a:r>
          </a:p>
          <a:p>
            <a:r>
              <a:rPr lang="en-US" sz="4500" b="1" dirty="0"/>
              <a:t>March on Washington</a:t>
            </a:r>
            <a:r>
              <a:rPr lang="en-US" sz="4500" dirty="0"/>
              <a:t> A quarter of a million people marched in Washington, D.C., in August 1963 to demand jobs and freedom. The highlight of this event was Martin Luther King Jr.’s “I have a dream” speech.</a:t>
            </a:r>
          </a:p>
          <a:p>
            <a:r>
              <a:rPr lang="en-US" sz="4500" b="1" dirty="0"/>
              <a:t>Freedom Summer</a:t>
            </a:r>
            <a:r>
              <a:rPr lang="en-US" sz="4500" dirty="0"/>
              <a:t> In the summer of 1964, activists led voter registration drives in the South for African Americans.</a:t>
            </a:r>
          </a:p>
          <a:p>
            <a:r>
              <a:rPr lang="en-US" sz="4500" b="1" dirty="0"/>
              <a:t>Landmark legislation</a:t>
            </a:r>
            <a:r>
              <a:rPr lang="en-US" sz="4500" dirty="0"/>
              <a:t> The Civil Rights Act of 1964 banned discrimination on the basis of race, sex, religion, or national origin. The Voting Rights Act of 1965 outlawed literacy tests, enabling many African Americans to vote.</a:t>
            </a:r>
          </a:p>
          <a:p>
            <a:endParaRPr lang="en-US" dirty="0"/>
          </a:p>
        </p:txBody>
      </p:sp>
    </p:spTree>
    <p:extLst>
      <p:ext uri="{BB962C8B-B14F-4D97-AF65-F5344CB8AC3E}">
        <p14:creationId xmlns:p14="http://schemas.microsoft.com/office/powerpoint/2010/main" val="3364037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lnSpcReduction="10000"/>
          </a:bodyPr>
          <a:lstStyle/>
          <a:p>
            <a:pPr marL="0" indent="0">
              <a:buNone/>
            </a:pPr>
            <a:r>
              <a:rPr lang="en-US" b="1" dirty="0"/>
              <a:t>Chapter </a:t>
            </a:r>
            <a:r>
              <a:rPr lang="en-US" b="1" dirty="0" smtClean="0"/>
              <a:t>21			</a:t>
            </a:r>
            <a:r>
              <a:rPr lang="en-US" b="1" i="1" u="sng" dirty="0"/>
              <a:t> Americans</a:t>
            </a:r>
            <a:r>
              <a:rPr lang="en-US" b="1" i="1" dirty="0"/>
              <a:t>, p. 698-727</a:t>
            </a:r>
            <a:endParaRPr lang="en-US" b="1" dirty="0" smtClean="0"/>
          </a:p>
          <a:p>
            <a:pPr marL="0" indent="0">
              <a:buNone/>
            </a:pPr>
            <a:r>
              <a:rPr lang="en-US" b="1" i="1" dirty="0" smtClean="0"/>
              <a:t>Civil Rights</a:t>
            </a:r>
          </a:p>
          <a:p>
            <a:pPr marL="0" indent="0">
              <a:buNone/>
            </a:pPr>
            <a:r>
              <a:rPr lang="en-US" u="sng" dirty="0" smtClean="0"/>
              <a:t>1.  How </a:t>
            </a:r>
            <a:r>
              <a:rPr lang="en-US" u="sng" dirty="0"/>
              <a:t>did the civil rights movement begin?</a:t>
            </a:r>
          </a:p>
          <a:p>
            <a:pPr marL="0" indent="0">
              <a:buNone/>
            </a:pPr>
            <a:r>
              <a:rPr lang="en-US" dirty="0" smtClean="0"/>
              <a:t>The </a:t>
            </a:r>
            <a:r>
              <a:rPr lang="en-US" dirty="0"/>
              <a:t>civil rights movement began </a:t>
            </a:r>
            <a:r>
              <a:rPr lang="en-US" dirty="0" smtClean="0"/>
              <a:t>with changes </a:t>
            </a:r>
            <a:r>
              <a:rPr lang="en-US" dirty="0"/>
              <a:t>caused by World War II. </a:t>
            </a:r>
            <a:r>
              <a:rPr lang="en-US" dirty="0" smtClean="0"/>
              <a:t>The NAACP </a:t>
            </a:r>
            <a:r>
              <a:rPr lang="en-US" dirty="0"/>
              <a:t>pushed lawsuits that </a:t>
            </a:r>
            <a:r>
              <a:rPr lang="en-US" dirty="0" smtClean="0"/>
              <a:t>won African </a:t>
            </a:r>
            <a:r>
              <a:rPr lang="en-US" dirty="0"/>
              <a:t>Americans the right to </a:t>
            </a:r>
            <a:r>
              <a:rPr lang="en-US" dirty="0" smtClean="0"/>
              <a:t>desegregation in </a:t>
            </a:r>
            <a:r>
              <a:rPr lang="en-US" dirty="0"/>
              <a:t>education. </a:t>
            </a:r>
            <a:r>
              <a:rPr lang="en-US" dirty="0" smtClean="0"/>
              <a:t>The Montgomery </a:t>
            </a:r>
            <a:r>
              <a:rPr lang="en-US" dirty="0"/>
              <a:t>bus boycott </a:t>
            </a:r>
            <a:r>
              <a:rPr lang="en-US" dirty="0" smtClean="0"/>
              <a:t>(</a:t>
            </a:r>
            <a:r>
              <a:rPr lang="en-US" i="1" dirty="0" smtClean="0"/>
              <a:t>Rosa Parks) </a:t>
            </a:r>
            <a:r>
              <a:rPr lang="en-US" dirty="0" smtClean="0"/>
              <a:t>prompted the </a:t>
            </a:r>
            <a:r>
              <a:rPr lang="en-US" dirty="0"/>
              <a:t>rise of Martin Luther King, Jr., as </a:t>
            </a:r>
            <a:r>
              <a:rPr lang="en-US" dirty="0" smtClean="0"/>
              <a:t>a leader </a:t>
            </a:r>
            <a:r>
              <a:rPr lang="en-US" dirty="0"/>
              <a:t>of the movement</a:t>
            </a:r>
            <a:r>
              <a:rPr lang="en-US" dirty="0" smtClean="0"/>
              <a:t>.</a:t>
            </a:r>
          </a:p>
          <a:p>
            <a:pPr marL="0" indent="0">
              <a:buNone/>
            </a:pPr>
            <a:r>
              <a:rPr lang="en-US" dirty="0" smtClean="0"/>
              <a:t>-</a:t>
            </a:r>
            <a:r>
              <a:rPr lang="en-US" dirty="0" err="1" smtClean="0"/>
              <a:t>Tuskeegee</a:t>
            </a:r>
            <a:r>
              <a:rPr lang="en-US" dirty="0" smtClean="0"/>
              <a:t> Airmen… “</a:t>
            </a:r>
            <a:r>
              <a:rPr lang="en-US" dirty="0" err="1" smtClean="0"/>
              <a:t>Redtails</a:t>
            </a:r>
            <a:r>
              <a:rPr lang="en-US" dirty="0" smtClean="0"/>
              <a:t>”  </a:t>
            </a:r>
          </a:p>
          <a:p>
            <a:pPr marL="0" indent="0">
              <a:buNone/>
            </a:pPr>
            <a:r>
              <a:rPr lang="en-US" dirty="0" smtClean="0"/>
              <a:t>-Brown v. Board of Education Topeka, Kansas (1954)</a:t>
            </a:r>
          </a:p>
          <a:p>
            <a:pPr marL="0" indent="0">
              <a:buNone/>
            </a:pP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3564915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6553200"/>
          </a:xfrm>
        </p:spPr>
        <p:txBody>
          <a:bodyPr>
            <a:normAutofit fontScale="92500" lnSpcReduction="20000"/>
          </a:bodyPr>
          <a:lstStyle/>
          <a:p>
            <a:pPr marL="0" indent="0">
              <a:buNone/>
            </a:pPr>
            <a:r>
              <a:rPr lang="en-US" b="1" dirty="0"/>
              <a:t>Chapter </a:t>
            </a:r>
            <a:r>
              <a:rPr lang="en-US" b="1" dirty="0" smtClean="0"/>
              <a:t>21,			</a:t>
            </a:r>
            <a:r>
              <a:rPr lang="en-US" b="1" i="1" u="sng" dirty="0"/>
              <a:t> Americans</a:t>
            </a:r>
            <a:r>
              <a:rPr lang="en-US" b="1" i="1" dirty="0"/>
              <a:t>, p. 698-727</a:t>
            </a:r>
            <a:endParaRPr lang="en-US" b="1" dirty="0" smtClean="0"/>
          </a:p>
          <a:p>
            <a:pPr marL="0" indent="0">
              <a:buNone/>
            </a:pPr>
            <a:r>
              <a:rPr lang="en-US" b="1" dirty="0" smtClean="0"/>
              <a:t> </a:t>
            </a:r>
            <a:r>
              <a:rPr lang="en-US" b="1" i="1" dirty="0" smtClean="0"/>
              <a:t>Civil Rights</a:t>
            </a:r>
          </a:p>
          <a:p>
            <a:pPr marL="0" indent="0">
              <a:buNone/>
            </a:pPr>
            <a:r>
              <a:rPr lang="en-US" u="sng" dirty="0" smtClean="0"/>
              <a:t>2</a:t>
            </a:r>
            <a:r>
              <a:rPr lang="en-US" u="sng" dirty="0"/>
              <a:t>. What events led Congress to pass the </a:t>
            </a:r>
            <a:r>
              <a:rPr lang="en-US" u="sng" dirty="0" smtClean="0"/>
              <a:t>Civil Rights and Voting Rights acts?</a:t>
            </a:r>
            <a:endParaRPr lang="en-US" u="sng" dirty="0"/>
          </a:p>
          <a:p>
            <a:pPr marL="0" indent="0">
              <a:buNone/>
            </a:pPr>
            <a:r>
              <a:rPr lang="en-US" dirty="0" smtClean="0"/>
              <a:t>Violent </a:t>
            </a:r>
            <a:r>
              <a:rPr lang="en-US" dirty="0"/>
              <a:t>attacks on civil rights </a:t>
            </a:r>
            <a:r>
              <a:rPr lang="en-US" dirty="0" smtClean="0"/>
              <a:t>workers in </a:t>
            </a:r>
            <a:r>
              <a:rPr lang="en-US" dirty="0"/>
              <a:t>the South prompted </a:t>
            </a:r>
            <a:r>
              <a:rPr lang="en-US" dirty="0" smtClean="0"/>
              <a:t>President Kennedy </a:t>
            </a:r>
            <a:r>
              <a:rPr lang="en-US" dirty="0"/>
              <a:t>to ask </a:t>
            </a:r>
            <a:r>
              <a:rPr lang="en-US" dirty="0" smtClean="0"/>
              <a:t>Congress </a:t>
            </a:r>
            <a:r>
              <a:rPr lang="en-US" dirty="0"/>
              <a:t>for a </a:t>
            </a:r>
            <a:r>
              <a:rPr lang="en-US" dirty="0" smtClean="0"/>
              <a:t>civil rights </a:t>
            </a:r>
            <a:r>
              <a:rPr lang="en-US" dirty="0"/>
              <a:t>law. A massive march </a:t>
            </a:r>
            <a:r>
              <a:rPr lang="en-US" dirty="0" smtClean="0"/>
              <a:t>on Washington </a:t>
            </a:r>
            <a:r>
              <a:rPr lang="en-US" dirty="0"/>
              <a:t>and his assassination, </a:t>
            </a:r>
            <a:r>
              <a:rPr lang="en-US" dirty="0" smtClean="0"/>
              <a:t>as well </a:t>
            </a:r>
            <a:r>
              <a:rPr lang="en-US" dirty="0"/>
              <a:t>as President </a:t>
            </a:r>
            <a:r>
              <a:rPr lang="en-US" dirty="0" smtClean="0"/>
              <a:t>Lyndon B. Johnson’s skill (JFK’s VP &amp; successor), led to </a:t>
            </a:r>
            <a:r>
              <a:rPr lang="en-US" dirty="0"/>
              <a:t>its </a:t>
            </a:r>
            <a:r>
              <a:rPr lang="en-US" dirty="0" smtClean="0"/>
              <a:t>passage in 1964. </a:t>
            </a:r>
            <a:r>
              <a:rPr lang="en-US" dirty="0"/>
              <a:t>The Voting Rights </a:t>
            </a:r>
            <a:r>
              <a:rPr lang="en-US" dirty="0" smtClean="0"/>
              <a:t>Act (1965) was </a:t>
            </a:r>
            <a:r>
              <a:rPr lang="en-US" dirty="0"/>
              <a:t>passed due to Johnson’s </a:t>
            </a:r>
            <a:r>
              <a:rPr lang="en-US" dirty="0" smtClean="0"/>
              <a:t>support after </a:t>
            </a:r>
            <a:r>
              <a:rPr lang="en-US" dirty="0"/>
              <a:t>another massive march in </a:t>
            </a:r>
            <a:r>
              <a:rPr lang="en-US" dirty="0" smtClean="0"/>
              <a:t>the South.</a:t>
            </a:r>
          </a:p>
          <a:p>
            <a:pPr marL="0" indent="0">
              <a:buNone/>
            </a:pPr>
            <a:r>
              <a:rPr lang="en-US" dirty="0" smtClean="0"/>
              <a:t>-SNCC?  Freedom Rides? Freedom Summer?</a:t>
            </a:r>
          </a:p>
          <a:p>
            <a:pPr marL="0" indent="0">
              <a:buNone/>
            </a:pPr>
            <a:r>
              <a:rPr lang="en-US" dirty="0" smtClean="0"/>
              <a:t>-Gov. George Wallace (Alabama)…segregationist who ran for president</a:t>
            </a:r>
          </a:p>
          <a:p>
            <a:pPr marL="0" indent="0">
              <a:buNone/>
            </a:pPr>
            <a:r>
              <a:rPr lang="en-US" dirty="0" smtClean="0"/>
              <a:t>-SCLC?</a:t>
            </a:r>
            <a:endParaRPr lang="en-US" dirty="0"/>
          </a:p>
        </p:txBody>
      </p:sp>
    </p:spTree>
    <p:extLst>
      <p:ext uri="{BB962C8B-B14F-4D97-AF65-F5344CB8AC3E}">
        <p14:creationId xmlns:p14="http://schemas.microsoft.com/office/powerpoint/2010/main" val="2577972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91600" cy="6553200"/>
          </a:xfrm>
        </p:spPr>
        <p:txBody>
          <a:bodyPr>
            <a:normAutofit/>
          </a:bodyPr>
          <a:lstStyle/>
          <a:p>
            <a:pPr marL="0" indent="0">
              <a:buNone/>
            </a:pPr>
            <a:r>
              <a:rPr lang="en-US" b="1" dirty="0"/>
              <a:t>Chapter 21, </a:t>
            </a:r>
            <a:r>
              <a:rPr lang="en-US" b="1" i="1" dirty="0" smtClean="0"/>
              <a:t>Civil Rights   	</a:t>
            </a:r>
            <a:r>
              <a:rPr lang="en-US" b="1" i="1" u="sng" dirty="0" smtClean="0"/>
              <a:t>Americans</a:t>
            </a:r>
            <a:r>
              <a:rPr lang="en-US" b="1" i="1" dirty="0" smtClean="0"/>
              <a:t>, p. 698-727</a:t>
            </a:r>
          </a:p>
          <a:p>
            <a:pPr marL="0" indent="0">
              <a:buNone/>
            </a:pPr>
            <a:endParaRPr lang="en-US" b="1" i="1" dirty="0" smtClean="0"/>
          </a:p>
          <a:p>
            <a:pPr marL="0" indent="0">
              <a:buNone/>
            </a:pPr>
            <a:r>
              <a:rPr lang="en-US" u="sng" dirty="0" smtClean="0"/>
              <a:t>4</a:t>
            </a:r>
            <a:r>
              <a:rPr lang="en-US" u="sng" dirty="0"/>
              <a:t>. Why could the results of the movement be </a:t>
            </a:r>
            <a:r>
              <a:rPr lang="en-US" u="sng" dirty="0" smtClean="0"/>
              <a:t>called mixed?</a:t>
            </a:r>
            <a:endParaRPr lang="en-US" u="sng" dirty="0"/>
          </a:p>
          <a:p>
            <a:pPr marL="0" indent="0">
              <a:buNone/>
            </a:pPr>
            <a:r>
              <a:rPr lang="en-US" dirty="0" smtClean="0"/>
              <a:t>The </a:t>
            </a:r>
            <a:r>
              <a:rPr lang="en-US" dirty="0"/>
              <a:t>civil rights movement had </a:t>
            </a:r>
            <a:r>
              <a:rPr lang="en-US" dirty="0" smtClean="0"/>
              <a:t>mixed results </a:t>
            </a:r>
            <a:r>
              <a:rPr lang="en-US" dirty="0"/>
              <a:t>in that it succeeded in </a:t>
            </a:r>
            <a:r>
              <a:rPr lang="en-US" dirty="0" smtClean="0"/>
              <a:t>overturning many </a:t>
            </a:r>
            <a:r>
              <a:rPr lang="en-US" dirty="0"/>
              <a:t>discriminatory laws </a:t>
            </a:r>
            <a:r>
              <a:rPr lang="en-US" dirty="0" smtClean="0"/>
              <a:t>but could </a:t>
            </a:r>
            <a:r>
              <a:rPr lang="en-US" dirty="0"/>
              <a:t>not unseat </a:t>
            </a:r>
            <a:r>
              <a:rPr lang="en-US" dirty="0" smtClean="0"/>
              <a:t>entrenched </a:t>
            </a:r>
            <a:r>
              <a:rPr lang="en-US" dirty="0"/>
              <a:t>de </a:t>
            </a:r>
            <a:r>
              <a:rPr lang="en-US" dirty="0" smtClean="0"/>
              <a:t>facto discrimination</a:t>
            </a:r>
            <a:r>
              <a:rPr lang="en-US" dirty="0"/>
              <a:t>. Many </a:t>
            </a:r>
            <a:r>
              <a:rPr lang="en-US" dirty="0" smtClean="0"/>
              <a:t>African Americans </a:t>
            </a:r>
            <a:r>
              <a:rPr lang="en-US" dirty="0"/>
              <a:t>still suffer from poverty </a:t>
            </a:r>
            <a:r>
              <a:rPr lang="en-US" dirty="0" smtClean="0"/>
              <a:t>and the </a:t>
            </a:r>
            <a:r>
              <a:rPr lang="en-US" dirty="0"/>
              <a:t>lack of opportunities.</a:t>
            </a:r>
          </a:p>
        </p:txBody>
      </p:sp>
    </p:spTree>
    <p:extLst>
      <p:ext uri="{BB962C8B-B14F-4D97-AF65-F5344CB8AC3E}">
        <p14:creationId xmlns:p14="http://schemas.microsoft.com/office/powerpoint/2010/main" val="927408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1143000"/>
          </a:xfrm>
        </p:spPr>
        <p:txBody>
          <a:bodyPr/>
          <a:lstStyle/>
          <a:p>
            <a:r>
              <a:rPr lang="en-US" u="sng" dirty="0" smtClean="0"/>
              <a:t>Visual Prep</a:t>
            </a:r>
            <a:endParaRPr lang="en-US" u="sng" dirty="0"/>
          </a:p>
        </p:txBody>
      </p:sp>
      <p:pic>
        <p:nvPicPr>
          <p:cNvPr id="1026" name="Picture 2" descr="http://t0.gstatic.com/images?q=tbn:ANd9GcS1s_UdjXIPjD6MDkJyqNwFxMO8C-PEtN7l9oVY9-WM2sJEot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43100"/>
            <a:ext cx="41910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wifteconomics.com/wp-content/uploads/2009/09/college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82486"/>
            <a:ext cx="43434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899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57"/>
            <a:ext cx="8229600" cy="1143000"/>
          </a:xfrm>
        </p:spPr>
        <p:txBody>
          <a:bodyPr>
            <a:normAutofit fontScale="90000"/>
          </a:bodyPr>
          <a:lstStyle/>
          <a:p>
            <a:pPr marL="0" indent="0"/>
            <a:r>
              <a:rPr lang="en-US" b="1" u="sng" dirty="0"/>
              <a:t>Women’s Liberation </a:t>
            </a:r>
            <a:r>
              <a:rPr lang="en-US" b="1" u="sng" dirty="0" smtClean="0"/>
              <a:t>Movement</a:t>
            </a:r>
            <a:r>
              <a:rPr lang="en-US" b="1" dirty="0"/>
              <a:t/>
            </a:r>
            <a:br>
              <a:rPr lang="en-US" b="1" dirty="0"/>
            </a:br>
            <a:r>
              <a:rPr lang="en-US" sz="2800" b="1" u="sng" dirty="0" smtClean="0"/>
              <a:t>The Americans</a:t>
            </a:r>
            <a:r>
              <a:rPr lang="en-US" sz="2800" b="1" dirty="0" smtClean="0"/>
              <a:t>, Ch</a:t>
            </a:r>
            <a:r>
              <a:rPr lang="en-US" sz="2800" b="1" dirty="0"/>
              <a:t>. 23, p. 776-780</a:t>
            </a:r>
          </a:p>
        </p:txBody>
      </p:sp>
      <p:sp>
        <p:nvSpPr>
          <p:cNvPr id="3" name="Content Placeholder 2"/>
          <p:cNvSpPr>
            <a:spLocks noGrp="1"/>
          </p:cNvSpPr>
          <p:nvPr>
            <p:ph idx="1"/>
          </p:nvPr>
        </p:nvSpPr>
        <p:spPr>
          <a:xfrm>
            <a:off x="228600" y="1066800"/>
            <a:ext cx="8610600" cy="5791200"/>
          </a:xfrm>
        </p:spPr>
        <p:txBody>
          <a:bodyPr>
            <a:normAutofit fontScale="77500" lnSpcReduction="20000"/>
          </a:bodyPr>
          <a:lstStyle/>
          <a:p>
            <a:r>
              <a:rPr lang="en-US" b="1" u="sng" dirty="0"/>
              <a:t>sexism</a:t>
            </a:r>
            <a:r>
              <a:rPr lang="en-US" b="1" dirty="0"/>
              <a:t>: </a:t>
            </a:r>
            <a:r>
              <a:rPr lang="en-US" dirty="0"/>
              <a:t>oppression of women in the workplace</a:t>
            </a:r>
            <a:endParaRPr lang="en-US" u="sng" dirty="0" smtClean="0"/>
          </a:p>
          <a:p>
            <a:r>
              <a:rPr lang="en-US" b="1" u="sng" dirty="0" smtClean="0"/>
              <a:t>feminism</a:t>
            </a:r>
            <a:r>
              <a:rPr lang="en-US" b="1" dirty="0"/>
              <a:t>: </a:t>
            </a:r>
            <a:r>
              <a:rPr lang="en-US" dirty="0"/>
              <a:t>the movement for women's </a:t>
            </a:r>
            <a:r>
              <a:rPr lang="en-US" dirty="0" smtClean="0"/>
              <a:t>equality</a:t>
            </a:r>
          </a:p>
          <a:p>
            <a:r>
              <a:rPr lang="en-US" b="1" u="sng" dirty="0"/>
              <a:t>women's </a:t>
            </a:r>
            <a:r>
              <a:rPr lang="en-US" b="1" u="sng" dirty="0" smtClean="0"/>
              <a:t>liberation</a:t>
            </a:r>
            <a:r>
              <a:rPr lang="en-US" b="1" dirty="0" smtClean="0"/>
              <a:t>: </a:t>
            </a:r>
            <a:r>
              <a:rPr lang="en-US" dirty="0" smtClean="0"/>
              <a:t> emancipation of </a:t>
            </a:r>
            <a:r>
              <a:rPr lang="en-US" dirty="0"/>
              <a:t>women from customs and laws that kept them subordinate to </a:t>
            </a:r>
            <a:r>
              <a:rPr lang="en-US" dirty="0" smtClean="0"/>
              <a:t>men</a:t>
            </a:r>
          </a:p>
          <a:p>
            <a:r>
              <a:rPr lang="en-US" b="1" u="sng" dirty="0" smtClean="0"/>
              <a:t>ERA</a:t>
            </a:r>
            <a:r>
              <a:rPr lang="en-US" dirty="0" smtClean="0"/>
              <a:t>:  Equal Rights Amendment-“equality </a:t>
            </a:r>
            <a:r>
              <a:rPr lang="en-US" dirty="0"/>
              <a:t>of rights under the law shall not be denied or abridged by the United States or by any state on account of sex</a:t>
            </a:r>
            <a:r>
              <a:rPr lang="en-US" dirty="0" smtClean="0"/>
              <a:t>.”  It was passed by </a:t>
            </a:r>
            <a:r>
              <a:rPr lang="en-US" dirty="0"/>
              <a:t>C</a:t>
            </a:r>
            <a:r>
              <a:rPr lang="en-US" dirty="0" smtClean="0"/>
              <a:t>ongress in 1972, but failed to  gain support of ¾ of the states (only had 35 of necessary 38) so it was NOT ratified.</a:t>
            </a:r>
          </a:p>
          <a:p>
            <a:r>
              <a:rPr lang="en-US" b="1" u="sng" dirty="0" smtClean="0"/>
              <a:t>NOW</a:t>
            </a:r>
            <a:r>
              <a:rPr lang="en-US" dirty="0" smtClean="0"/>
              <a:t>: National </a:t>
            </a:r>
            <a:r>
              <a:rPr lang="en-US" dirty="0"/>
              <a:t>Organization for Women </a:t>
            </a:r>
            <a:r>
              <a:rPr lang="en-US" dirty="0" smtClean="0"/>
              <a:t>(1966) and </a:t>
            </a:r>
            <a:r>
              <a:rPr lang="en-US" dirty="0"/>
              <a:t>other feminist groups worked for women’s rights. They wanted reforms to ensure greater equality and opportunity for </a:t>
            </a:r>
            <a:r>
              <a:rPr lang="en-US" dirty="0" smtClean="0"/>
              <a:t>women</a:t>
            </a:r>
          </a:p>
          <a:p>
            <a:r>
              <a:rPr lang="en-US" dirty="0" smtClean="0"/>
              <a:t>Birth </a:t>
            </a:r>
            <a:r>
              <a:rPr lang="en-US" dirty="0"/>
              <a:t>Control Pill (1960) &amp; abortion </a:t>
            </a:r>
            <a:r>
              <a:rPr lang="en-US" dirty="0" smtClean="0"/>
              <a:t>were </a:t>
            </a:r>
            <a:r>
              <a:rPr lang="en-US" dirty="0"/>
              <a:t>essential rights for many </a:t>
            </a:r>
            <a:r>
              <a:rPr lang="en-US" dirty="0" smtClean="0"/>
              <a:t>feminists.  65 </a:t>
            </a:r>
            <a:r>
              <a:rPr lang="en-US" dirty="0"/>
              <a:t>million women were using the pill by 1965, and </a:t>
            </a:r>
            <a:r>
              <a:rPr lang="en-US" i="1" dirty="0"/>
              <a:t>Roe v. Wade </a:t>
            </a:r>
            <a:r>
              <a:rPr lang="en-US" dirty="0"/>
              <a:t>(1973) </a:t>
            </a:r>
            <a:r>
              <a:rPr lang="en-US" dirty="0" smtClean="0"/>
              <a:t>legalized </a:t>
            </a:r>
            <a:r>
              <a:rPr lang="en-US" dirty="0"/>
              <a:t>a woman’s right to decide whether or not to terminate her pregnancy</a:t>
            </a:r>
            <a:r>
              <a:rPr lang="en-US" dirty="0" smtClean="0"/>
              <a:t>.</a:t>
            </a:r>
          </a:p>
          <a:p>
            <a:endParaRPr lang="en-US" dirty="0" smtClean="0"/>
          </a:p>
          <a:p>
            <a:endParaRPr lang="en-US" dirty="0"/>
          </a:p>
        </p:txBody>
      </p:sp>
    </p:spTree>
    <p:extLst>
      <p:ext uri="{BB962C8B-B14F-4D97-AF65-F5344CB8AC3E}">
        <p14:creationId xmlns:p14="http://schemas.microsoft.com/office/powerpoint/2010/main" val="244078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marL="0" indent="0"/>
            <a:r>
              <a:rPr lang="en-US" b="1" u="sng" dirty="0"/>
              <a:t>Women’s Liberation </a:t>
            </a:r>
            <a:r>
              <a:rPr lang="en-US" b="1" u="sng" dirty="0" smtClean="0"/>
              <a:t>Movement</a:t>
            </a:r>
            <a:r>
              <a:rPr lang="en-US" b="1" dirty="0"/>
              <a:t/>
            </a:r>
            <a:br>
              <a:rPr lang="en-US" b="1" dirty="0"/>
            </a:br>
            <a:r>
              <a:rPr lang="en-US" sz="2800" b="1" u="sng" dirty="0" smtClean="0"/>
              <a:t>The Americans</a:t>
            </a:r>
            <a:r>
              <a:rPr lang="en-US" sz="2800" b="1" dirty="0" smtClean="0"/>
              <a:t>, Ch</a:t>
            </a:r>
            <a:r>
              <a:rPr lang="en-US" sz="2800" b="1" dirty="0"/>
              <a:t>. 23, p. 776-780</a:t>
            </a:r>
          </a:p>
        </p:txBody>
      </p:sp>
      <p:sp>
        <p:nvSpPr>
          <p:cNvPr id="3" name="Content Placeholder 2"/>
          <p:cNvSpPr>
            <a:spLocks noGrp="1"/>
          </p:cNvSpPr>
          <p:nvPr>
            <p:ph idx="1"/>
          </p:nvPr>
        </p:nvSpPr>
        <p:spPr>
          <a:xfrm>
            <a:off x="0" y="1143000"/>
            <a:ext cx="4724400" cy="5334000"/>
          </a:xfrm>
        </p:spPr>
        <p:txBody>
          <a:bodyPr>
            <a:normAutofit fontScale="70000" lnSpcReduction="20000"/>
          </a:bodyPr>
          <a:lstStyle/>
          <a:p>
            <a:r>
              <a:rPr lang="en-US" b="1" dirty="0" smtClean="0"/>
              <a:t>Despite </a:t>
            </a:r>
            <a:r>
              <a:rPr lang="en-US" b="1" dirty="0"/>
              <a:t>that loss, women’s efforts to attain equal rights succeeded on many fronts.</a:t>
            </a:r>
            <a:r>
              <a:rPr lang="en-US" dirty="0"/>
              <a:t> Some clear examples came in education. Between 1969 and 1973, the number of women law students nearly quadrupled, while the number of women medical students almost doubled. By 1997, women made up the majority of college students and earned the majority of master’s degrees. </a:t>
            </a:r>
            <a:endParaRPr lang="en-US" dirty="0" smtClean="0"/>
          </a:p>
          <a:p>
            <a:r>
              <a:rPr lang="en-US" dirty="0" smtClean="0"/>
              <a:t>Women’s </a:t>
            </a:r>
            <a:r>
              <a:rPr lang="en-US" dirty="0"/>
              <a:t>opportunities in education were enhanced by federal legislation. A law called Title IX of the Educational Amendments of 1972 prohibited discrimination on the basis of sex in any school program receiving federal funds, including school athletics.</a:t>
            </a:r>
            <a:endParaRPr lang="en-US" dirty="0" smtClean="0"/>
          </a:p>
        </p:txBody>
      </p:sp>
      <p:pic>
        <p:nvPicPr>
          <p:cNvPr id="2052" name="Picture 4" descr="http://sportsmediapost.com/wp-content/uploads/2012/03/Chart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193" y="2250168"/>
            <a:ext cx="4592807"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6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6000749" cy="6553200"/>
          </a:xfrm>
        </p:spPr>
        <p:txBody>
          <a:bodyPr>
            <a:normAutofit/>
          </a:bodyPr>
          <a:lstStyle/>
          <a:p>
            <a:pPr marL="0" indent="0">
              <a:buNone/>
            </a:pPr>
            <a:r>
              <a:rPr lang="en-US" sz="2600" b="1" dirty="0"/>
              <a:t>Chapter </a:t>
            </a:r>
            <a:r>
              <a:rPr lang="en-US" sz="2600" b="1" dirty="0" smtClean="0"/>
              <a:t>20		</a:t>
            </a:r>
          </a:p>
          <a:p>
            <a:pPr marL="0" indent="0">
              <a:buNone/>
            </a:pPr>
            <a:r>
              <a:rPr lang="en-US" sz="2600" b="1" i="1" dirty="0" smtClean="0"/>
              <a:t>The </a:t>
            </a:r>
            <a:r>
              <a:rPr lang="en-US" sz="2600" b="1" i="1" dirty="0"/>
              <a:t>New Frontier and the </a:t>
            </a:r>
            <a:r>
              <a:rPr lang="en-US" sz="2600" b="1" i="1" dirty="0" smtClean="0"/>
              <a:t>Great Society</a:t>
            </a:r>
          </a:p>
          <a:p>
            <a:pPr marL="0" indent="0">
              <a:buNone/>
            </a:pPr>
            <a:r>
              <a:rPr lang="en-US" sz="2800" b="1" dirty="0" smtClean="0"/>
              <a:t>esp</a:t>
            </a:r>
            <a:r>
              <a:rPr lang="en-US" sz="2800" b="1" dirty="0"/>
              <a:t>. p. 686-693; 696</a:t>
            </a:r>
          </a:p>
          <a:p>
            <a:pPr marL="0" indent="0">
              <a:buNone/>
            </a:pPr>
            <a:r>
              <a:rPr lang="en-US" sz="2800" b="1" u="sng" dirty="0" smtClean="0"/>
              <a:t>3</a:t>
            </a:r>
            <a:r>
              <a:rPr lang="en-US" sz="2800" b="1" u="sng" dirty="0"/>
              <a:t>. Describe Johnson’s Great Society</a:t>
            </a:r>
            <a:r>
              <a:rPr lang="en-US" sz="2800" b="1" u="sng" dirty="0" smtClean="0"/>
              <a:t>.</a:t>
            </a:r>
          </a:p>
          <a:p>
            <a:pPr marL="0" indent="0">
              <a:buNone/>
            </a:pPr>
            <a:r>
              <a:rPr lang="en-US" dirty="0" smtClean="0"/>
              <a:t>Johnson’s </a:t>
            </a:r>
            <a:r>
              <a:rPr lang="en-US" dirty="0"/>
              <a:t>Great Society </a:t>
            </a:r>
            <a:r>
              <a:rPr lang="en-US" dirty="0" smtClean="0"/>
              <a:t>comprised many </a:t>
            </a:r>
            <a:r>
              <a:rPr lang="en-US" dirty="0"/>
              <a:t>measures such as civil </a:t>
            </a:r>
            <a:r>
              <a:rPr lang="en-US" dirty="0" smtClean="0"/>
              <a:t>rights protection</a:t>
            </a:r>
            <a:r>
              <a:rPr lang="en-US" dirty="0"/>
              <a:t>, Medicare and Medicaid </a:t>
            </a:r>
            <a:r>
              <a:rPr lang="en-US" dirty="0" smtClean="0"/>
              <a:t>to provide </a:t>
            </a:r>
            <a:r>
              <a:rPr lang="en-US" dirty="0"/>
              <a:t>health care for the aged </a:t>
            </a:r>
            <a:r>
              <a:rPr lang="en-US" dirty="0" smtClean="0"/>
              <a:t>and poor</a:t>
            </a:r>
            <a:r>
              <a:rPr lang="en-US" dirty="0"/>
              <a:t>, funding for public housing, </a:t>
            </a:r>
            <a:r>
              <a:rPr lang="en-US" dirty="0" smtClean="0"/>
              <a:t>an end  </a:t>
            </a:r>
            <a:r>
              <a:rPr lang="en-US" dirty="0"/>
              <a:t>to immigration quotas, efforts </a:t>
            </a:r>
            <a:r>
              <a:rPr lang="en-US" dirty="0" smtClean="0"/>
              <a:t>to clean </a:t>
            </a:r>
            <a:r>
              <a:rPr lang="en-US" dirty="0"/>
              <a:t>water, and consumer protection.</a:t>
            </a:r>
          </a:p>
          <a:p>
            <a:pPr marL="0" indent="0">
              <a:buNone/>
            </a:pPr>
            <a:endParaRPr lang="en-US" dirty="0"/>
          </a:p>
        </p:txBody>
      </p:sp>
      <p:pic>
        <p:nvPicPr>
          <p:cNvPr id="1026" name="Picture 2" descr="C:\Users\mrobinso\AppData\Local\Microsoft\Windows\Temporary Internet Files\Content.IE5\VQBWRYKC\MC9000977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116113"/>
            <a:ext cx="2895599" cy="2785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R2MtVX73U_eZyePz6QBM57Rc353Q7aejpKpORWN0TZnw4AyE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863" y="4191000"/>
            <a:ext cx="3159125" cy="1895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52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200"/>
            <a:ext cx="3109686" cy="809171"/>
          </a:xfrm>
        </p:spPr>
        <p:txBody>
          <a:bodyPr>
            <a:normAutofit fontScale="90000"/>
          </a:bodyPr>
          <a:lstStyle/>
          <a:p>
            <a:r>
              <a:rPr lang="en-US" b="1" u="sng" dirty="0"/>
              <a:t>Great Society </a:t>
            </a:r>
            <a:endParaRPr lang="en-US" u="sng" dirty="0"/>
          </a:p>
        </p:txBody>
      </p:sp>
      <p:sp>
        <p:nvSpPr>
          <p:cNvPr id="3" name="Content Placeholder 2"/>
          <p:cNvSpPr>
            <a:spLocks noGrp="1"/>
          </p:cNvSpPr>
          <p:nvPr>
            <p:ph idx="1"/>
          </p:nvPr>
        </p:nvSpPr>
        <p:spPr>
          <a:xfrm>
            <a:off x="166914" y="762000"/>
            <a:ext cx="8748486" cy="2286000"/>
          </a:xfrm>
        </p:spPr>
        <p:txBody>
          <a:bodyPr>
            <a:normAutofit lnSpcReduction="10000"/>
          </a:bodyPr>
          <a:lstStyle/>
          <a:p>
            <a:pPr marL="0" indent="0">
              <a:buNone/>
            </a:pPr>
            <a:r>
              <a:rPr lang="en-US" dirty="0" smtClean="0"/>
              <a:t>President </a:t>
            </a:r>
            <a:r>
              <a:rPr lang="en-US" dirty="0"/>
              <a:t>Lyndon Johnson's domestic reform program from 1965 to 1969, which focused on social welfare improvements, with the War on Poverty at its centerpiece, and almost all of which Congress </a:t>
            </a:r>
            <a:r>
              <a:rPr lang="en-US" dirty="0" smtClean="0"/>
              <a:t>passed. </a:t>
            </a:r>
            <a:endParaRPr lang="en-US" dirty="0"/>
          </a:p>
        </p:txBody>
      </p:sp>
      <p:pic>
        <p:nvPicPr>
          <p:cNvPr id="2050" name="Picture 2" descr="http://s3.amazonaws.com/plato_production/system/images/1244/large/PAI_LT_SE49-2_Photo2.jpg?AWSAccessKeyId=AKIAIP3H4NBLMYKZ3OWQ&amp;Expires=1337865495&amp;Signature=qT2YRfBMwDT4br76quecZrChik4%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4825752" cy="32895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0" y="3444793"/>
            <a:ext cx="3657600" cy="2800767"/>
          </a:xfrm>
          <a:prstGeom prst="rect">
            <a:avLst/>
          </a:prstGeom>
        </p:spPr>
        <p:txBody>
          <a:bodyPr wrap="square">
            <a:spAutoFit/>
          </a:bodyPr>
          <a:lstStyle/>
          <a:p>
            <a:r>
              <a:rPr lang="en-US" sz="2200" dirty="0"/>
              <a:t>President Johnson once said he wanted to be president so he could “give things to people —all sorts of things to all sorts of people, especially the poor and the blacks.” His vision of the Great Society reflected that desire. </a:t>
            </a:r>
            <a:endParaRPr lang="en-US" sz="2200" dirty="0">
              <a:effectLst/>
            </a:endParaRPr>
          </a:p>
        </p:txBody>
      </p:sp>
    </p:spTree>
    <p:extLst>
      <p:ext uri="{BB962C8B-B14F-4D97-AF65-F5344CB8AC3E}">
        <p14:creationId xmlns:p14="http://schemas.microsoft.com/office/powerpoint/2010/main" val="1287350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839200" cy="7239000"/>
          </a:xfrm>
        </p:spPr>
        <p:txBody>
          <a:bodyPr>
            <a:normAutofit/>
          </a:bodyPr>
          <a:lstStyle/>
          <a:p>
            <a:pPr algn="l"/>
            <a:r>
              <a:rPr lang="en-US" b="1" dirty="0">
                <a:solidFill>
                  <a:schemeClr val="tx1"/>
                </a:solidFill>
              </a:rPr>
              <a:t>Chapter </a:t>
            </a:r>
            <a:r>
              <a:rPr lang="en-US" b="1" dirty="0" smtClean="0">
                <a:solidFill>
                  <a:schemeClr val="tx1"/>
                </a:solidFill>
              </a:rPr>
              <a:t>19				</a:t>
            </a:r>
            <a:r>
              <a:rPr lang="en-US" b="1" i="1" dirty="0" smtClean="0">
                <a:solidFill>
                  <a:schemeClr val="tx1"/>
                </a:solidFill>
              </a:rPr>
              <a:t>The </a:t>
            </a:r>
            <a:r>
              <a:rPr lang="en-US" b="1" i="1" dirty="0">
                <a:solidFill>
                  <a:schemeClr val="tx1"/>
                </a:solidFill>
              </a:rPr>
              <a:t>Postwar Boom</a:t>
            </a:r>
            <a:endParaRPr lang="en-US" dirty="0">
              <a:solidFill>
                <a:schemeClr val="tx1"/>
              </a:solidFill>
            </a:endParaRPr>
          </a:p>
          <a:p>
            <a:r>
              <a:rPr lang="en-US" u="sng" dirty="0" smtClean="0"/>
              <a:t>3</a:t>
            </a:r>
            <a:r>
              <a:rPr lang="en-US" u="sng" dirty="0"/>
              <a:t>. Describe the values of 1950s popular culture and</a:t>
            </a:r>
          </a:p>
          <a:p>
            <a:r>
              <a:rPr lang="en-US" u="sng" dirty="0"/>
              <a:t>the subcultures that arose in </a:t>
            </a:r>
            <a:r>
              <a:rPr lang="en-US" u="sng" dirty="0" smtClean="0"/>
              <a:t>opposition.</a:t>
            </a:r>
            <a:endParaRPr lang="en-US" dirty="0">
              <a:solidFill>
                <a:schemeClr val="tx1"/>
              </a:solidFill>
            </a:endParaRPr>
          </a:p>
          <a:p>
            <a:r>
              <a:rPr lang="en-US" dirty="0" smtClean="0">
                <a:solidFill>
                  <a:schemeClr val="tx1"/>
                </a:solidFill>
              </a:rPr>
              <a:t>Popular </a:t>
            </a:r>
            <a:r>
              <a:rPr lang="en-US" dirty="0">
                <a:solidFill>
                  <a:schemeClr val="tx1"/>
                </a:solidFill>
              </a:rPr>
              <a:t>culture of the 1950s—spread largely through television but also through print media—deemphasized minorities and </a:t>
            </a:r>
            <a:r>
              <a:rPr lang="en-US" dirty="0" smtClean="0">
                <a:solidFill>
                  <a:schemeClr val="tx1"/>
                </a:solidFill>
              </a:rPr>
              <a:t>women.  Idealized white America was portrayed with little reference to poverty, diversity, or conflicts, such as the civil rights movement.   The </a:t>
            </a:r>
            <a:r>
              <a:rPr lang="en-US" dirty="0">
                <a:solidFill>
                  <a:schemeClr val="tx1"/>
                </a:solidFill>
              </a:rPr>
              <a:t>counterculture criticized material values and </a:t>
            </a:r>
            <a:r>
              <a:rPr lang="en-US" dirty="0" smtClean="0">
                <a:solidFill>
                  <a:schemeClr val="tx1"/>
                </a:solidFill>
              </a:rPr>
              <a:t>conformity.  The beat movement in literature and rock ‘n’ roll music clashed with the “tidy suburban view of life.”</a:t>
            </a:r>
          </a:p>
          <a:p>
            <a:endParaRPr lang="en-US" dirty="0">
              <a:solidFill>
                <a:schemeClr val="tx1"/>
              </a:solidFill>
            </a:endParaRPr>
          </a:p>
        </p:txBody>
      </p:sp>
    </p:spTree>
    <p:extLst>
      <p:ext uri="{BB962C8B-B14F-4D97-AF65-F5344CB8AC3E}">
        <p14:creationId xmlns:p14="http://schemas.microsoft.com/office/powerpoint/2010/main" val="2485205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76200"/>
            <a:ext cx="8991600" cy="1143000"/>
          </a:xfrm>
        </p:spPr>
        <p:txBody>
          <a:bodyPr>
            <a:noAutofit/>
          </a:bodyPr>
          <a:lstStyle/>
          <a:p>
            <a:r>
              <a:rPr lang="en-US" sz="3500" b="1" u="sng" dirty="0"/>
              <a:t>The Great Society</a:t>
            </a:r>
            <a:r>
              <a:rPr lang="en-US" sz="3500" b="1" dirty="0"/>
              <a:t/>
            </a:r>
            <a:br>
              <a:rPr lang="en-US" sz="3500" b="1" dirty="0"/>
            </a:br>
            <a:r>
              <a:rPr lang="en-US" sz="2500" i="1" dirty="0" smtClean="0"/>
              <a:t>What </a:t>
            </a:r>
            <a:r>
              <a:rPr lang="en-US" sz="2500" i="1" dirty="0"/>
              <a:t>is the proper role of government in shaping American society?</a:t>
            </a:r>
            <a:br>
              <a:rPr lang="en-US" sz="2500" i="1" dirty="0"/>
            </a:br>
            <a:endParaRPr lang="en-US" sz="2500" i="1" dirty="0"/>
          </a:p>
        </p:txBody>
      </p:sp>
      <p:sp>
        <p:nvSpPr>
          <p:cNvPr id="3" name="Content Placeholder 2"/>
          <p:cNvSpPr>
            <a:spLocks noGrp="1"/>
          </p:cNvSpPr>
          <p:nvPr>
            <p:ph idx="1"/>
          </p:nvPr>
        </p:nvSpPr>
        <p:spPr>
          <a:xfrm>
            <a:off x="152400" y="1066800"/>
            <a:ext cx="8915400" cy="5257800"/>
          </a:xfrm>
        </p:spPr>
        <p:txBody>
          <a:bodyPr>
            <a:noAutofit/>
          </a:bodyPr>
          <a:lstStyle/>
          <a:p>
            <a:pPr marL="0" indent="0">
              <a:buNone/>
            </a:pPr>
            <a:r>
              <a:rPr lang="en-US" sz="1800" b="1" dirty="0" smtClean="0"/>
              <a:t>In </a:t>
            </a:r>
            <a:r>
              <a:rPr lang="en-US" sz="1800" b="1" dirty="0"/>
              <a:t>1964, voters elected liberal Democrat Lyndon Johnson by a wide margin. Johnson used this mandate to enact a broad program of reforms he called the Great Society. With his powers of persuasion, Johnson pushed more than 200 bills through Congress. </a:t>
            </a:r>
            <a:endParaRPr lang="en-US" sz="1800" dirty="0"/>
          </a:p>
          <a:p>
            <a:pPr marL="0" indent="0">
              <a:buNone/>
            </a:pPr>
            <a:endParaRPr lang="en-US" sz="1800" b="1" dirty="0" smtClean="0"/>
          </a:p>
          <a:p>
            <a:pPr marL="0" indent="0">
              <a:buNone/>
            </a:pPr>
            <a:r>
              <a:rPr lang="en-US" sz="1800" b="1" dirty="0" smtClean="0"/>
              <a:t>War </a:t>
            </a:r>
            <a:r>
              <a:rPr lang="en-US" sz="1800" b="1" dirty="0"/>
              <a:t>on Poverty</a:t>
            </a:r>
            <a:r>
              <a:rPr lang="en-US" sz="1800" dirty="0"/>
              <a:t> Johnson’s Great Society grew out of the liberal tradition of the Progressive and New Deal eras. Its centerpiece was an ambitious War on Poverty. </a:t>
            </a:r>
          </a:p>
          <a:p>
            <a:pPr marL="0" indent="0">
              <a:buNone/>
            </a:pPr>
            <a:endParaRPr lang="en-US" sz="1800" b="1" dirty="0" smtClean="0"/>
          </a:p>
          <a:p>
            <a:pPr marL="0" indent="0">
              <a:buNone/>
            </a:pPr>
            <a:r>
              <a:rPr lang="en-US" sz="1800" b="1" dirty="0" smtClean="0"/>
              <a:t>Economic </a:t>
            </a:r>
            <a:r>
              <a:rPr lang="en-US" sz="1800" b="1" dirty="0"/>
              <a:t>Opportunity Act</a:t>
            </a:r>
            <a:r>
              <a:rPr lang="en-US" sz="1800" dirty="0"/>
              <a:t> This act created a number of antipoverty measures, including the Job Corps, Project Head Start, and </a:t>
            </a:r>
            <a:r>
              <a:rPr lang="en-US" sz="1800" dirty="0" smtClean="0"/>
              <a:t>VISTA (Volunteers in Service to America), </a:t>
            </a:r>
            <a:r>
              <a:rPr lang="en-US" sz="1800" dirty="0"/>
              <a:t>which all helped cut poverty rates almost in half. </a:t>
            </a:r>
          </a:p>
          <a:p>
            <a:pPr marL="0" indent="0">
              <a:buNone/>
            </a:pPr>
            <a:endParaRPr lang="en-US" sz="1800" b="1" dirty="0" smtClean="0"/>
          </a:p>
          <a:p>
            <a:pPr marL="0" indent="0">
              <a:buNone/>
            </a:pPr>
            <a:r>
              <a:rPr lang="en-US" sz="1800" b="1" dirty="0" smtClean="0"/>
              <a:t>Medicare </a:t>
            </a:r>
            <a:r>
              <a:rPr lang="en-US" sz="1800" b="1" dirty="0"/>
              <a:t>and Medicaid</a:t>
            </a:r>
            <a:r>
              <a:rPr lang="en-US" sz="1800" dirty="0"/>
              <a:t> As part of the Great Society, Congress amended the Social Security Act to include medical health insurance for the elderly and disabled. </a:t>
            </a:r>
          </a:p>
          <a:p>
            <a:pPr marL="0" indent="0">
              <a:buNone/>
            </a:pPr>
            <a:endParaRPr lang="en-US" sz="1800" b="1" dirty="0" smtClean="0"/>
          </a:p>
          <a:p>
            <a:pPr marL="0" indent="0">
              <a:buNone/>
            </a:pPr>
            <a:r>
              <a:rPr lang="en-US" sz="1800" b="1" dirty="0" smtClean="0"/>
              <a:t>Immigration </a:t>
            </a:r>
            <a:r>
              <a:rPr lang="en-US" sz="1800" b="1" dirty="0"/>
              <a:t>Act of 1965</a:t>
            </a:r>
            <a:r>
              <a:rPr lang="en-US" sz="1800" dirty="0"/>
              <a:t> This measure ended the national origins quota system begun in the 1920s. Entry to the United States was now based on criteria such as skills and family ties. </a:t>
            </a:r>
          </a:p>
          <a:p>
            <a:pPr marL="0" indent="0">
              <a:buNone/>
            </a:pPr>
            <a:endParaRPr lang="en-US" sz="1800" b="1" i="1" dirty="0" smtClean="0"/>
          </a:p>
          <a:p>
            <a:pPr marL="0" indent="0">
              <a:buNone/>
            </a:pPr>
            <a:r>
              <a:rPr lang="en-US" sz="1800" b="1" i="1" dirty="0" smtClean="0"/>
              <a:t>Silent </a:t>
            </a:r>
            <a:r>
              <a:rPr lang="en-US" sz="1800" b="1" i="1" dirty="0"/>
              <a:t>Spring</a:t>
            </a:r>
            <a:r>
              <a:rPr lang="en-US" sz="1800" dirty="0"/>
              <a:t> This influential book </a:t>
            </a:r>
            <a:r>
              <a:rPr lang="en-US" sz="1800" dirty="0" smtClean="0"/>
              <a:t>by </a:t>
            </a:r>
            <a:r>
              <a:rPr lang="en-US" sz="1800" dirty="0"/>
              <a:t>R</a:t>
            </a:r>
            <a:r>
              <a:rPr lang="en-US" sz="1800" dirty="0" smtClean="0"/>
              <a:t>achel Carson sparked </a:t>
            </a:r>
            <a:r>
              <a:rPr lang="en-US" sz="1800" dirty="0"/>
              <a:t>a new interest in environmentalism. As a result, Congress passed several environmental laws. </a:t>
            </a:r>
          </a:p>
          <a:p>
            <a:pPr marL="0" indent="0">
              <a:buNone/>
            </a:pPr>
            <a:endParaRPr lang="en-US" sz="1800" dirty="0"/>
          </a:p>
        </p:txBody>
      </p:sp>
    </p:spTree>
    <p:extLst>
      <p:ext uri="{BB962C8B-B14F-4D97-AF65-F5344CB8AC3E}">
        <p14:creationId xmlns:p14="http://schemas.microsoft.com/office/powerpoint/2010/main" val="840376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a:bodyPr>
          <a:lstStyle/>
          <a:p>
            <a:pPr marL="0" indent="0">
              <a:buNone/>
            </a:pPr>
            <a:r>
              <a:rPr lang="en-US" b="1" dirty="0" smtClean="0"/>
              <a:t>Chapter 22		The Vietnam War Years</a:t>
            </a:r>
          </a:p>
          <a:p>
            <a:pPr marL="0" indent="0">
              <a:buNone/>
            </a:pPr>
            <a:r>
              <a:rPr lang="en-US" u="sng" dirty="0" smtClean="0"/>
              <a:t>1.  Why </a:t>
            </a:r>
            <a:r>
              <a:rPr lang="en-US" u="sng" dirty="0"/>
              <a:t>did the U.S. enter the war in Vietnam</a:t>
            </a:r>
            <a:r>
              <a:rPr lang="en-US" u="sng" dirty="0" smtClean="0"/>
              <a:t>?</a:t>
            </a:r>
          </a:p>
          <a:p>
            <a:pPr marL="0" indent="0">
              <a:buNone/>
            </a:pPr>
            <a:endParaRPr lang="en-US" dirty="0" smtClean="0"/>
          </a:p>
          <a:p>
            <a:pPr marL="0" indent="0">
              <a:buNone/>
            </a:pPr>
            <a:r>
              <a:rPr lang="en-US" dirty="0" smtClean="0"/>
              <a:t>The </a:t>
            </a:r>
            <a:r>
              <a:rPr lang="en-US" dirty="0"/>
              <a:t>U.S. entered the war in </a:t>
            </a:r>
            <a:r>
              <a:rPr lang="en-US" dirty="0" smtClean="0"/>
              <a:t>Vietnam to </a:t>
            </a:r>
            <a:r>
              <a:rPr lang="en-US" dirty="0"/>
              <a:t>try to support the government </a:t>
            </a:r>
            <a:r>
              <a:rPr lang="en-US" dirty="0" smtClean="0"/>
              <a:t>of the </a:t>
            </a:r>
            <a:r>
              <a:rPr lang="en-US" dirty="0"/>
              <a:t>South because it did not </a:t>
            </a:r>
            <a:r>
              <a:rPr lang="en-US" dirty="0" smtClean="0"/>
              <a:t>want communists </a:t>
            </a:r>
            <a:r>
              <a:rPr lang="en-US" dirty="0"/>
              <a:t>in the North to </a:t>
            </a:r>
            <a:r>
              <a:rPr lang="en-US" dirty="0" smtClean="0"/>
              <a:t>control the </a:t>
            </a:r>
            <a:r>
              <a:rPr lang="en-US" dirty="0"/>
              <a:t>whole country</a:t>
            </a:r>
            <a:r>
              <a:rPr lang="en-US" dirty="0" smtClean="0"/>
              <a:t>.  (containment)</a:t>
            </a:r>
            <a:endParaRPr lang="en-US" dirty="0"/>
          </a:p>
        </p:txBody>
      </p:sp>
    </p:spTree>
    <p:extLst>
      <p:ext uri="{BB962C8B-B14F-4D97-AF65-F5344CB8AC3E}">
        <p14:creationId xmlns:p14="http://schemas.microsoft.com/office/powerpoint/2010/main" val="200608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heel(1)">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a:bodyPr>
          <a:lstStyle/>
          <a:p>
            <a:pPr marL="0" indent="0">
              <a:buNone/>
            </a:pPr>
            <a:r>
              <a:rPr lang="en-US" b="1" dirty="0" smtClean="0"/>
              <a:t>Chapter 22		The Vietnam War Years</a:t>
            </a:r>
          </a:p>
          <a:p>
            <a:pPr marL="0" indent="0">
              <a:buNone/>
            </a:pPr>
            <a:r>
              <a:rPr lang="en-US" u="sng" dirty="0"/>
              <a:t>2. Why could the U.S. not win a quick victory over</a:t>
            </a:r>
          </a:p>
          <a:p>
            <a:pPr marL="0" indent="0">
              <a:buNone/>
            </a:pPr>
            <a:r>
              <a:rPr lang="en-US" u="sng" dirty="0"/>
              <a:t>the Vietcong, and what was the effect?</a:t>
            </a:r>
          </a:p>
          <a:p>
            <a:pPr marL="0" indent="0">
              <a:buNone/>
            </a:pPr>
            <a:endParaRPr lang="en-US" dirty="0" smtClean="0"/>
          </a:p>
          <a:p>
            <a:pPr marL="0" indent="0">
              <a:buNone/>
            </a:pPr>
            <a:r>
              <a:rPr lang="en-US" dirty="0" smtClean="0"/>
              <a:t>The </a:t>
            </a:r>
            <a:r>
              <a:rPr lang="en-US" dirty="0"/>
              <a:t>U.S. could not quickly defeat </a:t>
            </a:r>
            <a:r>
              <a:rPr lang="en-US" dirty="0" smtClean="0"/>
              <a:t>the Vietcong </a:t>
            </a:r>
            <a:r>
              <a:rPr lang="en-US" dirty="0"/>
              <a:t>because they engaged </a:t>
            </a:r>
            <a:r>
              <a:rPr lang="en-US" dirty="0" smtClean="0"/>
              <a:t>in guerrilla </a:t>
            </a:r>
            <a:r>
              <a:rPr lang="en-US" dirty="0"/>
              <a:t>tactics of quick attacks </a:t>
            </a:r>
            <a:r>
              <a:rPr lang="en-US" dirty="0" smtClean="0"/>
              <a:t>and disappearing </a:t>
            </a:r>
            <a:r>
              <a:rPr lang="en-US" dirty="0"/>
              <a:t>into the jungle. </a:t>
            </a:r>
            <a:r>
              <a:rPr lang="en-US" dirty="0" smtClean="0"/>
              <a:t>The result </a:t>
            </a:r>
            <a:r>
              <a:rPr lang="en-US" dirty="0"/>
              <a:t>was a loss of morale </a:t>
            </a:r>
            <a:r>
              <a:rPr lang="en-US" dirty="0" smtClean="0"/>
              <a:t>among U.S</a:t>
            </a:r>
            <a:r>
              <a:rPr lang="en-US" dirty="0"/>
              <a:t>. soldiers</a:t>
            </a:r>
            <a:r>
              <a:rPr lang="en-US" dirty="0" smtClean="0"/>
              <a:t>.</a:t>
            </a:r>
            <a:endParaRPr lang="en-US" dirty="0"/>
          </a:p>
        </p:txBody>
      </p:sp>
    </p:spTree>
    <p:extLst>
      <p:ext uri="{BB962C8B-B14F-4D97-AF65-F5344CB8AC3E}">
        <p14:creationId xmlns:p14="http://schemas.microsoft.com/office/powerpoint/2010/main" val="45472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a:bodyPr>
          <a:lstStyle/>
          <a:p>
            <a:pPr marL="0" indent="0">
              <a:buNone/>
            </a:pPr>
            <a:r>
              <a:rPr lang="en-US" b="1" dirty="0" smtClean="0"/>
              <a:t>Chapter 22		The Vietnam War Years</a:t>
            </a:r>
          </a:p>
          <a:p>
            <a:pPr marL="0" indent="0">
              <a:buNone/>
            </a:pPr>
            <a:r>
              <a:rPr lang="en-US" u="sng" dirty="0"/>
              <a:t>3. How did public opinion split over the war?</a:t>
            </a:r>
          </a:p>
          <a:p>
            <a:pPr marL="0" indent="0">
              <a:buNone/>
            </a:pPr>
            <a:endParaRPr lang="en-US" dirty="0" smtClean="0"/>
          </a:p>
          <a:p>
            <a:pPr marL="0" indent="0">
              <a:buNone/>
            </a:pPr>
            <a:r>
              <a:rPr lang="en-US" dirty="0" smtClean="0"/>
              <a:t>As </a:t>
            </a:r>
            <a:r>
              <a:rPr lang="en-US" dirty="0"/>
              <a:t>the war continued and </a:t>
            </a:r>
            <a:r>
              <a:rPr lang="en-US" dirty="0" smtClean="0"/>
              <a:t>victory seemed </a:t>
            </a:r>
            <a:r>
              <a:rPr lang="en-US" dirty="0"/>
              <a:t>less achievable, </a:t>
            </a:r>
            <a:r>
              <a:rPr lang="en-US" dirty="0" smtClean="0"/>
              <a:t>American society </a:t>
            </a:r>
            <a:r>
              <a:rPr lang="en-US" dirty="0"/>
              <a:t>split into hawks, who </a:t>
            </a:r>
            <a:r>
              <a:rPr lang="en-US" dirty="0" smtClean="0"/>
              <a:t>favored the </a:t>
            </a:r>
            <a:r>
              <a:rPr lang="en-US" dirty="0"/>
              <a:t>war, and doves, who opposed </a:t>
            </a:r>
            <a:r>
              <a:rPr lang="en-US" dirty="0" smtClean="0"/>
              <a:t>it. They </a:t>
            </a:r>
            <a:r>
              <a:rPr lang="en-US" dirty="0"/>
              <a:t>were bitterly opposed to </a:t>
            </a:r>
            <a:r>
              <a:rPr lang="en-US" dirty="0" smtClean="0"/>
              <a:t>each other</a:t>
            </a:r>
            <a:r>
              <a:rPr lang="en-US" dirty="0"/>
              <a:t>, and some hawks thought </a:t>
            </a:r>
            <a:r>
              <a:rPr lang="en-US" dirty="0" smtClean="0"/>
              <a:t>that antiwar </a:t>
            </a:r>
            <a:r>
              <a:rPr lang="en-US" dirty="0"/>
              <a:t>protesters were disloyal</a:t>
            </a:r>
            <a:r>
              <a:rPr lang="en-US" dirty="0" smtClean="0"/>
              <a:t>.</a:t>
            </a:r>
            <a:endParaRPr lang="en-US" dirty="0"/>
          </a:p>
        </p:txBody>
      </p:sp>
    </p:spTree>
    <p:extLst>
      <p:ext uri="{BB962C8B-B14F-4D97-AF65-F5344CB8AC3E}">
        <p14:creationId xmlns:p14="http://schemas.microsoft.com/office/powerpoint/2010/main" val="45472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a:bodyPr>
          <a:lstStyle/>
          <a:p>
            <a:pPr marL="0" indent="0">
              <a:buNone/>
            </a:pPr>
            <a:r>
              <a:rPr lang="en-US" b="1" dirty="0" smtClean="0"/>
              <a:t>Chapter 22		The Vietnam War Years</a:t>
            </a:r>
          </a:p>
          <a:p>
            <a:pPr marL="0" indent="0">
              <a:buNone/>
            </a:pPr>
            <a:r>
              <a:rPr lang="en-US" u="sng" dirty="0"/>
              <a:t>4. Why is 1968 considered a year of upheaval?</a:t>
            </a:r>
          </a:p>
          <a:p>
            <a:pPr marL="0" indent="0">
              <a:buNone/>
            </a:pPr>
            <a:endParaRPr lang="en-US" dirty="0" smtClean="0"/>
          </a:p>
          <a:p>
            <a:pPr marL="0" indent="0">
              <a:buNone/>
            </a:pPr>
            <a:r>
              <a:rPr lang="en-US" dirty="0" smtClean="0"/>
              <a:t>The </a:t>
            </a:r>
            <a:r>
              <a:rPr lang="en-US" dirty="0"/>
              <a:t>year 1968 was marked by loss </a:t>
            </a:r>
            <a:r>
              <a:rPr lang="en-US" dirty="0" smtClean="0"/>
              <a:t>of confidence </a:t>
            </a:r>
            <a:r>
              <a:rPr lang="en-US" dirty="0"/>
              <a:t>and violence: a </a:t>
            </a:r>
            <a:r>
              <a:rPr lang="en-US" dirty="0" smtClean="0"/>
              <a:t>major North </a:t>
            </a:r>
            <a:r>
              <a:rPr lang="en-US" dirty="0"/>
              <a:t>Vietnamese offensive </a:t>
            </a:r>
            <a:r>
              <a:rPr lang="en-US" dirty="0" smtClean="0"/>
              <a:t>weakened American </a:t>
            </a:r>
            <a:r>
              <a:rPr lang="en-US" dirty="0"/>
              <a:t>support for </a:t>
            </a:r>
            <a:r>
              <a:rPr lang="en-US" dirty="0" smtClean="0"/>
              <a:t>fighting the </a:t>
            </a:r>
            <a:r>
              <a:rPr lang="en-US" dirty="0"/>
              <a:t>war. Also, President </a:t>
            </a:r>
            <a:r>
              <a:rPr lang="en-US" dirty="0" smtClean="0"/>
              <a:t>Johnson decided </a:t>
            </a:r>
            <a:r>
              <a:rPr lang="en-US" dirty="0"/>
              <a:t>not to seek re-election, </a:t>
            </a:r>
            <a:r>
              <a:rPr lang="en-US" dirty="0" smtClean="0"/>
              <a:t>two major </a:t>
            </a:r>
            <a:r>
              <a:rPr lang="en-US" dirty="0"/>
              <a:t>leaders were </a:t>
            </a:r>
            <a:r>
              <a:rPr lang="en-US" dirty="0" smtClean="0"/>
              <a:t>killed, </a:t>
            </a:r>
            <a:r>
              <a:rPr lang="en-US" dirty="0"/>
              <a:t>and </a:t>
            </a:r>
            <a:r>
              <a:rPr lang="en-US" dirty="0" smtClean="0"/>
              <a:t>violence marred </a:t>
            </a:r>
            <a:r>
              <a:rPr lang="en-US" dirty="0"/>
              <a:t>the Democratic convention</a:t>
            </a:r>
            <a:r>
              <a:rPr lang="en-US" dirty="0" smtClean="0"/>
              <a:t>.</a:t>
            </a:r>
            <a:endParaRPr lang="en-US" dirty="0"/>
          </a:p>
        </p:txBody>
      </p:sp>
    </p:spTree>
    <p:extLst>
      <p:ext uri="{BB962C8B-B14F-4D97-AF65-F5344CB8AC3E}">
        <p14:creationId xmlns:p14="http://schemas.microsoft.com/office/powerpoint/2010/main" val="45472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p:spPr>
        <p:txBody>
          <a:bodyPr>
            <a:normAutofit/>
          </a:bodyPr>
          <a:lstStyle/>
          <a:p>
            <a:pPr marL="0" indent="0">
              <a:buNone/>
            </a:pPr>
            <a:r>
              <a:rPr lang="en-US" b="1" dirty="0" smtClean="0"/>
              <a:t>Chapter 22		The Vietnam War Years</a:t>
            </a:r>
          </a:p>
          <a:p>
            <a:pPr marL="0" indent="0">
              <a:buNone/>
            </a:pPr>
            <a:r>
              <a:rPr lang="en-US" u="sng" dirty="0"/>
              <a:t>5. What were the effects of the war?</a:t>
            </a:r>
          </a:p>
          <a:p>
            <a:pPr marL="0" indent="0">
              <a:buNone/>
            </a:pPr>
            <a:endParaRPr lang="en-US" dirty="0" smtClean="0"/>
          </a:p>
          <a:p>
            <a:pPr marL="0" indent="0">
              <a:buNone/>
            </a:pPr>
            <a:r>
              <a:rPr lang="en-US" dirty="0" smtClean="0"/>
              <a:t>As </a:t>
            </a:r>
            <a:r>
              <a:rPr lang="en-US" dirty="0"/>
              <a:t>a result of the war in </a:t>
            </a:r>
            <a:r>
              <a:rPr lang="en-US" dirty="0" smtClean="0"/>
              <a:t>Vietnam, many </a:t>
            </a:r>
            <a:r>
              <a:rPr lang="en-US" dirty="0"/>
              <a:t>American soldiers were dead </a:t>
            </a:r>
            <a:r>
              <a:rPr lang="en-US" dirty="0" smtClean="0"/>
              <a:t>or wounded</a:t>
            </a:r>
            <a:r>
              <a:rPr lang="en-US" dirty="0"/>
              <a:t>, and many more scarred </a:t>
            </a:r>
            <a:r>
              <a:rPr lang="en-US" dirty="0" smtClean="0"/>
              <a:t>by their </a:t>
            </a:r>
            <a:r>
              <a:rPr lang="en-US" dirty="0"/>
              <a:t>reception when they returned</a:t>
            </a:r>
          </a:p>
          <a:p>
            <a:pPr marL="0" indent="0">
              <a:buNone/>
            </a:pPr>
            <a:r>
              <a:rPr lang="en-US" dirty="0"/>
              <a:t>home. The war created deep </a:t>
            </a:r>
            <a:r>
              <a:rPr lang="en-US" dirty="0" smtClean="0"/>
              <a:t>divisions in </a:t>
            </a:r>
            <a:r>
              <a:rPr lang="en-US" dirty="0"/>
              <a:t>American society and opened </a:t>
            </a:r>
            <a:r>
              <a:rPr lang="en-US" dirty="0" smtClean="0"/>
              <a:t>mistrust of </a:t>
            </a:r>
            <a:r>
              <a:rPr lang="en-US" dirty="0"/>
              <a:t>people toward the government</a:t>
            </a:r>
            <a:r>
              <a:rPr lang="en-US" dirty="0" smtClean="0"/>
              <a:t>.</a:t>
            </a:r>
            <a:endParaRPr lang="en-US" dirty="0"/>
          </a:p>
        </p:txBody>
      </p:sp>
    </p:spTree>
    <p:extLst>
      <p:ext uri="{BB962C8B-B14F-4D97-AF65-F5344CB8AC3E}">
        <p14:creationId xmlns:p14="http://schemas.microsoft.com/office/powerpoint/2010/main" val="45472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4084" y="1981200"/>
            <a:ext cx="2895600" cy="563562"/>
          </a:xfrm>
        </p:spPr>
        <p:txBody>
          <a:bodyPr>
            <a:normAutofit fontScale="90000"/>
          </a:bodyPr>
          <a:lstStyle/>
          <a:p>
            <a:r>
              <a:rPr lang="en-US" u="sng" dirty="0" smtClean="0"/>
              <a:t>Vietnam War</a:t>
            </a:r>
            <a:br>
              <a:rPr lang="en-US" u="sng" dirty="0" smtClean="0"/>
            </a:br>
            <a:r>
              <a:rPr lang="en-US" sz="2200" dirty="0"/>
              <a:t>U.S. </a:t>
            </a:r>
            <a:r>
              <a:rPr lang="en-US" sz="2200" dirty="0" smtClean="0"/>
              <a:t>involvement </a:t>
            </a:r>
            <a:r>
              <a:rPr lang="en-US" sz="2200" dirty="0"/>
              <a:t>ended on </a:t>
            </a:r>
            <a:r>
              <a:rPr lang="en-US" sz="2200" dirty="0" smtClean="0"/>
              <a:t>August 15, </a:t>
            </a:r>
            <a:r>
              <a:rPr lang="en-US" sz="2200" dirty="0"/>
              <a:t>1973 as a result of the Case–Church Amendment passed by the U.S. </a:t>
            </a:r>
            <a:r>
              <a:rPr lang="en-US" sz="2200" dirty="0" smtClean="0"/>
              <a:t>Congress.</a:t>
            </a:r>
            <a:r>
              <a:rPr lang="en-US" sz="2200" baseline="30000" dirty="0"/>
              <a:t> </a:t>
            </a:r>
            <a:r>
              <a:rPr lang="en-US" sz="2200" dirty="0" smtClean="0"/>
              <a:t>The </a:t>
            </a:r>
            <a:r>
              <a:rPr lang="en-US" sz="2200" dirty="0"/>
              <a:t>capture of Saigon by the Vietnam People's Army in April 1975 marked the end of the war, and North and South Vietnam were reunified the following year.</a:t>
            </a:r>
          </a:p>
        </p:txBody>
      </p:sp>
      <p:sp>
        <p:nvSpPr>
          <p:cNvPr id="3" name="Content Placeholder 2"/>
          <p:cNvSpPr>
            <a:spLocks noGrp="1"/>
          </p:cNvSpPr>
          <p:nvPr>
            <p:ph idx="1"/>
          </p:nvPr>
        </p:nvSpPr>
        <p:spPr>
          <a:xfrm>
            <a:off x="152400" y="381000"/>
            <a:ext cx="5410200" cy="5943600"/>
          </a:xfrm>
        </p:spPr>
        <p:txBody>
          <a:bodyPr>
            <a:normAutofit fontScale="70000" lnSpcReduction="20000"/>
          </a:bodyPr>
          <a:lstStyle/>
          <a:p>
            <a:pPr marL="0" indent="0">
              <a:buNone/>
            </a:pPr>
            <a:r>
              <a:rPr lang="en-US" dirty="0"/>
              <a:t>The </a:t>
            </a:r>
            <a:r>
              <a:rPr lang="en-US" b="1" dirty="0"/>
              <a:t>Vietnam </a:t>
            </a:r>
            <a:r>
              <a:rPr lang="en-US" b="1" dirty="0" smtClean="0"/>
              <a:t>War</a:t>
            </a:r>
            <a:r>
              <a:rPr lang="en-US" baseline="30000" dirty="0"/>
              <a:t> </a:t>
            </a:r>
            <a:r>
              <a:rPr lang="en-US" dirty="0" smtClean="0"/>
              <a:t>was </a:t>
            </a:r>
            <a:r>
              <a:rPr lang="en-US" dirty="0"/>
              <a:t>a Cold War-era military conflict that occurred in Vietnam, Laos, and Cambodia from </a:t>
            </a:r>
            <a:r>
              <a:rPr lang="en-US" dirty="0" smtClean="0"/>
              <a:t>November 1, 1955</a:t>
            </a:r>
            <a:r>
              <a:rPr lang="en-US" baseline="30000" dirty="0"/>
              <a:t> </a:t>
            </a:r>
            <a:r>
              <a:rPr lang="en-US" dirty="0" smtClean="0"/>
              <a:t>to </a:t>
            </a:r>
            <a:r>
              <a:rPr lang="en-US" dirty="0"/>
              <a:t>the fall of Saigon on </a:t>
            </a:r>
            <a:r>
              <a:rPr lang="en-US" dirty="0" smtClean="0"/>
              <a:t>April 30, 1975</a:t>
            </a:r>
            <a:r>
              <a:rPr lang="en-US" dirty="0"/>
              <a:t>. This war </a:t>
            </a:r>
            <a:r>
              <a:rPr lang="en-US" dirty="0" smtClean="0"/>
              <a:t>was </a:t>
            </a:r>
            <a:r>
              <a:rPr lang="en-US" dirty="0"/>
              <a:t>fought between North Vietnam, supported by its communist allies, and the government of South Vietnam, supported by the United States and other anti-communist </a:t>
            </a:r>
            <a:r>
              <a:rPr lang="en-US" dirty="0" smtClean="0"/>
              <a:t>countries.</a:t>
            </a:r>
            <a:endParaRPr lang="en-US" baseline="30000" dirty="0"/>
          </a:p>
          <a:p>
            <a:pPr marL="0" indent="0">
              <a:buNone/>
            </a:pPr>
            <a:r>
              <a:rPr lang="en-US" dirty="0" smtClean="0"/>
              <a:t>The </a:t>
            </a:r>
            <a:r>
              <a:rPr lang="en-US" dirty="0"/>
              <a:t>Viet Cong (also known as the National Liberation Front, or NLF), a lightly armed South Vietnamese communist-controlled common front, largely fought a guerrilla war against anti-communist forces in the region. The Vietnam People's Army (North Vietnamese Army) engaged in a more conventional war, at times committing large units into battle. U.S. and South Vietnamese forces relied on air superiority and overwhelming firepower to conduct search and destroy operations, involving ground </a:t>
            </a:r>
            <a:r>
              <a:rPr lang="en-US" dirty="0" smtClean="0"/>
              <a:t>forces</a:t>
            </a:r>
            <a:r>
              <a:rPr lang="en-US" dirty="0"/>
              <a:t>, artillery, and airstrikes.</a:t>
            </a:r>
          </a:p>
        </p:txBody>
      </p:sp>
      <p:pic>
        <p:nvPicPr>
          <p:cNvPr id="7170" name="Picture 2" descr="http://upload.wikimedia.org/wikipedia/commons/7/76/Bruce_Crandall%27s_UH-1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5969" y="4114800"/>
            <a:ext cx="3531831" cy="245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81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533400"/>
            <a:ext cx="5486400" cy="1143000"/>
          </a:xfrm>
        </p:spPr>
        <p:txBody>
          <a:bodyPr>
            <a:normAutofit fontScale="90000"/>
          </a:bodyPr>
          <a:lstStyle/>
          <a:p>
            <a:r>
              <a:rPr lang="en-US" b="1" u="sng" dirty="0" smtClean="0"/>
              <a:t>Richard Nixon</a:t>
            </a:r>
            <a:br>
              <a:rPr lang="en-US" b="1" u="sng" dirty="0" smtClean="0"/>
            </a:br>
            <a:r>
              <a:rPr lang="en-US" sz="2800" dirty="0"/>
              <a:t>#37:  </a:t>
            </a:r>
            <a:r>
              <a:rPr lang="en-US" sz="2800" dirty="0" smtClean="0"/>
              <a:t>Republican</a:t>
            </a:r>
            <a:br>
              <a:rPr lang="en-US" sz="2800" dirty="0" smtClean="0"/>
            </a:br>
            <a:r>
              <a:rPr lang="en-US" sz="2800" dirty="0" smtClean="0"/>
              <a:t>(1969-1974)</a:t>
            </a:r>
            <a:r>
              <a:rPr lang="en-US" dirty="0"/>
              <a:t/>
            </a:r>
            <a:br>
              <a:rPr lang="en-US" dirty="0"/>
            </a:br>
            <a:endParaRPr lang="en-US" b="1" u="sng" dirty="0"/>
          </a:p>
        </p:txBody>
      </p:sp>
      <p:sp>
        <p:nvSpPr>
          <p:cNvPr id="3" name="Content Placeholder 2"/>
          <p:cNvSpPr>
            <a:spLocks noGrp="1"/>
          </p:cNvSpPr>
          <p:nvPr>
            <p:ph idx="1"/>
          </p:nvPr>
        </p:nvSpPr>
        <p:spPr>
          <a:xfrm>
            <a:off x="304800" y="4953000"/>
            <a:ext cx="8382000" cy="2057400"/>
          </a:xfrm>
        </p:spPr>
        <p:txBody>
          <a:bodyPr>
            <a:normAutofit fontScale="77500" lnSpcReduction="20000"/>
          </a:bodyPr>
          <a:lstStyle/>
          <a:p>
            <a:pPr marL="0" indent="0">
              <a:buNone/>
            </a:pPr>
            <a:r>
              <a:rPr lang="en-US" dirty="0"/>
              <a:t>In his 1968 presidential election campaign, Nixon reached out to moderate, middle-of-the-road voters. In a pamphlet titled “The Nixon Stand,” he outlined his position on five key issues facing the country. He defined these issues as winning the peace, fighting rising crime, progress with order, preventing runaway government, and respect for America. </a:t>
            </a:r>
          </a:p>
        </p:txBody>
      </p:sp>
      <p:pic>
        <p:nvPicPr>
          <p:cNvPr id="6146" name="Picture 2" descr="http://s3.amazonaws.com/plato_production/system/images/2958/large/PAI_CH54-2.jpg?AWSAccessKeyId=AKIAIP3H4NBLMYKZ3OWQ&amp;Expires=1337868049&amp;Signature=x4P2VJ1lcRSFbS4Z6DvMdMCGzhM%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3327400" cy="46027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nndb.com/people/110/000024038/richard-m-nixon-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486" y="1753302"/>
            <a:ext cx="19812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mrobinso\AppData\Local\Microsoft\Windows\Temporary Internet Files\Content.IE5\VQBWRYKC\MC9000977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1371600"/>
            <a:ext cx="3200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41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rmAutofit fontScale="90000"/>
          </a:bodyPr>
          <a:lstStyle/>
          <a:p>
            <a:pPr marL="0" indent="0"/>
            <a:r>
              <a:rPr lang="en-US" b="1" u="sng" dirty="0"/>
              <a:t>Watergate scandal</a:t>
            </a:r>
            <a:r>
              <a:rPr lang="en-US" b="1" dirty="0"/>
              <a:t>, Ch. 24, p.  802-807</a:t>
            </a:r>
            <a:br>
              <a:rPr lang="en-US" b="1" dirty="0"/>
            </a:br>
            <a:endParaRPr lang="en-US" dirty="0"/>
          </a:p>
        </p:txBody>
      </p:sp>
      <p:sp>
        <p:nvSpPr>
          <p:cNvPr id="3" name="Content Placeholder 2"/>
          <p:cNvSpPr>
            <a:spLocks noGrp="1"/>
          </p:cNvSpPr>
          <p:nvPr>
            <p:ph idx="1"/>
          </p:nvPr>
        </p:nvSpPr>
        <p:spPr>
          <a:xfrm>
            <a:off x="152400" y="914400"/>
            <a:ext cx="8534400" cy="5638800"/>
          </a:xfrm>
        </p:spPr>
        <p:txBody>
          <a:bodyPr>
            <a:normAutofit fontScale="85000" lnSpcReduction="20000"/>
          </a:bodyPr>
          <a:lstStyle/>
          <a:p>
            <a:r>
              <a:rPr lang="en-US" b="1" dirty="0"/>
              <a:t>Richard Nixon won the presidency in 1968. </a:t>
            </a:r>
            <a:r>
              <a:rPr lang="en-US" dirty="0"/>
              <a:t>While in office, he made strides toward easing the tensions of the Cold War. He also saw many of his domestic policies enacted. However, scandal forced him to resign in disgrace in 1974.</a:t>
            </a:r>
          </a:p>
          <a:p>
            <a:r>
              <a:rPr lang="en-US" b="1" u="sng" dirty="0" smtClean="0"/>
              <a:t>Watergate scandal</a:t>
            </a:r>
            <a:r>
              <a:rPr lang="en-US" dirty="0" smtClean="0"/>
              <a:t>:  In </a:t>
            </a:r>
            <a:r>
              <a:rPr lang="en-US" dirty="0"/>
              <a:t>1972, burglars broke into Democratic headquarters in the Watergate building. The scandal over the cover-up that followed the break-in led to Richard Nixon’s resignation in 1974</a:t>
            </a:r>
            <a:r>
              <a:rPr lang="en-US" dirty="0" smtClean="0"/>
              <a:t>.</a:t>
            </a:r>
          </a:p>
          <a:p>
            <a:r>
              <a:rPr lang="en-US" dirty="0"/>
              <a:t>a political scandal from 1972 to 1975 in which President Richard Nixon and members of his staff organized a burglary of the Democratic National Committee's headquarters in the Watergate building and then attempted to cover up their illegal activities, leading to prison terms for many involved and Nixon's impeachment</a:t>
            </a:r>
          </a:p>
        </p:txBody>
      </p:sp>
    </p:spTree>
    <p:extLst>
      <p:ext uri="{BB962C8B-B14F-4D97-AF65-F5344CB8AC3E}">
        <p14:creationId xmlns:p14="http://schemas.microsoft.com/office/powerpoint/2010/main" val="1055367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marL="0" indent="0"/>
            <a:r>
              <a:rPr lang="en-US" b="1" u="sng" dirty="0" smtClean="0"/>
              <a:t>Three </a:t>
            </a:r>
            <a:r>
              <a:rPr lang="en-US" b="1" u="sng" dirty="0"/>
              <a:t>Mile Island</a:t>
            </a:r>
            <a:r>
              <a:rPr lang="en-US" b="1" dirty="0"/>
              <a:t>, Ch. 24, p. 820-825</a:t>
            </a:r>
            <a:br>
              <a:rPr lang="en-US" b="1" dirty="0"/>
            </a:br>
            <a:r>
              <a:rPr lang="en-US" dirty="0"/>
              <a:t/>
            </a:r>
            <a:br>
              <a:rPr lang="en-US" dirty="0"/>
            </a:b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a:t>a disaster that occurred at Pennsylvania's Three Mile Island Nuclear Generating Station on March 28, 1979, when the nuclear power plant suffered a partial meltdown, allowing radioactive gases to escape into the atmosphere and highlighting the potential danger of nuclear power </a:t>
            </a:r>
            <a:r>
              <a:rPr lang="en-US" dirty="0" smtClean="0"/>
              <a:t>plants</a:t>
            </a:r>
          </a:p>
          <a:p>
            <a:r>
              <a:rPr lang="en-US" dirty="0" smtClean="0"/>
              <a:t>Many </a:t>
            </a:r>
            <a:r>
              <a:rPr lang="en-US" dirty="0"/>
              <a:t>Americans </a:t>
            </a:r>
            <a:r>
              <a:rPr lang="en-US" dirty="0" smtClean="0"/>
              <a:t>were convinced that </a:t>
            </a:r>
            <a:r>
              <a:rPr lang="en-US" dirty="0"/>
              <a:t>nuclear power plants posed an unacceptable risk to people and the natural environment. As a result, no new nuclear power plants have been built in the United States since </a:t>
            </a:r>
            <a:r>
              <a:rPr lang="en-US" dirty="0" smtClean="0"/>
              <a:t>1979.  BUT...</a:t>
            </a:r>
            <a:endParaRPr lang="en-US" b="1" u="sng" dirty="0" smtClean="0"/>
          </a:p>
          <a:p>
            <a:r>
              <a:rPr lang="en-US" b="1" u="sng" dirty="0" smtClean="0"/>
              <a:t>Environmental </a:t>
            </a:r>
            <a:r>
              <a:rPr lang="en-US" b="1" u="sng" dirty="0"/>
              <a:t>Protection Agency</a:t>
            </a:r>
            <a:r>
              <a:rPr lang="en-US" dirty="0"/>
              <a:t> </a:t>
            </a:r>
            <a:r>
              <a:rPr lang="en-US" dirty="0" smtClean="0"/>
              <a:t>The </a:t>
            </a:r>
            <a:r>
              <a:rPr lang="en-US" dirty="0"/>
              <a:t>EPA, was created </a:t>
            </a:r>
            <a:r>
              <a:rPr lang="en-US" dirty="0" smtClean="0"/>
              <a:t>during Nixon’s administration to </a:t>
            </a:r>
            <a:r>
              <a:rPr lang="en-US" dirty="0"/>
              <a:t>protect Americans’ health and the natural environment.</a:t>
            </a:r>
          </a:p>
        </p:txBody>
      </p:sp>
    </p:spTree>
    <p:extLst>
      <p:ext uri="{BB962C8B-B14F-4D97-AF65-F5344CB8AC3E}">
        <p14:creationId xmlns:p14="http://schemas.microsoft.com/office/powerpoint/2010/main" val="3423064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52400"/>
            <a:ext cx="8839200" cy="7239000"/>
          </a:xfrm>
        </p:spPr>
        <p:txBody>
          <a:bodyPr>
            <a:normAutofit/>
          </a:bodyPr>
          <a:lstStyle/>
          <a:p>
            <a:pPr algn="l"/>
            <a:r>
              <a:rPr lang="en-US" b="1" dirty="0">
                <a:solidFill>
                  <a:schemeClr val="tx1"/>
                </a:solidFill>
              </a:rPr>
              <a:t>Chapter </a:t>
            </a:r>
            <a:r>
              <a:rPr lang="en-US" b="1" dirty="0" smtClean="0">
                <a:solidFill>
                  <a:schemeClr val="tx1"/>
                </a:solidFill>
              </a:rPr>
              <a:t>19				</a:t>
            </a:r>
            <a:r>
              <a:rPr lang="en-US" b="1" i="1" dirty="0" smtClean="0">
                <a:solidFill>
                  <a:schemeClr val="tx1"/>
                </a:solidFill>
              </a:rPr>
              <a:t>The </a:t>
            </a:r>
            <a:r>
              <a:rPr lang="en-US" b="1" i="1" dirty="0">
                <a:solidFill>
                  <a:schemeClr val="tx1"/>
                </a:solidFill>
              </a:rPr>
              <a:t>Postwar Boom</a:t>
            </a:r>
            <a:endParaRPr lang="en-US" dirty="0">
              <a:solidFill>
                <a:schemeClr val="tx1"/>
              </a:solidFill>
            </a:endParaRPr>
          </a:p>
          <a:p>
            <a:r>
              <a:rPr lang="en-US" u="sng" dirty="0" smtClean="0"/>
              <a:t>4</a:t>
            </a:r>
            <a:r>
              <a:rPr lang="en-US" u="sng" dirty="0"/>
              <a:t>. What groups were not touched by the prosperity</a:t>
            </a:r>
          </a:p>
          <a:p>
            <a:r>
              <a:rPr lang="en-US" u="sng" dirty="0"/>
              <a:t>of the 1950s?</a:t>
            </a:r>
            <a:endParaRPr lang="en-US" u="sng" dirty="0" smtClean="0">
              <a:solidFill>
                <a:schemeClr val="tx1"/>
              </a:solidFill>
            </a:endParaRPr>
          </a:p>
          <a:p>
            <a:pPr algn="l"/>
            <a:r>
              <a:rPr lang="en-US" dirty="0" smtClean="0">
                <a:solidFill>
                  <a:schemeClr val="tx1"/>
                </a:solidFill>
              </a:rPr>
              <a:t>Most </a:t>
            </a:r>
            <a:r>
              <a:rPr lang="en-US" dirty="0">
                <a:solidFill>
                  <a:schemeClr val="tx1"/>
                </a:solidFill>
              </a:rPr>
              <a:t>African Americans, Hispanics, and Native Americans were denied a part in the prosperity of the 1950s</a:t>
            </a:r>
            <a:r>
              <a:rPr lang="en-US" dirty="0" smtClean="0">
                <a:solidFill>
                  <a:schemeClr val="tx1"/>
                </a:solidFill>
              </a:rPr>
              <a:t>.  “White flight” increased the number of minorities who lived in dirty, crowded slums.  “Urban renewal” involved tearing down rundown neighborhoods and constructing low-income housing.</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961975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52400"/>
            <a:ext cx="8763000" cy="1143000"/>
          </a:xfrm>
        </p:spPr>
        <p:txBody>
          <a:bodyPr>
            <a:normAutofit/>
          </a:bodyPr>
          <a:lstStyle/>
          <a:p>
            <a:r>
              <a:rPr lang="en-US" b="1" u="sng" dirty="0" smtClean="0"/>
              <a:t>GI Bill of Rights		Suburbanization</a:t>
            </a:r>
            <a:endParaRPr lang="en-US" b="1" u="sng" dirty="0"/>
          </a:p>
        </p:txBody>
      </p:sp>
      <p:sp>
        <p:nvSpPr>
          <p:cNvPr id="3" name="Content Placeholder 2"/>
          <p:cNvSpPr>
            <a:spLocks noGrp="1"/>
          </p:cNvSpPr>
          <p:nvPr>
            <p:ph idx="1"/>
          </p:nvPr>
        </p:nvSpPr>
        <p:spPr>
          <a:xfrm>
            <a:off x="228600" y="3505200"/>
            <a:ext cx="9144000" cy="3453606"/>
          </a:xfrm>
        </p:spPr>
        <p:txBody>
          <a:bodyPr>
            <a:normAutofit/>
          </a:bodyPr>
          <a:lstStyle/>
          <a:p>
            <a:pPr marL="342900" lvl="1" indent="-342900">
              <a:buFont typeface="Arial" pitchFamily="34" charset="0"/>
              <a:buChar char="•"/>
            </a:pPr>
            <a:r>
              <a:rPr lang="en-US" sz="2200" dirty="0" smtClean="0"/>
              <a:t>Economy was more robust (shift from wartime to peacetime was less problematic than anticipated) </a:t>
            </a:r>
          </a:p>
          <a:p>
            <a:pPr marL="342900" lvl="1" indent="-342900">
              <a:buFont typeface="Arial" pitchFamily="34" charset="0"/>
              <a:buChar char="•"/>
            </a:pPr>
            <a:r>
              <a:rPr lang="en-US" sz="2200" dirty="0" smtClean="0"/>
              <a:t>Cars and home construction led to increased </a:t>
            </a:r>
            <a:r>
              <a:rPr lang="en-US" sz="2200" dirty="0" smtClean="0">
                <a:solidFill>
                  <a:srgbClr val="0066FF"/>
                </a:solidFill>
              </a:rPr>
              <a:t>prosperity</a:t>
            </a:r>
            <a:r>
              <a:rPr lang="en-US" sz="2200" dirty="0" smtClean="0"/>
              <a:t> for many</a:t>
            </a:r>
          </a:p>
          <a:p>
            <a:pPr marL="342900" lvl="1" indent="-342900">
              <a:buFont typeface="Arial" pitchFamily="34" charset="0"/>
              <a:buChar char="•"/>
            </a:pPr>
            <a:r>
              <a:rPr lang="en-US" sz="2200" dirty="0"/>
              <a:t>conformity </a:t>
            </a:r>
            <a:r>
              <a:rPr lang="en-US" sz="2200" dirty="0" smtClean="0"/>
              <a:t> = suburban lifestyle  </a:t>
            </a:r>
            <a:r>
              <a:rPr lang="en-US" sz="2200" dirty="0" smtClean="0">
                <a:solidFill>
                  <a:srgbClr val="0066FF"/>
                </a:solidFill>
              </a:rPr>
              <a:t>house w/white-picket fence, 2-car garage…</a:t>
            </a:r>
            <a:endParaRPr lang="en-US" sz="2200" dirty="0" smtClean="0"/>
          </a:p>
          <a:p>
            <a:pPr marL="342900" lvl="1" indent="-342900">
              <a:buFont typeface="Arial" pitchFamily="34" charset="0"/>
              <a:buChar char="•"/>
            </a:pPr>
            <a:r>
              <a:rPr lang="en-US" sz="2200" dirty="0"/>
              <a:t>drastic increase in the </a:t>
            </a:r>
            <a:r>
              <a:rPr lang="en-US" sz="2200" dirty="0" smtClean="0"/>
              <a:t>number of </a:t>
            </a:r>
            <a:r>
              <a:rPr lang="en-US" sz="2200" dirty="0"/>
              <a:t>children </a:t>
            </a:r>
            <a:r>
              <a:rPr lang="en-US" sz="2200" dirty="0" smtClean="0"/>
              <a:t>born  </a:t>
            </a:r>
            <a:r>
              <a:rPr lang="en-US" sz="2200" i="1" dirty="0" smtClean="0"/>
              <a:t>(baby boom)</a:t>
            </a:r>
            <a:endParaRPr lang="en-US" sz="2200" dirty="0" smtClean="0"/>
          </a:p>
          <a:p>
            <a:pPr marL="342900" lvl="1" indent="-342900">
              <a:buFont typeface="Arial" pitchFamily="34" charset="0"/>
              <a:buChar char="•"/>
            </a:pPr>
            <a:r>
              <a:rPr lang="en-US" sz="2200" dirty="0"/>
              <a:t>women  experienced greater economic </a:t>
            </a:r>
            <a:r>
              <a:rPr lang="en-US" sz="2200" dirty="0" smtClean="0"/>
              <a:t>independence during WW II </a:t>
            </a:r>
            <a:endParaRPr lang="en-US" sz="2200" dirty="0"/>
          </a:p>
          <a:p>
            <a:pPr marL="342900" lvl="1" indent="-342900">
              <a:buFont typeface="Arial" pitchFamily="34" charset="0"/>
              <a:buChar char="•"/>
            </a:pPr>
            <a:r>
              <a:rPr lang="en-US" sz="2200" dirty="0" smtClean="0"/>
              <a:t>society’s </a:t>
            </a:r>
            <a:r>
              <a:rPr lang="en-US" sz="2200" dirty="0"/>
              <a:t>expectations limited the opportunities of </a:t>
            </a:r>
            <a:r>
              <a:rPr lang="en-US" sz="2200" dirty="0" smtClean="0"/>
              <a:t>women (stay at home?)</a:t>
            </a:r>
            <a:endParaRPr lang="en-US" sz="2200" dirty="0"/>
          </a:p>
          <a:p>
            <a:pPr marL="342900" lvl="1" indent="-342900">
              <a:buFont typeface="Arial" pitchFamily="34" charset="0"/>
              <a:buChar char="•"/>
            </a:pPr>
            <a:r>
              <a:rPr lang="en-US" sz="2200" dirty="0" smtClean="0"/>
              <a:t>greater divorce rate (more than a million by 1950)</a:t>
            </a:r>
          </a:p>
          <a:p>
            <a:endParaRPr lang="en-US" dirty="0"/>
          </a:p>
        </p:txBody>
      </p:sp>
      <p:pic>
        <p:nvPicPr>
          <p:cNvPr id="1026" name="Picture 69" descr="http://obsessivejew.com/blog/wp-content/uploads/image/levittownny.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191000" y="945249"/>
            <a:ext cx="2971800" cy="212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iiscrapbook-spring2008-block2.wikispaces.com/file/view/GI%2520Bill.jpg/63608168/GI%2520Bi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6414"/>
            <a:ext cx="1624286" cy="243147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3884385" y="664572"/>
            <a:ext cx="0" cy="26882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878442" y="3352800"/>
            <a:ext cx="41179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67600" y="945249"/>
            <a:ext cx="1676400" cy="1938992"/>
          </a:xfrm>
          <a:prstGeom prst="rect">
            <a:avLst/>
          </a:prstGeom>
          <a:noFill/>
        </p:spPr>
        <p:txBody>
          <a:bodyPr wrap="square" rtlCol="0">
            <a:spAutoFit/>
          </a:bodyPr>
          <a:lstStyle/>
          <a:p>
            <a:pPr algn="ctr"/>
            <a:r>
              <a:rPr lang="en-US" sz="2400" dirty="0" smtClean="0"/>
              <a:t>~1/3 of all Americans live in suburbs by 1960</a:t>
            </a:r>
            <a:endParaRPr lang="en-US" sz="2400" dirty="0"/>
          </a:p>
        </p:txBody>
      </p:sp>
      <p:sp>
        <p:nvSpPr>
          <p:cNvPr id="9" name="TextBox 8"/>
          <p:cNvSpPr txBox="1"/>
          <p:nvPr/>
        </p:nvSpPr>
        <p:spPr>
          <a:xfrm>
            <a:off x="1878442" y="939312"/>
            <a:ext cx="2079988" cy="2308324"/>
          </a:xfrm>
          <a:prstGeom prst="rect">
            <a:avLst/>
          </a:prstGeom>
          <a:noFill/>
        </p:spPr>
        <p:txBody>
          <a:bodyPr wrap="square" rtlCol="0">
            <a:spAutoFit/>
          </a:bodyPr>
          <a:lstStyle/>
          <a:p>
            <a:pPr algn="ctr"/>
            <a:r>
              <a:rPr lang="en-US" sz="2400" dirty="0" smtClean="0"/>
              <a:t>College, marriage, family, house, &amp; job were common post-WW II goals</a:t>
            </a:r>
            <a:endParaRPr lang="en-US" sz="2400" dirty="0"/>
          </a:p>
        </p:txBody>
      </p:sp>
    </p:spTree>
    <p:extLst>
      <p:ext uri="{BB962C8B-B14F-4D97-AF65-F5344CB8AC3E}">
        <p14:creationId xmlns:p14="http://schemas.microsoft.com/office/powerpoint/2010/main" val="1460273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Servicemen’s Readjustment Act</a:t>
            </a:r>
            <a:endParaRPr lang="en-US" u="sng" dirty="0"/>
          </a:p>
        </p:txBody>
      </p:sp>
      <p:sp>
        <p:nvSpPr>
          <p:cNvPr id="3" name="Content Placeholder 2"/>
          <p:cNvSpPr>
            <a:spLocks noGrp="1"/>
          </p:cNvSpPr>
          <p:nvPr>
            <p:ph idx="1"/>
          </p:nvPr>
        </p:nvSpPr>
        <p:spPr>
          <a:xfrm>
            <a:off x="4915484" y="1447800"/>
            <a:ext cx="4228516" cy="5410200"/>
          </a:xfrm>
        </p:spPr>
        <p:txBody>
          <a:bodyPr>
            <a:normAutofit fontScale="70000" lnSpcReduction="20000"/>
          </a:bodyPr>
          <a:lstStyle/>
          <a:p>
            <a:pPr marL="0" indent="0">
              <a:buNone/>
            </a:pPr>
            <a:r>
              <a:rPr lang="en-US" dirty="0" smtClean="0"/>
              <a:t>To </a:t>
            </a:r>
            <a:r>
              <a:rPr lang="en-US" dirty="0"/>
              <a:t>smooth the country's transition to peace after World War II, Congress passed the Servicemen's Readjustment Act of 1944. It was commonly known as the </a:t>
            </a:r>
            <a:r>
              <a:rPr lang="en-US" b="1" dirty="0"/>
              <a:t>GI Bill of Rights.</a:t>
            </a:r>
            <a:r>
              <a:rPr lang="en-US" dirty="0"/>
              <a:t> It provided assistance to returning service people, including low-interest home loans, and grants to pay college tuition. As a result, college enrollments skyrocketed. By the spring of 1949, nearly 26,000 students were attending U.C. Berkeley. By comparison, barely 17,000 had been enrolled in 1941. Such rapid growth took place in higher education institutions all through the state. </a:t>
            </a:r>
          </a:p>
        </p:txBody>
      </p:sp>
      <p:pic>
        <p:nvPicPr>
          <p:cNvPr id="1026" name="Picture 2" descr="http://gtm-media.discoveryeducation.com/videos/images/playernew/20c36b2e-bcb9-48fa-9188-24ede6895b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4610684"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5410200"/>
            <a:ext cx="4572000" cy="646331"/>
          </a:xfrm>
          <a:prstGeom prst="rect">
            <a:avLst/>
          </a:prstGeom>
        </p:spPr>
        <p:txBody>
          <a:bodyPr>
            <a:spAutoFit/>
          </a:bodyPr>
          <a:lstStyle/>
          <a:p>
            <a:r>
              <a:rPr lang="en-US" dirty="0"/>
              <a:t>Wheeler Hall on the campus of the University of California, Berkeley, 1949. </a:t>
            </a:r>
          </a:p>
        </p:txBody>
      </p:sp>
    </p:spTree>
    <p:extLst>
      <p:ext uri="{BB962C8B-B14F-4D97-AF65-F5344CB8AC3E}">
        <p14:creationId xmlns:p14="http://schemas.microsoft.com/office/powerpoint/2010/main" val="308988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GI Bill of Rights</a:t>
            </a:r>
            <a:endParaRPr lang="en-US" u="sng" dirty="0"/>
          </a:p>
        </p:txBody>
      </p:sp>
      <p:sp>
        <p:nvSpPr>
          <p:cNvPr id="3" name="Content Placeholder 2"/>
          <p:cNvSpPr>
            <a:spLocks noGrp="1"/>
          </p:cNvSpPr>
          <p:nvPr>
            <p:ph idx="1"/>
          </p:nvPr>
        </p:nvSpPr>
        <p:spPr>
          <a:xfrm>
            <a:off x="381000" y="1219200"/>
            <a:ext cx="8458200" cy="5181600"/>
          </a:xfrm>
        </p:spPr>
        <p:txBody>
          <a:bodyPr/>
          <a:lstStyle/>
          <a:p>
            <a:r>
              <a:rPr lang="en-US" b="1" i="1" u="sng" dirty="0" smtClean="0"/>
              <a:t>shaped </a:t>
            </a:r>
            <a:r>
              <a:rPr lang="en-US" b="1" i="1" u="sng" dirty="0"/>
              <a:t>American society </a:t>
            </a:r>
            <a:r>
              <a:rPr lang="en-US" i="1" dirty="0"/>
              <a:t>in the </a:t>
            </a:r>
            <a:r>
              <a:rPr lang="en-US" i="1" dirty="0" smtClean="0"/>
              <a:t>post WW II period for the better</a:t>
            </a:r>
          </a:p>
          <a:p>
            <a:r>
              <a:rPr lang="en-US" b="1" i="1" u="sng" dirty="0" smtClean="0"/>
              <a:t>college</a:t>
            </a:r>
            <a:r>
              <a:rPr lang="en-US" i="1" dirty="0" smtClean="0"/>
              <a:t> became a real option for many Americans</a:t>
            </a:r>
          </a:p>
          <a:p>
            <a:r>
              <a:rPr lang="en-US" i="1" dirty="0" smtClean="0"/>
              <a:t>It </a:t>
            </a:r>
            <a:r>
              <a:rPr lang="en-US" i="1" dirty="0"/>
              <a:t>allowed millions of Americans to achieve a </a:t>
            </a:r>
            <a:r>
              <a:rPr lang="en-US" b="1" i="1" u="sng" dirty="0"/>
              <a:t>standard of living </a:t>
            </a:r>
            <a:r>
              <a:rPr lang="en-US" i="1" dirty="0"/>
              <a:t>that was generally </a:t>
            </a:r>
            <a:r>
              <a:rPr lang="en-US" b="1" i="1" u="sng" dirty="0"/>
              <a:t>better </a:t>
            </a:r>
            <a:r>
              <a:rPr lang="en-US" i="1" dirty="0"/>
              <a:t>than that enjoyed by their </a:t>
            </a:r>
            <a:r>
              <a:rPr lang="en-US" i="1" dirty="0" smtClean="0"/>
              <a:t>parents</a:t>
            </a:r>
            <a:endParaRPr lang="en-US" i="1" dirty="0"/>
          </a:p>
          <a:p>
            <a:endParaRPr lang="en-US" dirty="0"/>
          </a:p>
        </p:txBody>
      </p:sp>
    </p:spTree>
    <p:extLst>
      <p:ext uri="{BB962C8B-B14F-4D97-AF65-F5344CB8AC3E}">
        <p14:creationId xmlns:p14="http://schemas.microsoft.com/office/powerpoint/2010/main" val="3856915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1" y="0"/>
            <a:ext cx="8229600" cy="487362"/>
          </a:xfrm>
        </p:spPr>
        <p:txBody>
          <a:bodyPr>
            <a:normAutofit fontScale="90000"/>
          </a:bodyPr>
          <a:lstStyle/>
          <a:p>
            <a:r>
              <a:rPr lang="en-US" u="sng" dirty="0" smtClean="0"/>
              <a:t>Baby Boom</a:t>
            </a:r>
            <a:endParaRPr lang="en-US" u="sng" dirty="0"/>
          </a:p>
        </p:txBody>
      </p:sp>
      <p:sp>
        <p:nvSpPr>
          <p:cNvPr id="3" name="Content Placeholder 2"/>
          <p:cNvSpPr>
            <a:spLocks noGrp="1"/>
          </p:cNvSpPr>
          <p:nvPr>
            <p:ph idx="1"/>
          </p:nvPr>
        </p:nvSpPr>
        <p:spPr>
          <a:xfrm>
            <a:off x="0" y="4876800"/>
            <a:ext cx="8991600" cy="2071234"/>
          </a:xfrm>
        </p:spPr>
        <p:txBody>
          <a:bodyPr>
            <a:normAutofit fontScale="85000" lnSpcReduction="20000"/>
          </a:bodyPr>
          <a:lstStyle/>
          <a:p>
            <a:pPr marL="0" indent="0">
              <a:buNone/>
            </a:pPr>
            <a:r>
              <a:rPr lang="en-US" dirty="0"/>
              <a:t>The economic prosperity that followed World War II triggered a baby boom that </a:t>
            </a:r>
            <a:r>
              <a:rPr lang="en-US" dirty="0" smtClean="0"/>
              <a:t>peaked in 1957 (</a:t>
            </a:r>
            <a:r>
              <a:rPr lang="en-US" dirty="0" smtClean="0">
                <a:solidFill>
                  <a:srgbClr val="0066FF"/>
                </a:solidFill>
              </a:rPr>
              <a:t>one baby every 7 seconds</a:t>
            </a:r>
            <a:r>
              <a:rPr lang="en-US" dirty="0" smtClean="0"/>
              <a:t>) and lasted until </a:t>
            </a:r>
            <a:r>
              <a:rPr lang="en-US" dirty="0"/>
              <a:t>1964. Then, almost as suddenly as it began, the boom ended. By 1966, the birthrate had dropped below the lowest level seen during the Depression years. In just two years, the baby boom had become a baby bust. </a:t>
            </a:r>
          </a:p>
        </p:txBody>
      </p:sp>
      <p:pic>
        <p:nvPicPr>
          <p:cNvPr id="7170" name="Picture 2" descr="http://s3.amazonaws.com/plato_production/system/images/2801/large/PAI_LT_SE41-04.png?AWSAccessKeyId=AKIAIP3H4NBLMYKZ3OWQ&amp;Expires=1335906802&amp;Signature=iJpdsxNwht2jFdvtB1kchqdngJ4%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534399"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88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18614</TotalTime>
  <Words>3423</Words>
  <Application>Microsoft Office PowerPoint</Application>
  <PresentationFormat>On-screen Show (4:3)</PresentationFormat>
  <Paragraphs>291</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Decades of Change       </vt:lpstr>
      <vt:lpstr>PowerPoint Presentation</vt:lpstr>
      <vt:lpstr>PowerPoint Presentation</vt:lpstr>
      <vt:lpstr>PowerPoint Presentation</vt:lpstr>
      <vt:lpstr>PowerPoint Presentation</vt:lpstr>
      <vt:lpstr>GI Bill of Rights  Suburbanization</vt:lpstr>
      <vt:lpstr>Servicemen’s Readjustment Act</vt:lpstr>
      <vt:lpstr>GI Bill of Rights</vt:lpstr>
      <vt:lpstr>Baby Boom</vt:lpstr>
      <vt:lpstr>PowerPoint Presentation</vt:lpstr>
      <vt:lpstr>conformity:  1950s were a time when everyone behaved and thought in socially expected ways </vt:lpstr>
      <vt:lpstr>prosperity</vt:lpstr>
      <vt:lpstr>poverty</vt:lpstr>
      <vt:lpstr>white flight</vt:lpstr>
      <vt:lpstr>urban renewal</vt:lpstr>
      <vt:lpstr>The African-American Civil Rights Movement</vt:lpstr>
      <vt:lpstr>The African-American Civil Rights Movement</vt:lpstr>
      <vt:lpstr>The African-American Civil Rights Movement</vt:lpstr>
      <vt:lpstr>Thanks for your WORK!</vt:lpstr>
      <vt:lpstr>Brown v. Board of Education</vt:lpstr>
      <vt:lpstr>PowerPoint Presentation</vt:lpstr>
      <vt:lpstr>PowerPoint Presentation</vt:lpstr>
      <vt:lpstr>PowerPoint Presentation</vt:lpstr>
      <vt:lpstr>Chapter 44:  Segregation in the Post-WW II Era</vt:lpstr>
      <vt:lpstr>Rosa Parks and the Montgomery Bus Boycott</vt:lpstr>
      <vt:lpstr>PowerPoint Presentation</vt:lpstr>
      <vt:lpstr>Martin Luther King Jr.</vt:lpstr>
      <vt:lpstr>Martin Luther King Jr.</vt:lpstr>
      <vt:lpstr>PowerPoint Presentation</vt:lpstr>
      <vt:lpstr>PowerPoint Presentation</vt:lpstr>
      <vt:lpstr>Chapter 45: The Civil Rights Revolution: "Like a Mighty Stream"</vt:lpstr>
      <vt:lpstr>PowerPoint Presentation</vt:lpstr>
      <vt:lpstr>PowerPoint Presentation</vt:lpstr>
      <vt:lpstr>PowerPoint Presentation</vt:lpstr>
      <vt:lpstr>Visual Prep</vt:lpstr>
      <vt:lpstr>Women’s Liberation Movement The Americans, Ch. 23, p. 776-780</vt:lpstr>
      <vt:lpstr>Women’s Liberation Movement The Americans, Ch. 23, p. 776-780</vt:lpstr>
      <vt:lpstr>PowerPoint Presentation</vt:lpstr>
      <vt:lpstr>Great Society </vt:lpstr>
      <vt:lpstr>The Great Society What is the proper role of government in shaping American society? </vt:lpstr>
      <vt:lpstr>PowerPoint Presentation</vt:lpstr>
      <vt:lpstr>PowerPoint Presentation</vt:lpstr>
      <vt:lpstr>PowerPoint Presentation</vt:lpstr>
      <vt:lpstr>PowerPoint Presentation</vt:lpstr>
      <vt:lpstr>PowerPoint Presentation</vt:lpstr>
      <vt:lpstr>Vietnam War U.S. involvement ended on August 15, 1973 as a result of the Case–Church Amendment passed by the U.S. Congress. The capture of Saigon by the Vietnam People's Army in April 1975 marked the end of the war, and North and South Vietnam were reunified the following year.</vt:lpstr>
      <vt:lpstr>Richard Nixon #37:  Republican (1969-1974) </vt:lpstr>
      <vt:lpstr>Watergate scandal, Ch. 24, p.  802-807 </vt:lpstr>
      <vt:lpstr>Three Mile Island, Ch. 24, p. 820-825  </vt:lpstr>
    </vt:vector>
  </TitlesOfParts>
  <Company>Central Bucks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7, 2001  I.  QUICK Recap of UDHR -complete your interpretation of “articles” by tomorrow  II.  American Ideals EQUALITY, LIBERTY, OPPORTUNITY, DEMOCRACY, &amp; RIGHTS</dc:title>
  <dc:creator>ROBINSON, MARK</dc:creator>
  <cp:lastModifiedBy>ROBINSON, MARK</cp:lastModifiedBy>
  <cp:revision>662</cp:revision>
  <cp:lastPrinted>2012-05-24T13:21:57Z</cp:lastPrinted>
  <dcterms:created xsi:type="dcterms:W3CDTF">2011-09-07T12:53:47Z</dcterms:created>
  <dcterms:modified xsi:type="dcterms:W3CDTF">2014-06-09T12:59:32Z</dcterms:modified>
</cp:coreProperties>
</file>